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58" r:id="rId5"/>
    <p:sldId id="259" r:id="rId6"/>
    <p:sldId id="261" r:id="rId7"/>
    <p:sldId id="262" r:id="rId8"/>
    <p:sldId id="269" r:id="rId9"/>
    <p:sldId id="270" r:id="rId10"/>
    <p:sldId id="271" r:id="rId11"/>
    <p:sldId id="260" r:id="rId12"/>
    <p:sldId id="267" r:id="rId13"/>
    <p:sldId id="263" r:id="rId14"/>
    <p:sldId id="264" r:id="rId15"/>
    <p:sldId id="265" r:id="rId16"/>
    <p:sldId id="268" r:id="rId17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54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8027D-9296-4703-A587-EB4F73707958}" type="datetimeFigureOut">
              <a:rPr lang="pl-PL" smtClean="0"/>
              <a:t>2018-06-22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06A90-C25A-4599-B329-D0E7BBCE33C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29149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8027D-9296-4703-A587-EB4F73707958}" type="datetimeFigureOut">
              <a:rPr lang="pl-PL" smtClean="0"/>
              <a:t>2018-06-22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06A90-C25A-4599-B329-D0E7BBCE33C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9089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8027D-9296-4703-A587-EB4F73707958}" type="datetimeFigureOut">
              <a:rPr lang="pl-PL" smtClean="0"/>
              <a:t>2018-06-22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06A90-C25A-4599-B329-D0E7BBCE33C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01134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8027D-9296-4703-A587-EB4F73707958}" type="datetimeFigureOut">
              <a:rPr lang="pl-PL" smtClean="0"/>
              <a:t>2018-06-22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06A90-C25A-4599-B329-D0E7BBCE33C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12926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8027D-9296-4703-A587-EB4F73707958}" type="datetimeFigureOut">
              <a:rPr lang="pl-PL" smtClean="0"/>
              <a:t>2018-06-22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06A90-C25A-4599-B329-D0E7BBCE33C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20387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8027D-9296-4703-A587-EB4F73707958}" type="datetimeFigureOut">
              <a:rPr lang="pl-PL" smtClean="0"/>
              <a:t>2018-06-22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06A90-C25A-4599-B329-D0E7BBCE33C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13705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8027D-9296-4703-A587-EB4F73707958}" type="datetimeFigureOut">
              <a:rPr lang="pl-PL" smtClean="0"/>
              <a:t>2018-06-22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06A90-C25A-4599-B329-D0E7BBCE33C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54447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8027D-9296-4703-A587-EB4F73707958}" type="datetimeFigureOut">
              <a:rPr lang="pl-PL" smtClean="0"/>
              <a:t>2018-06-22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06A90-C25A-4599-B329-D0E7BBCE33C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50374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8027D-9296-4703-A587-EB4F73707958}" type="datetimeFigureOut">
              <a:rPr lang="pl-PL" smtClean="0"/>
              <a:t>2018-06-22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06A90-C25A-4599-B329-D0E7BBCE33C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68264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8027D-9296-4703-A587-EB4F73707958}" type="datetimeFigureOut">
              <a:rPr lang="pl-PL" smtClean="0"/>
              <a:t>2018-06-22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06A90-C25A-4599-B329-D0E7BBCE33C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11421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8027D-9296-4703-A587-EB4F73707958}" type="datetimeFigureOut">
              <a:rPr lang="pl-PL" smtClean="0"/>
              <a:t>2018-06-22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06A90-C25A-4599-B329-D0E7BBCE33C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6196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38027D-9296-4703-A587-EB4F73707958}" type="datetimeFigureOut">
              <a:rPr lang="pl-PL" smtClean="0"/>
              <a:t>2018-06-22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E06A90-C25A-4599-B329-D0E7BBCE33C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51865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tm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tm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Algorytm Grovera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Paweł </a:t>
            </a:r>
            <a:r>
              <a:rPr lang="pl-PL" dirty="0" err="1" smtClean="0"/>
              <a:t>Knutelski</a:t>
            </a:r>
            <a:r>
              <a:rPr lang="pl-PL" dirty="0" smtClean="0"/>
              <a:t>, Sylwester Dudys, Michał Brańka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78865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Symbol zastępczy zawartości 2"/>
              <p:cNvSpPr>
                <a:spLocks noGrp="1"/>
              </p:cNvSpPr>
              <p:nvPr>
                <p:ph idx="1"/>
              </p:nvPr>
            </p:nvSpPr>
            <p:spPr>
              <a:xfrm>
                <a:off x="877956" y="357809"/>
                <a:ext cx="10515600" cy="5819154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pl-PL" dirty="0" smtClean="0"/>
                  <a:t>Po wykonaniu wszystkich przekształceń i obliczeń, wartość średnia amplitudy nie zostaje zmieniona, oraz możemy obliczyć wartość amplitudy naszego układu po wykonaniu p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pl-PL" b="0" i="0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rocedury</m:t>
                    </m:r>
                    <m:r>
                      <a:rPr lang="pl-PL" b="0" i="0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pl-PL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ℬ</m:t>
                    </m:r>
                  </m:oMath>
                </a14:m>
                <a:endParaRPr lang="pl-PL" dirty="0" smtClean="0"/>
              </a:p>
              <a:p>
                <a:pPr marL="0" indent="0">
                  <a:buNone/>
                </a:pPr>
                <a:endParaRPr lang="pl-PL" dirty="0"/>
              </a:p>
            </p:txBody>
          </p:sp>
        </mc:Choice>
        <mc:Fallback>
          <p:sp>
            <p:nvSpPr>
              <p:cNvPr id="3" name="Symbol zastępczy zawartości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77956" y="357809"/>
                <a:ext cx="10515600" cy="5819154"/>
              </a:xfrm>
              <a:blipFill rotWithShape="0">
                <a:blip r:embed="rId2"/>
                <a:stretch>
                  <a:fillRect l="-1159" t="-1782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Obraz 3" descr="Wycinek ekranu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552" y="2187334"/>
            <a:ext cx="10178407" cy="2160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34307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Symbol zastępczy zawartości 4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529389"/>
                <a:ext cx="10515600" cy="5831654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pl-PL" dirty="0" smtClean="0"/>
                  <a:t>Po k iteracjach prawdopodobieństwo odczytu stanu związanego z szukanym elementem wyraża się wzorem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240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|</m:t>
                      </m:r>
                      <m:sSub>
                        <m:sSubPr>
                          <m:ctrlPr>
                            <a:rPr lang="pl-PL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pl-PL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pl-PL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𝑘</m:t>
                          </m:r>
                        </m:sub>
                      </m:sSub>
                      <m:sSup>
                        <m:sSupPr>
                          <m:ctrlPr>
                            <a:rPr lang="pl-PL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pl-PL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|</m:t>
                          </m:r>
                        </m:e>
                        <m:sup>
                          <m:r>
                            <a:rPr lang="pl-PL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pl-PL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pl-PL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pl-PL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pl-PL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pl-PL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d>
                        <m:dPr>
                          <m:ctrlPr>
                            <a:rPr lang="pl-PL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pl-PL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(2</m:t>
                          </m:r>
                          <m:r>
                            <a:rPr lang="pl-PL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𝑘</m:t>
                          </m:r>
                          <m:r>
                            <a:rPr lang="pl-PL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+1)</m:t>
                          </m:r>
                          <m:r>
                            <a:rPr lang="pl-PL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𝑎𝑟𝑐𝑠𝑖𝑛</m:t>
                          </m:r>
                          <m:r>
                            <a:rPr lang="pl-PL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d>
                            <m:dPr>
                              <m:ctrlPr>
                                <a:rPr lang="pl-PL" sz="24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pl-PL" sz="2400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f>
                                    <m:fPr>
                                      <m:ctrlPr>
                                        <a:rPr lang="pl-PL" sz="2400" i="1"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pl-PL" sz="2400" i="1"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pl-PL" sz="2400" i="1"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𝑁</m:t>
                                      </m:r>
                                    </m:den>
                                  </m:f>
                                </m:e>
                              </m:rad>
                              <m:r>
                                <a:rPr lang="pl-PL" sz="24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pl-PL" dirty="0" smtClean="0"/>
              </a:p>
              <a:p>
                <a:pPr marL="0" indent="0">
                  <a:buNone/>
                </a:pPr>
                <a:r>
                  <a:rPr lang="pl-PL" dirty="0" smtClean="0"/>
                  <a:t>Optymalne prawdopodobieństwo odczytania pożądanego stanu </a:t>
                </a:r>
                <a14:m>
                  <m:oMath xmlns:m="http://schemas.openxmlformats.org/officeDocument/2006/math">
                    <m:r>
                      <a:rPr lang="pl-PL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|</m:t>
                    </m:r>
                    <m:d>
                      <m:dPr>
                        <m:begChr m:val=""/>
                        <m:endChr m:val="⟩"/>
                        <m:ctrlPr>
                          <a:rPr lang="pl-PL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pl-PL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pl-PL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𝜔</m:t>
                            </m:r>
                          </m:e>
                          <m:sub>
                            <m:r>
                              <a:rPr lang="pl-PL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</m:oMath>
                </a14:m>
                <a:endParaRPr lang="pl-PL" dirty="0" smtClean="0"/>
              </a:p>
              <a:p>
                <a:pPr marL="0" indent="0">
                  <a:buNone/>
                </a:pPr>
                <a:r>
                  <a:rPr lang="pl-PL" dirty="0" smtClean="0"/>
                  <a:t>Jest dla danej ilości kroków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pl-PL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pl-PL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acc>
                  </m:oMath>
                </a14:m>
                <a:r>
                  <a:rPr lang="pl-PL" dirty="0" smtClean="0"/>
                  <a:t> rówej: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pl-PL" sz="240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pl-PL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𝑘</m:t>
                          </m:r>
                        </m:e>
                      </m:acc>
                      <m:r>
                        <a:rPr lang="pl-PL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 </m:t>
                      </m:r>
                      <m:d>
                        <m:dPr>
                          <m:begChr m:val="["/>
                          <m:endChr m:val="]"/>
                          <m:ctrlPr>
                            <a:rPr lang="pl-PL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pl-PL" sz="24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f>
                                <m:fPr>
                                  <m:ctrlPr>
                                    <a:rPr lang="pl-PL" sz="2400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pl-PL" sz="2400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pl-PL" sz="2400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4</m:t>
                                  </m:r>
                                </m:den>
                              </m:f>
                              <m:d>
                                <m:dPr>
                                  <m:ctrlPr>
                                    <a:rPr lang="pl-PL" sz="2400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pl-PL" sz="2400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𝑎𝑟𝑐𝑠𝑖𝑛</m:t>
                                  </m:r>
                                  <m:r>
                                    <a:rPr lang="pl-PL" sz="2400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 </m:t>
                                  </m:r>
                                  <m:d>
                                    <m:dPr>
                                      <m:ctrlPr>
                                        <a:rPr lang="pl-PL" sz="2400" i="1"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ad>
                                        <m:radPr>
                                          <m:degHide m:val="on"/>
                                          <m:ctrlPr>
                                            <a:rPr lang="pl-PL" sz="2400" i="1"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radPr>
                                        <m:deg/>
                                        <m:e>
                                          <m:f>
                                            <m:fPr>
                                              <m:ctrlPr>
                                                <a:rPr lang="pl-PL" sz="2400" i="1">
                                                  <a:latin typeface="Cambria Math" panose="02040503050406030204" pitchFamily="18" charset="0"/>
                                                  <a:ea typeface="Calibri" panose="020F0502020204030204" pitchFamily="34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pl-PL" sz="2400" i="1">
                                                  <a:latin typeface="Cambria Math" panose="02040503050406030204" pitchFamily="18" charset="0"/>
                                                  <a:ea typeface="Calibri" panose="020F0502020204030204" pitchFamily="34" charset="0"/>
                                                  <a:cs typeface="Times New Roman" panose="02020603050405020304" pitchFamily="18" charset="0"/>
                                                </a:rPr>
                                                <m:t>1</m:t>
                                              </m:r>
                                            </m:num>
                                            <m:den>
                                              <m:r>
                                                <a:rPr lang="pl-PL" sz="2400" i="1">
                                                  <a:latin typeface="Cambria Math" panose="02040503050406030204" pitchFamily="18" charset="0"/>
                                                  <a:ea typeface="Calibri" panose="020F0502020204030204" pitchFamily="34" charset="0"/>
                                                  <a:cs typeface="Times New Roman" panose="02020603050405020304" pitchFamily="18" charset="0"/>
                                                </a:rPr>
                                                <m:t>𝑁</m:t>
                                              </m:r>
                                            </m:den>
                                          </m:f>
                                        </m:e>
                                      </m:rad>
                                      <m:r>
                                        <a:rPr lang="pl-PL" sz="2400" i="1"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 </m:t>
                                      </m:r>
                                    </m:e>
                                  </m:d>
                                </m:e>
                              </m:d>
                            </m:e>
                            <m:sup>
                              <m:r>
                                <a:rPr lang="pl-PL" sz="24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−1</m:t>
                              </m:r>
                            </m:sup>
                          </m:sSup>
                        </m:e>
                      </m:d>
                      <m:r>
                        <a:rPr lang="pl-PL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</m:oMath>
                  </m:oMathPara>
                </a14:m>
                <a:endParaRPr lang="pl-PL" sz="2400" dirty="0" smtClean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pl-PL" sz="2400" dirty="0" smtClean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Prawdopodobieństwo to jest większe od </a:t>
                </a:r>
                <a14:m>
                  <m:oMath xmlns:m="http://schemas.openxmlformats.org/officeDocument/2006/math">
                    <m:r>
                      <a:rPr lang="pl-PL" sz="240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1−</m:t>
                    </m:r>
                    <m:f>
                      <m:fPr>
                        <m:ctrlPr>
                          <a:rPr lang="pl-PL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pl-PL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pl-PL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𝑁</m:t>
                        </m:r>
                      </m:den>
                    </m:f>
                  </m:oMath>
                </a14:m>
                <a:endParaRPr lang="pl-PL" sz="2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pl-PL" dirty="0"/>
              </a:p>
            </p:txBody>
          </p:sp>
        </mc:Choice>
        <mc:Fallback xmlns="">
          <p:sp>
            <p:nvSpPr>
              <p:cNvPr id="5" name="Symbol zastępczy zawartości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529389"/>
                <a:ext cx="10515600" cy="5831654"/>
              </a:xfrm>
              <a:blipFill rotWithShape="0">
                <a:blip r:embed="rId2"/>
                <a:stretch>
                  <a:fillRect l="-1217" t="-1778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80680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ymbol zastępczy zawartości 3" descr="Wycinek ekranu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1" y="309913"/>
            <a:ext cx="10641494" cy="5552661"/>
          </a:xfrm>
        </p:spPr>
      </p:pic>
      <p:sp>
        <p:nvSpPr>
          <p:cNvPr id="2" name="pole tekstowe 1"/>
          <p:cNvSpPr txBox="1"/>
          <p:nvPr/>
        </p:nvSpPr>
        <p:spPr>
          <a:xfrm>
            <a:off x="1285461" y="5862574"/>
            <a:ext cx="104559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Przebieg funkcji określającej prawdopodobieństwo prawidłowego pomiaru algorytmu </a:t>
            </a:r>
            <a:r>
              <a:rPr lang="pl-PL" dirty="0" err="1"/>
              <a:t>Gorvera</a:t>
            </a:r>
            <a:r>
              <a:rPr lang="pl-PL" dirty="0"/>
              <a:t> dla układów o </a:t>
            </a:r>
            <a:r>
              <a:rPr lang="pl-PL" dirty="0" smtClean="0"/>
              <a:t>rozmiarze 8,16,32 </a:t>
            </a:r>
            <a:r>
              <a:rPr lang="pl-PL" dirty="0" err="1" smtClean="0"/>
              <a:t>kubitów</a:t>
            </a:r>
            <a:r>
              <a:rPr lang="pl-PL" dirty="0" smtClean="0"/>
              <a:t>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879305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ytuł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pl-PL" dirty="0" smtClean="0"/>
                  <a:t>Jak działa operator </a:t>
                </a:r>
                <a14:m>
                  <m:oMath xmlns:m="http://schemas.openxmlformats.org/officeDocument/2006/math">
                    <m:r>
                      <a:rPr lang="pl-PL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ℬ</m:t>
                    </m:r>
                  </m:oMath>
                </a14:m>
                <a:r>
                  <a:rPr lang="pl-PL" dirty="0" smtClean="0"/>
                  <a:t> na dowolny stan</a:t>
                </a:r>
                <a:r>
                  <a:rPr lang="pl-PL" dirty="0" smtClean="0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pl-PL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|</m:t>
                    </m:r>
                    <m:d>
                      <m:dPr>
                        <m:begChr m:val=""/>
                        <m:endChr m:val="⟩"/>
                        <m:ctrlPr>
                          <a:rPr lang="pl-PL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pl-PL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𝜙</m:t>
                        </m:r>
                      </m:e>
                    </m:d>
                    <m:r>
                      <a:rPr lang="pl-PL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?</m:t>
                    </m:r>
                  </m:oMath>
                </a14:m>
                <a:r>
                  <a:rPr lang="pl-PL" dirty="0" smtClean="0"/>
                  <a:t>  </a:t>
                </a:r>
                <a:endParaRPr lang="pl-PL" dirty="0"/>
              </a:p>
            </p:txBody>
          </p:sp>
        </mc:Choice>
        <mc:Fallback xmlns="">
          <p:sp>
            <p:nvSpPr>
              <p:cNvPr id="2" name="Tytuł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2377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Symbol zastępczy zawartości 2"/>
              <p:cNvSpPr>
                <a:spLocks noGrp="1"/>
              </p:cNvSpPr>
              <p:nvPr>
                <p:ph idx="1"/>
              </p:nvPr>
            </p:nvSpPr>
            <p:spPr>
              <a:xfrm>
                <a:off x="838199" y="1825625"/>
                <a:ext cx="10872537" cy="4351338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200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ℬ</m:t>
                      </m:r>
                      <m:r>
                        <a:rPr lang="pl-PL" sz="2000" i="1" smtClean="0">
                          <a:latin typeface="Cambria Math" panose="02040503050406030204" pitchFamily="18" charset="0"/>
                        </a:rPr>
                        <m:t>|</m:t>
                      </m:r>
                      <m:d>
                        <m:dPr>
                          <m:begChr m:val=""/>
                          <m:endChr m:val="⟩"/>
                          <m:ctrlPr>
                            <a:rPr lang="pl-PL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pl-PL" sz="2000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𝜙</m:t>
                          </m:r>
                        </m:e>
                      </m:d>
                      <m:r>
                        <a:rPr lang="pl-PL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=</m:t>
                      </m:r>
                      <m:r>
                        <a:rPr lang="pl-PL" sz="200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ℬ</m:t>
                      </m:r>
                      <m:d>
                        <m:dPr>
                          <m:ctrlPr>
                            <a:rPr lang="pl-PL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chr m:val="∑"/>
                              <m:ctrlPr>
                                <a:rPr lang="pl-PL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pl-PL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  <m:r>
                                <a:rPr lang="pl-PL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=0</m:t>
                              </m:r>
                            </m:sub>
                            <m:sup>
                              <m:r>
                                <a:rPr lang="pl-PL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  <m:r>
                                <a:rPr lang="pl-PL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pl-PL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pl-PL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𝛼</m:t>
                                  </m:r>
                                </m:e>
                                <m:sub>
                                  <m:r>
                                    <a:rPr lang="pl-PL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𝜔</m:t>
                                  </m:r>
                                </m:sub>
                              </m:sSub>
                              <m:d>
                                <m:dPr>
                                  <m:begChr m:val=""/>
                                  <m:endChr m:val="⟩"/>
                                  <m:ctrlPr>
                                    <a:rPr lang="pl-PL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pl-PL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|</m:t>
                                  </m:r>
                                  <m:r>
                                    <a:rPr lang="pl-PL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𝜔</m:t>
                                  </m:r>
                                </m:e>
                              </m:d>
                            </m:e>
                          </m:nary>
                        </m:e>
                      </m:d>
                      <m:nary>
                        <m:naryPr>
                          <m:chr m:val="∑"/>
                          <m:ctrlPr>
                            <a:rPr lang="pl-PL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pl-PL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  <m:r>
                            <a:rPr lang="pl-PL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pl-PL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  <m:r>
                            <a:rPr lang="pl-PL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p>
                        <m:e>
                          <m:sSub>
                            <m:sSubPr>
                              <m:ctrlPr>
                                <a:rPr lang="pl-PL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l-PL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pl-PL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</m:sub>
                          </m:sSub>
                          <m:d>
                            <m:dPr>
                              <m:begChr m:val=""/>
                              <m:endChr m:val="⟩"/>
                              <m:ctrlPr>
                                <a:rPr lang="pl-PL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pl-PL" sz="2000" i="1" smtClean="0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ℬ</m:t>
                              </m:r>
                              <m:r>
                                <a:rPr lang="pl-PL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|</m:t>
                              </m:r>
                              <m:r>
                                <a:rPr lang="pl-PL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</m:e>
                          </m:d>
                          <m:r>
                            <a:rPr lang="pl-PL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pl-PL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nary>
                            <m:naryPr>
                              <m:chr m:val="∑"/>
                              <m:ctrlPr>
                                <a:rPr lang="pl-PL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pl-PL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  <m:r>
                                <a:rPr lang="pl-PL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=0</m:t>
                              </m:r>
                            </m:sub>
                            <m:sup>
                              <m:r>
                                <a:rPr lang="pl-PL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  <m:r>
                                <a:rPr lang="pl-PL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pl-PL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pl-PL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𝛼</m:t>
                                  </m:r>
                                </m:e>
                                <m:sub>
                                  <m:r>
                                    <a:rPr lang="pl-PL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𝜔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pl-PL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pl-PL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pl-PL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num>
                                    <m:den>
                                      <m:rad>
                                        <m:radPr>
                                          <m:degHide m:val="on"/>
                                          <m:ctrlPr>
                                            <a:rPr lang="pl-PL" sz="20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radPr>
                                        <m:deg/>
                                        <m:e>
                                          <m:r>
                                            <a:rPr lang="pl-PL" sz="20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𝑁</m:t>
                                          </m:r>
                                        </m:e>
                                      </m:rad>
                                    </m:den>
                                  </m:f>
                                  <m:d>
                                    <m:dPr>
                                      <m:begChr m:val=""/>
                                      <m:endChr m:val="⟩"/>
                                      <m:ctrlPr>
                                        <a:rPr lang="pl-PL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pl-PL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|</m:t>
                                      </m:r>
                                      <m:sSub>
                                        <m:sSubPr>
                                          <m:ctrlPr>
                                            <a:rPr lang="pl-PL" sz="20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pl-PL" sz="2000" i="1" smtClean="0"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𝜙</m:t>
                                          </m:r>
                                        </m:e>
                                        <m:sub>
                                          <m:r>
                                            <a:rPr lang="pl-PL" sz="20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</m:e>
                                  </m:d>
                                  <m:r>
                                    <a:rPr lang="pl-PL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d>
                                    <m:dPr>
                                      <m:begChr m:val=""/>
                                      <m:endChr m:val="⟩"/>
                                      <m:ctrlPr>
                                        <a:rPr lang="pl-PL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pl-PL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|</m:t>
                                      </m:r>
                                      <m:r>
                                        <a:rPr lang="pl-PL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𝜔</m:t>
                                      </m:r>
                                    </m:e>
                                  </m:d>
                                </m:e>
                              </m:d>
                              <m:r>
                                <a:rPr lang="pl-PL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pl-PL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pl-PL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pl-PL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pl-PL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𝑁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nary>
                        </m:e>
                      </m:nary>
                      <m:nary>
                        <m:naryPr>
                          <m:chr m:val="∑"/>
                          <m:ctrlPr>
                            <a:rPr lang="pl-PL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pl-PL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  <m:r>
                            <a:rPr lang="pl-PL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pl-PL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  <m:r>
                            <a:rPr lang="pl-PL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p>
                        <m:e>
                          <m:sSub>
                            <m:sSubPr>
                              <m:ctrlPr>
                                <a:rPr lang="pl-PL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l-PL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pl-PL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</m:sub>
                          </m:sSub>
                          <m:d>
                            <m:dPr>
                              <m:begChr m:val=""/>
                              <m:endChr m:val="⟩"/>
                              <m:ctrlPr>
                                <a:rPr lang="pl-PL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pl-PL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|</m:t>
                              </m:r>
                              <m:sSub>
                                <m:sSubPr>
                                  <m:ctrlPr>
                                    <a:rPr lang="pl-PL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pl-PL" sz="2000" i="1" smtClean="0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𝜙</m:t>
                                  </m:r>
                                </m:e>
                                <m:sub>
                                  <m:r>
                                    <a:rPr lang="pl-PL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</m:e>
                      </m:nary>
                      <m:r>
                        <a:rPr lang="pl-PL" sz="20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chr m:val="∑"/>
                          <m:ctrlPr>
                            <a:rPr lang="pl-PL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pl-PL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  <m:r>
                            <a:rPr lang="pl-PL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pl-PL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  <m:r>
                            <a:rPr lang="pl-PL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p>
                        <m:e>
                          <m:sSub>
                            <m:sSubPr>
                              <m:ctrlPr>
                                <a:rPr lang="pl-PL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l-PL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pl-PL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</m:sub>
                          </m:sSub>
                          <m:d>
                            <m:dPr>
                              <m:begChr m:val=""/>
                              <m:endChr m:val="⟩"/>
                              <m:ctrlPr>
                                <a:rPr lang="pl-PL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pl-PL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|</m:t>
                              </m:r>
                              <m:r>
                                <a:rPr lang="pl-PL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pl-PL" dirty="0" smtClean="0"/>
              </a:p>
              <a:p>
                <a:pPr marL="0" indent="0">
                  <a:buNone/>
                </a:pPr>
                <a:endParaRPr lang="pl-PL" sz="20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l-PL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pl-PL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pl-PL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</m:e>
                          </m:rad>
                        </m:den>
                      </m:f>
                      <m:nary>
                        <m:naryPr>
                          <m:chr m:val="∑"/>
                          <m:ctrlPr>
                            <a:rPr lang="pl-PL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pl-PL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  <m:r>
                            <a:rPr lang="pl-PL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pl-PL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  <m:r>
                            <a:rPr lang="pl-PL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p>
                        <m:e>
                          <m:sSub>
                            <m:sSubPr>
                              <m:ctrlPr>
                                <a:rPr lang="pl-PL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l-PL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pl-PL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</m:sub>
                          </m:sSub>
                          <m:d>
                            <m:dPr>
                              <m:ctrlPr>
                                <a:rPr lang="pl-PL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pl-PL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pl-PL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pl-PL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pl-PL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𝑁</m:t>
                                      </m:r>
                                    </m:e>
                                  </m:rad>
                                </m:den>
                              </m:f>
                              <m:nary>
                                <m:naryPr>
                                  <m:chr m:val="∑"/>
                                  <m:ctrlPr>
                                    <a:rPr lang="pl-PL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pl-PL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</m:t>
                                  </m:r>
                                  <m:r>
                                    <a:rPr lang="pl-PL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=0</m:t>
                                  </m:r>
                                </m:sub>
                                <m:sup>
                                  <m:r>
                                    <a:rPr lang="pl-PL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𝑁</m:t>
                                  </m:r>
                                  <m:r>
                                    <a:rPr lang="pl-PL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−1</m:t>
                                  </m:r>
                                </m:sup>
                                <m:e>
                                  <m:d>
                                    <m:dPr>
                                      <m:begChr m:val=""/>
                                      <m:endChr m:val="⟩"/>
                                      <m:ctrlPr>
                                        <a:rPr lang="pl-PL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pl-PL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|</m:t>
                                      </m:r>
                                      <m:r>
                                        <a:rPr lang="pl-PL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</m:d>
                                </m:e>
                              </m:nary>
                            </m:e>
                          </m:d>
                        </m:e>
                      </m:nary>
                      <m:r>
                        <a:rPr lang="pl-PL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chr m:val="∑"/>
                          <m:ctrlPr>
                            <a:rPr lang="pl-PL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pl-PL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  <m:r>
                            <a:rPr lang="pl-PL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pl-PL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  <m:r>
                            <a:rPr lang="pl-PL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p>
                        <m:e>
                          <m:sSub>
                            <m:sSubPr>
                              <m:ctrlPr>
                                <a:rPr lang="pl-PL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l-PL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pl-PL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</m:sub>
                          </m:sSub>
                          <m:d>
                            <m:dPr>
                              <m:begChr m:val=""/>
                              <m:endChr m:val="⟩"/>
                              <m:ctrlPr>
                                <a:rPr lang="pl-PL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pl-PL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|</m:t>
                              </m:r>
                              <m:r>
                                <a:rPr lang="pl-PL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</m:e>
                          </m:d>
                        </m:e>
                      </m:nary>
                      <m:r>
                        <a:rPr lang="pl-PL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=2∗</m:t>
                      </m:r>
                      <m:limLow>
                        <m:limLowPr>
                          <m:ctrlPr>
                            <a:rPr lang="pl-PL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limLowPr>
                        <m:e>
                          <m:groupChr>
                            <m:groupChrPr>
                              <m:chr m:val="⏟"/>
                              <m:ctrlPr>
                                <a:rPr lang="pl-PL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groupChrPr>
                            <m:e>
                              <m:f>
                                <m:fPr>
                                  <m:ctrlPr>
                                    <a:rPr lang="pl-PL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pl-PL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pl-PL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𝑁</m:t>
                                  </m:r>
                                </m:den>
                              </m:f>
                              <m:nary>
                                <m:naryPr>
                                  <m:chr m:val="∑"/>
                                  <m:ctrlPr>
                                    <a:rPr lang="pl-PL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pl-PL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𝜔</m:t>
                                  </m:r>
                                  <m:r>
                                    <a:rPr lang="pl-PL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=0</m:t>
                                  </m:r>
                                </m:sub>
                                <m:sup>
                                  <m:r>
                                    <a:rPr lang="pl-PL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𝑁</m:t>
                                  </m:r>
                                  <m:r>
                                    <a:rPr lang="pl-PL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−1</m:t>
                                  </m:r>
                                </m:sup>
                                <m:e>
                                  <m:sSub>
                                    <m:sSubPr>
                                      <m:ctrlPr>
                                        <a:rPr lang="pl-PL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pl-PL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𝛼</m:t>
                                      </m:r>
                                    </m:e>
                                    <m:sub>
                                      <m:r>
                                        <a:rPr lang="pl-PL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𝜔</m:t>
                                      </m:r>
                                    </m:sub>
                                  </m:sSub>
                                </m:e>
                              </m:nary>
                            </m:e>
                          </m:groupChr>
                        </m:e>
                        <m:lim>
                          <m:r>
                            <a:rPr lang="pl-PL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lim>
                      </m:limLow>
                      <m:nary>
                        <m:naryPr>
                          <m:chr m:val="∑"/>
                          <m:ctrlPr>
                            <a:rPr lang="pl-PL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pl-PL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  <m:r>
                            <a:rPr lang="pl-PL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pl-PL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  <m:r>
                            <a:rPr lang="pl-PL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p>
                        <m:e>
                          <m:d>
                            <m:dPr>
                              <m:begChr m:val=""/>
                              <m:endChr m:val="⟩"/>
                              <m:ctrlPr>
                                <a:rPr lang="pl-PL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pl-PL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|</m:t>
                              </m:r>
                              <m:r>
                                <a:rPr lang="pl-PL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e>
                          </m:d>
                        </m:e>
                      </m:nary>
                      <m:r>
                        <a:rPr lang="pl-PL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chr m:val="∑"/>
                          <m:ctrlPr>
                            <a:rPr lang="pl-PL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pl-PL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  <m:r>
                            <a:rPr lang="pl-PL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pl-PL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  <m:r>
                            <a:rPr lang="pl-PL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p>
                        <m:e>
                          <m:sSub>
                            <m:sSubPr>
                              <m:ctrlPr>
                                <a:rPr lang="pl-PL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l-PL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pl-PL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</m:sub>
                          </m:sSub>
                          <m:d>
                            <m:dPr>
                              <m:begChr m:val=""/>
                              <m:endChr m:val="⟩"/>
                              <m:ctrlPr>
                                <a:rPr lang="pl-PL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pl-PL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|</m:t>
                              </m:r>
                              <m:r>
                                <a:rPr lang="pl-PL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pl-PL" dirty="0" smtClean="0"/>
              </a:p>
              <a:p>
                <a:pPr marL="0" indent="0">
                  <a:buNone/>
                </a:pPr>
                <a:endParaRPr lang="pl-PL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pl-PL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pl-PL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  <m:r>
                            <a:rPr lang="pl-PL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pl-PL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  <m:r>
                            <a:rPr lang="pl-PL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p>
                        <m:e>
                          <m:d>
                            <m:dPr>
                              <m:ctrlPr>
                                <a:rPr lang="pl-PL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pl-PL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pl-PL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  <m:r>
                                <a:rPr lang="pl-PL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pl-PL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pl-PL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𝛼</m:t>
                                  </m:r>
                                </m:e>
                                <m:sub>
                                  <m:r>
                                    <a:rPr lang="pl-PL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𝜔</m:t>
                                  </m:r>
                                </m:sub>
                              </m:sSub>
                            </m:e>
                          </m:d>
                          <m:d>
                            <m:dPr>
                              <m:begChr m:val=""/>
                              <m:endChr m:val="⟩"/>
                              <m:ctrlPr>
                                <a:rPr lang="pl-PL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pl-PL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|</m:t>
                              </m:r>
                              <m:r>
                                <a:rPr lang="pl-PL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</m:e>
                          </m:d>
                          <m:r>
                            <a:rPr lang="pl-PL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nary>
                            <m:naryPr>
                              <m:chr m:val="∑"/>
                              <m:ctrlPr>
                                <a:rPr lang="pl-PL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pl-PL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  <m:r>
                                <a:rPr lang="pl-PL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=0</m:t>
                              </m:r>
                            </m:sub>
                            <m:sup>
                              <m:r>
                                <a:rPr lang="pl-PL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  <m:r>
                                <a:rPr lang="pl-PL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pl-PL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pl-PL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[</m:t>
                                  </m:r>
                                  <m:r>
                                    <a:rPr lang="pl-PL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𝛼</m:t>
                                  </m:r>
                                  <m:r>
                                    <a:rPr lang="pl-PL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+(</m:t>
                                  </m:r>
                                  <m:r>
                                    <a:rPr lang="pl-PL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𝛼</m:t>
                                  </m:r>
                                  <m:r>
                                    <a:rPr lang="pl-PL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pl-PL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𝛼</m:t>
                                  </m:r>
                                </m:e>
                                <m:sub>
                                  <m:r>
                                    <a:rPr lang="pl-PL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𝜔</m:t>
                                  </m:r>
                                </m:sub>
                              </m:sSub>
                              <m:r>
                                <a:rPr lang="pl-PL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)]</m:t>
                              </m:r>
                              <m:d>
                                <m:dPr>
                                  <m:begChr m:val=""/>
                                  <m:endChr m:val="⟩"/>
                                  <m:ctrlPr>
                                    <a:rPr lang="pl-PL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pl-PL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|</m:t>
                                  </m:r>
                                  <m:r>
                                    <a:rPr lang="pl-PL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𝜔</m:t>
                                  </m:r>
                                </m:e>
                              </m:d>
                            </m:e>
                          </m:nary>
                        </m:e>
                      </m:nary>
                    </m:oMath>
                  </m:oMathPara>
                </a14:m>
                <a:endParaRPr lang="pl-PL" dirty="0"/>
              </a:p>
            </p:txBody>
          </p:sp>
        </mc:Choice>
        <mc:Fallback xmlns="">
          <p:sp>
            <p:nvSpPr>
              <p:cNvPr id="3" name="Symbol zastępczy zawartości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1825625"/>
                <a:ext cx="10872537" cy="4351338"/>
              </a:xfrm>
              <a:blipFill>
                <a:blip r:embed="rId3"/>
                <a:stretch>
                  <a:fillRect t="-140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72412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ytuł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pl-PL" dirty="0"/>
                  <a:t>Jak działa operator </a:t>
                </a:r>
                <a14:m>
                  <m:oMath xmlns:m="http://schemas.openxmlformats.org/officeDocument/2006/math">
                    <m:r>
                      <a:rPr lang="pl-PL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ℬ</m:t>
                    </m:r>
                  </m:oMath>
                </a14:m>
                <a:endParaRPr lang="pl-PL" dirty="0"/>
              </a:p>
            </p:txBody>
          </p:sp>
        </mc:Choice>
        <mc:Fallback xmlns="">
          <p:sp>
            <p:nvSpPr>
              <p:cNvPr id="2" name="Tytuł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2377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Symbol zastępczy zawartości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pl-PL" dirty="0" smtClean="0"/>
                  <a:t>Ostatecznie mamy:</a:t>
                </a:r>
              </a:p>
              <a:p>
                <a:pPr marL="0" indent="0">
                  <a:buNone/>
                </a:pPr>
                <a:r>
                  <a:rPr lang="pl-PL" dirty="0" smtClean="0"/>
                  <a:t>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mtClean="0">
                          <a:latin typeface="Cambria Math" panose="02040503050406030204" pitchFamily="18" charset="0"/>
                        </a:rPr>
                        <m:t>ℬ</m:t>
                      </m:r>
                      <m:d>
                        <m:dPr>
                          <m:begChr m:val="|"/>
                          <m:endChr m:val="⟩"/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𝜙</m:t>
                          </m:r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pl-PL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l-PL" i="0">
                          <a:latin typeface="Cambria Math" panose="02040503050406030204" pitchFamily="18" charset="0"/>
                        </a:rPr>
                        <m:t>ℬ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  <m:e>
                          <m:sSub>
                            <m:sSubPr>
                              <m:ctrlPr>
                                <a:rPr lang="pl-PL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l-PL" i="1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pl-PL" i="1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</m:sub>
                          </m:sSub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|</m:t>
                          </m:r>
                          <m:d>
                            <m:dPr>
                              <m:begChr m:val=""/>
                              <m:endChr m:val="⟩"/>
                              <m:ctrlPr>
                                <a:rPr lang="pl-PL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pl-PL" i="1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</m:e>
                          </m:d>
                        </m:e>
                      </m:nary>
                      <m:r>
                        <a:rPr lang="pl-PL" i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  <m:e>
                          <m:d>
                            <m:dPr>
                              <m:begChr m:val=""/>
                              <m:endChr m:val="⟩"/>
                              <m:ctrlPr>
                                <a:rPr lang="pl-PL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pl-PL" i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pl-PL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pl-PL" i="1">
                                      <a:latin typeface="Cambria Math" panose="02040503050406030204" pitchFamily="18" charset="0"/>
                                    </a:rPr>
                                    <m:t>𝛼</m:t>
                                  </m:r>
                                  <m:r>
                                    <a:rPr lang="pl-PL" i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d>
                                    <m:dPr>
                                      <m:ctrlPr>
                                        <a:rPr lang="pl-PL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pl-PL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pl-PL" i="1">
                                              <a:latin typeface="Cambria Math" panose="02040503050406030204" pitchFamily="18" charset="0"/>
                                            </a:rPr>
                                            <m:t>𝛼</m:t>
                                          </m:r>
                                          <m:r>
                                            <a:rPr lang="pl-PL" i="0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pl-PL" i="1">
                                              <a:latin typeface="Cambria Math" panose="02040503050406030204" pitchFamily="18" charset="0"/>
                                            </a:rPr>
                                            <m:t>𝛼</m:t>
                                          </m:r>
                                        </m:e>
                                        <m:sub>
                                          <m:r>
                                            <a:rPr lang="pl-PL" i="1">
                                              <a:latin typeface="Cambria Math" panose="02040503050406030204" pitchFamily="18" charset="0"/>
                                            </a:rPr>
                                            <m:t>𝜔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</m:d>
                              <m:r>
                                <a:rPr lang="pl-PL" i="0">
                                  <a:latin typeface="Cambria Math" panose="02040503050406030204" pitchFamily="18" charset="0"/>
                                </a:rPr>
                                <m:t> |</m:t>
                              </m:r>
                              <m:r>
                                <a:rPr lang="pl-PL" i="1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pl-PL" dirty="0" smtClean="0"/>
              </a:p>
              <a:p>
                <a:pPr marL="0" indent="0">
                  <a:buNone/>
                </a:pPr>
                <a:r>
                  <a:rPr lang="pl-PL" dirty="0" smtClean="0"/>
                  <a:t>Gdzie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pl-PL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pl-PL" dirty="0" smtClean="0"/>
                  <a:t> – średnia arytmetyczna wszystkich amplitud</a:t>
                </a:r>
              </a:p>
              <a:p>
                <a:pPr marL="0" indent="0" algn="ctr">
                  <a:buNone/>
                </a:pPr>
                <a:r>
                  <a:rPr lang="pl-PL" b="1" dirty="0" smtClean="0"/>
                  <a:t>Dokonuje się obrót amplitudy każdego stanu wokół średniej wartości amplitudy</a:t>
                </a:r>
                <a:endParaRPr lang="pl-PL" b="1" dirty="0"/>
              </a:p>
            </p:txBody>
          </p:sp>
        </mc:Choice>
        <mc:Fallback xmlns="">
          <p:sp>
            <p:nvSpPr>
              <p:cNvPr id="3" name="Symbol zastępczy zawartości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217" t="-2241" r="-1101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82978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Symbol zastępczy zawartości 2"/>
              <p:cNvSpPr>
                <a:spLocks noGrp="1"/>
              </p:cNvSpPr>
              <p:nvPr>
                <p:ph idx="1"/>
              </p:nvPr>
            </p:nvSpPr>
            <p:spPr>
              <a:xfrm>
                <a:off x="904461" y="1630018"/>
                <a:ext cx="10515600" cy="4227443"/>
              </a:xfrm>
            </p:spPr>
            <p:txBody>
              <a:bodyPr/>
              <a:lstStyle/>
              <a:p>
                <a:r>
                  <a:rPr lang="pl-PL" dirty="0" smtClean="0"/>
                  <a:t>operator </a:t>
                </a:r>
                <a14:m>
                  <m:oMath xmlns:m="http://schemas.openxmlformats.org/officeDocument/2006/math">
                    <m:r>
                      <a:rPr lang="pl-PL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𝒜</m:t>
                    </m:r>
                  </m:oMath>
                </a14:m>
                <a:r>
                  <a:rPr lang="pl-PL" dirty="0" smtClean="0"/>
                  <a:t> – zmiana znaku amplitudy </a:t>
                </a:r>
                <a:r>
                  <a:rPr lang="pl-PL" dirty="0" smtClean="0"/>
                  <a:t>prawdopodobieństwa</a:t>
                </a:r>
                <a:r>
                  <a:rPr lang="pl-PL" dirty="0" smtClean="0"/>
                  <a:t>, związanej z poszukiwanym stanem </a:t>
                </a:r>
                <a14:m>
                  <m:oMath xmlns:m="http://schemas.openxmlformats.org/officeDocument/2006/math">
                    <m:r>
                      <a:rPr lang="pl-PL" i="1" smtClean="0">
                        <a:latin typeface="Cambria Math" panose="02040503050406030204" pitchFamily="18" charset="0"/>
                      </a:rPr>
                      <m:t>|</m:t>
                    </m:r>
                    <m:d>
                      <m:dPr>
                        <m:begChr m:val=""/>
                        <m:endChr m:val="⟩"/>
                        <m:ctrlPr>
                          <a:rPr lang="pl-PL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pl-PL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l-PL" i="1">
                                <a:latin typeface="Cambria Math" panose="02040503050406030204" pitchFamily="18" charset="0"/>
                              </a:rPr>
                              <m:t>𝜔</m:t>
                            </m:r>
                          </m:e>
                          <m:sub>
                            <m:r>
                              <a:rPr lang="pl-PL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</m:oMath>
                </a14:m>
                <a:endParaRPr lang="pl-PL" dirty="0" smtClean="0"/>
              </a:p>
              <a:p>
                <a:r>
                  <a:rPr lang="pl-PL" dirty="0" smtClean="0"/>
                  <a:t>operator </a:t>
                </a:r>
                <a14:m>
                  <m:oMath xmlns:m="http://schemas.openxmlformats.org/officeDocument/2006/math">
                    <m:r>
                      <a:rPr lang="pl-PL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ℬ</m:t>
                    </m:r>
                  </m:oMath>
                </a14:m>
                <a:r>
                  <a:rPr lang="pl-PL" dirty="0" smtClean="0"/>
                  <a:t> - obrót wszystkich amplitud prawdopodobieństwa wokół wartości średniej</a:t>
                </a:r>
              </a:p>
              <a:p>
                <a:r>
                  <a:rPr lang="pl-PL" dirty="0" smtClean="0"/>
                  <a:t>Rezultat zwiększenie amplitudy prawdopodobieństwa stanu </a:t>
                </a:r>
                <a14:m>
                  <m:oMath xmlns:m="http://schemas.openxmlformats.org/officeDocument/2006/math">
                    <m:r>
                      <a:rPr lang="pl-PL" i="1" smtClean="0">
                        <a:latin typeface="Cambria Math" panose="02040503050406030204" pitchFamily="18" charset="0"/>
                      </a:rPr>
                      <m:t>|</m:t>
                    </m:r>
                    <m:d>
                      <m:dPr>
                        <m:begChr m:val=""/>
                        <m:endChr m:val="⟩"/>
                        <m:ctrlPr>
                          <a:rPr lang="pl-PL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pl-PL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l-PL" i="1">
                                <a:latin typeface="Cambria Math" panose="02040503050406030204" pitchFamily="18" charset="0"/>
                              </a:rPr>
                              <m:t>𝜔</m:t>
                            </m:r>
                          </m:e>
                          <m:sub>
                            <m:r>
                              <a:rPr lang="pl-PL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</m:oMath>
                </a14:m>
                <a:r>
                  <a:rPr lang="pl-PL" dirty="0" smtClean="0"/>
                  <a:t> w kolejnych iteracjach </a:t>
                </a:r>
              </a:p>
              <a:p>
                <a:endParaRPr lang="pl-PL" dirty="0"/>
              </a:p>
            </p:txBody>
          </p:sp>
        </mc:Choice>
        <mc:Fallback>
          <p:sp>
            <p:nvSpPr>
              <p:cNvPr id="3" name="Symbol zastępczy zawartości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04461" y="1630018"/>
                <a:ext cx="10515600" cy="4227443"/>
              </a:xfrm>
              <a:blipFill rotWithShape="0">
                <a:blip r:embed="rId2"/>
                <a:stretch>
                  <a:fillRect l="-1043" t="-2305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84583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64704" y="2753277"/>
            <a:ext cx="10515600" cy="2083766"/>
          </a:xfrm>
        </p:spPr>
        <p:txBody>
          <a:bodyPr/>
          <a:lstStyle/>
          <a:p>
            <a:pPr marL="0" indent="0" algn="ctr">
              <a:buNone/>
            </a:pPr>
            <a:r>
              <a:rPr lang="pl-PL" dirty="0" smtClean="0"/>
              <a:t>Dziękujemy za uwagę !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76316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Algorytm Glovera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Algorytm kwantowy opracowany przez </a:t>
            </a:r>
            <a:r>
              <a:rPr lang="pl-PL" dirty="0" err="1" smtClean="0"/>
              <a:t>Lov</a:t>
            </a:r>
            <a:r>
              <a:rPr lang="pl-PL" dirty="0" smtClean="0"/>
              <a:t> Glovera w 1996r</a:t>
            </a:r>
          </a:p>
          <a:p>
            <a:r>
              <a:rPr lang="pl-PL" dirty="0" smtClean="0"/>
              <a:t>Dotyczy przeszukania bazy danych składającej się z M elementów, gdzie klasycznie liczba kroków jest rzędu M, a w przypadku algorytmu G jest to ok M^1/2(kwadratowe przyśpieszenie)</a:t>
            </a:r>
          </a:p>
          <a:p>
            <a:r>
              <a:rPr lang="pl-PL" dirty="0" smtClean="0"/>
              <a:t>Jest to algorytm asymptotycznie </a:t>
            </a:r>
            <a:r>
              <a:rPr lang="pl-PL" dirty="0" smtClean="0"/>
              <a:t>optymalny</a:t>
            </a:r>
            <a:endParaRPr lang="pl-PL" dirty="0" smtClean="0"/>
          </a:p>
          <a:p>
            <a:r>
              <a:rPr lang="pl-PL" dirty="0" smtClean="0"/>
              <a:t>Można go wykorzystać do oszacowania średniej i mediany zbioru liczb, oraz do rozwiązania problemu kolizji lub w łamaniu haseł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57760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Algorytm Grovera</a:t>
            </a:r>
            <a:endParaRPr lang="pl-PL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ymbol zastępczy zawartości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pl-PL" dirty="0" smtClean="0"/>
                  <a:t>Wyszukiwanie elementu w zbiorze np. przeszukiwanie nieposortowanej bazy danych</a:t>
                </a:r>
              </a:p>
              <a:p>
                <a:r>
                  <a:rPr lang="pl-PL" dirty="0" smtClean="0"/>
                  <a:t>Złożoność obliczeń </a:t>
                </a:r>
                <a14:m>
                  <m:oMath xmlns:m="http://schemas.openxmlformats.org/officeDocument/2006/math">
                    <m:r>
                      <a:rPr lang="pl-PL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pl-PL" b="0" i="1" smtClean="0">
                        <a:latin typeface="Cambria Math" panose="02040503050406030204" pitchFamily="18" charset="0"/>
                      </a:rPr>
                      <m:t>(</m:t>
                    </m:r>
                    <m:rad>
                      <m:radPr>
                        <m:degHide m:val="on"/>
                        <m:ctrlPr>
                          <a:rPr lang="pl-PL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pl-PL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</m:rad>
                    <m:r>
                      <a:rPr lang="pl-PL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pl-PL" dirty="0" smtClean="0"/>
              </a:p>
              <a:p>
                <a:r>
                  <a:rPr lang="pl-PL" dirty="0" smtClean="0"/>
                  <a:t>Klasa złożoności BQP (ang. </a:t>
                </a:r>
                <a:r>
                  <a:rPr lang="pl-PL" dirty="0" err="1" smtClean="0"/>
                  <a:t>bounded</a:t>
                </a:r>
                <a:r>
                  <a:rPr lang="pl-PL" dirty="0" smtClean="0"/>
                  <a:t>-error, quantum, </a:t>
                </a:r>
                <a:r>
                  <a:rPr lang="pl-PL" dirty="0" err="1" smtClean="0"/>
                  <a:t>polynomial</a:t>
                </a:r>
                <a:r>
                  <a:rPr lang="pl-PL" dirty="0" smtClean="0"/>
                  <a:t>)</a:t>
                </a:r>
              </a:p>
              <a:p>
                <a:r>
                  <a:rPr lang="pl-PL" dirty="0" smtClean="0"/>
                  <a:t>W rejestrze kwantowym przetwarzana jest superpozycja potencjalnych rozwiązań</a:t>
                </a:r>
              </a:p>
              <a:p>
                <a:r>
                  <a:rPr lang="pl-PL" dirty="0" smtClean="0"/>
                  <a:t>Wykorzystuje iteracyjne „wzmacnianie amplitudy </a:t>
                </a:r>
                <a:r>
                  <a:rPr lang="pl-PL" dirty="0" smtClean="0"/>
                  <a:t>prawdopodobieństwa” </a:t>
                </a:r>
                <a:r>
                  <a:rPr lang="pl-PL" dirty="0" smtClean="0"/>
                  <a:t>(ang.  </a:t>
                </a:r>
                <a:r>
                  <a:rPr lang="pl-PL" dirty="0" err="1" smtClean="0"/>
                  <a:t>amplitude</a:t>
                </a:r>
                <a:r>
                  <a:rPr lang="pl-PL" dirty="0" smtClean="0"/>
                  <a:t> </a:t>
                </a:r>
                <a:r>
                  <a:rPr lang="pl-PL" dirty="0" err="1" smtClean="0"/>
                  <a:t>amplification</a:t>
                </a:r>
                <a:r>
                  <a:rPr lang="pl-PL" dirty="0" smtClean="0"/>
                  <a:t>) poszukiwanego rozwiązania</a:t>
                </a:r>
                <a:endParaRPr lang="pl-PL" dirty="0"/>
              </a:p>
            </p:txBody>
          </p:sp>
        </mc:Choice>
        <mc:Fallback>
          <p:sp>
            <p:nvSpPr>
              <p:cNvPr id="3" name="Symbol zastępczy zawartości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2879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Założenia algorytmu</a:t>
            </a:r>
            <a:endParaRPr lang="pl-P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ymbol zastępczy zawartości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pl-PL" dirty="0" smtClean="0"/>
                  <a:t>Dany jest N-elementowy zbiór Q oraz funkcja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 :</m:t>
                      </m:r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 →</m:t>
                      </m:r>
                      <m:d>
                        <m:dPr>
                          <m:begChr m:val="{"/>
                          <m:endChr m:val="}"/>
                          <m:ctrlPr>
                            <a:rPr lang="pl-P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0,1</m:t>
                          </m:r>
                        </m:e>
                      </m:d>
                    </m:oMath>
                  </m:oMathPara>
                </a14:m>
                <a:endParaRPr lang="pl-PL" b="0" dirty="0" smtClean="0"/>
              </a:p>
              <a:p>
                <a:pPr marL="0" indent="0">
                  <a:buNone/>
                </a:pPr>
                <a:endParaRPr lang="pl-PL" b="0" dirty="0" smtClean="0"/>
              </a:p>
              <a:p>
                <a:r>
                  <a:rPr lang="pl-PL" dirty="0" smtClean="0"/>
                  <a:t>Dokładnie jeden element q zbioru Q posiada pewną poszukiwaną cechę ,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∃</m:t>
                      </m:r>
                      <m:sSub>
                        <m:sSubPr>
                          <m:ctrlPr>
                            <a:rPr lang="pl-P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l-P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!</m:t>
                          </m:r>
                        </m:e>
                        <m:sub>
                          <m:r>
                            <a:rPr lang="pl-P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  <m:r>
                            <a:rPr lang="pl-P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a:rPr lang="pl-P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𝑄</m:t>
                          </m:r>
                        </m:sub>
                      </m:sSub>
                      <m:r>
                        <a:rPr lang="pl-P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pl-P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pl-P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e>
                      </m:d>
                      <m:r>
                        <a:rPr lang="pl-P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pl-PL" b="0" dirty="0" smtClean="0"/>
              </a:p>
              <a:p>
                <a:pPr marL="0" indent="0">
                  <a:buNone/>
                </a:pPr>
                <a:endParaRPr lang="pl-PL" b="0" dirty="0" smtClean="0"/>
              </a:p>
              <a:p>
                <a:r>
                  <a:rPr lang="pl-PL" dirty="0" smtClean="0"/>
                  <a:t>Celem algorytmu jest znalezienie tego elementu q, dla którego f(q)=1</a:t>
                </a:r>
                <a:endParaRPr lang="pl-PL" dirty="0"/>
              </a:p>
            </p:txBody>
          </p:sp>
        </mc:Choice>
        <mc:Fallback xmlns="">
          <p:sp>
            <p:nvSpPr>
              <p:cNvPr id="3" name="Symbol zastępczy zawartości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43544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Algorytm Grovera</a:t>
            </a:r>
            <a:endParaRPr lang="pl-PL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ymbol zastępczy zawartości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690688"/>
                <a:ext cx="10515600" cy="4763121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pl-PL" dirty="0" smtClean="0"/>
                  <a:t>Przygotowanie stanu początkowego w superpozycji wszystkich stanów bazowych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 smtClean="0">
                          <a:latin typeface="Cambria Math" panose="02040503050406030204" pitchFamily="18" charset="0"/>
                        </a:rPr>
                        <m:t>|</m:t>
                      </m:r>
                      <m:d>
                        <m:dPr>
                          <m:begChr m:val=""/>
                          <m:endChr m:val="⟩"/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pl-PL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l-PL" i="1">
                                  <a:latin typeface="Cambria Math" panose="02040503050406030204" pitchFamily="18" charset="0"/>
                                </a:rPr>
                                <m:t>𝜙</m:t>
                              </m:r>
                            </m:e>
                            <m:sub>
                              <m:r>
                                <a:rPr lang="pl-PL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r>
                        <a:rPr lang="pl-PL" i="1">
                          <a:latin typeface="Cambria Math" panose="02040503050406030204" pitchFamily="18" charset="0"/>
                        </a:rPr>
                        <m:t> = </m:t>
                      </m:r>
                      <m:f>
                        <m:f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pl-PL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pl-PL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</m:rad>
                        </m:den>
                      </m:f>
                      <m:r>
                        <a:rPr lang="pl-PL" i="1">
                          <a:latin typeface="Cambria Math" panose="02040503050406030204" pitchFamily="18" charset="0"/>
                        </a:rPr>
                        <m:t> 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  <m:e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|</m:t>
                          </m:r>
                          <m:d>
                            <m:dPr>
                              <m:begChr m:val=""/>
                              <m:endChr m:val="⟩"/>
                              <m:ctrlPr>
                                <a:rPr lang="pl-PL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pl-PL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pl-PL" i="1">
                                      <a:latin typeface="Cambria Math" panose="02040503050406030204" pitchFamily="18" charset="0"/>
                                    </a:rPr>
                                    <m:t>𝜔</m:t>
                                  </m:r>
                                </m:e>
                                <m:sub>
                                  <m:r>
                                    <a:rPr lang="pl-PL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</m:e>
                      </m:nary>
                    </m:oMath>
                  </m:oMathPara>
                </a14:m>
                <a:endParaRPr lang="pl-PL" dirty="0" smtClean="0"/>
              </a:p>
              <a:p>
                <a:r>
                  <a:rPr lang="pl-PL" dirty="0" smtClean="0"/>
                  <a:t>Wykonanie (odpowiednia ilość razy) operacji na rejestrze: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endChr m:val="⟩"/>
                          <m:ctrlPr>
                            <a:rPr lang="pl-PL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pl-PL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pl-PL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|</m:t>
                              </m:r>
                              <m:r>
                                <a:rPr lang="pl-PL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𝜙</m:t>
                              </m:r>
                            </m:e>
                            <m:sub>
                              <m:r>
                                <a:rPr lang="pl-PL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  <m:r>
                                <a:rPr lang="pl-PL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+1</m:t>
                              </m:r>
                            </m:sub>
                          </m:sSub>
                        </m:e>
                      </m:d>
                      <m:r>
                        <a:rPr lang="pl-PL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=</m:t>
                      </m:r>
                      <m:r>
                        <a:rPr lang="pl-PL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pl-PL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ℬ𝒜</m:t>
                      </m:r>
                      <m:d>
                        <m:dPr>
                          <m:begChr m:val=""/>
                          <m:endChr m:val="⟩"/>
                          <m:ctrlPr>
                            <a:rPr lang="pl-PL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pl-PL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pl-PL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|</m:t>
                              </m:r>
                              <m:r>
                                <a:rPr lang="pl-PL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𝜙</m:t>
                              </m:r>
                            </m:e>
                            <m:sub>
                              <m:r>
                                <a:rPr lang="pl-PL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  <m:r>
                                <a:rPr lang="pl-PL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+1</m:t>
                              </m:r>
                            </m:sub>
                          </m:sSub>
                        </m:e>
                      </m:d>
                      <m:r>
                        <a:rPr lang="pl-PL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</m:oMath>
                  </m:oMathPara>
                </a14:m>
                <a:endParaRPr lang="pl-PL" dirty="0" smtClean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pl-PL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</a:t>
                </a:r>
                <a:r>
                  <a:rPr lang="pl-PL" dirty="0" smtClean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dzie:				</a:t>
                </a:r>
                <a14:m>
                  <m:oMath xmlns:m="http://schemas.openxmlformats.org/officeDocument/2006/math">
                    <m:r>
                      <a:rPr lang="pl-PL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𝒜</m:t>
                    </m:r>
                    <m:r>
                      <a:rPr lang="pl-PL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 </m:t>
                    </m:r>
                    <m:r>
                      <a:rPr lang="pl-PL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𝕀</m:t>
                    </m:r>
                    <m:r>
                      <a:rPr lang="pl-PL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−2</m:t>
                    </m:r>
                    <m:d>
                      <m:dPr>
                        <m:begChr m:val="|"/>
                        <m:endChr m:val="|"/>
                        <m:ctrlPr>
                          <a:rPr lang="pl-PL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d>
                          <m:dPr>
                            <m:begChr m:val=""/>
                            <m:endChr m:val="⟩"/>
                            <m:ctrlPr>
                              <a:rPr lang="pl-PL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pl-PL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pl-PL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𝜔</m:t>
                                </m:r>
                              </m:e>
                              <m:sub>
                                <m:r>
                                  <a:rPr lang="pl-PL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0</m:t>
                                </m:r>
                              </m:sub>
                            </m:sSub>
                          </m:e>
                        </m:d>
                        <m:d>
                          <m:dPr>
                            <m:begChr m:val="⟨"/>
                            <m:endChr m:val=""/>
                            <m:ctrlPr>
                              <a:rPr lang="pl-PL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pl-PL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pl-PL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𝜔</m:t>
                                </m:r>
                              </m:e>
                              <m:sub>
                                <m:r>
                                  <a:rPr lang="pl-PL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0</m:t>
                                </m:r>
                              </m:sub>
                            </m:sSub>
                          </m:e>
                        </m:d>
                      </m:e>
                    </m:d>
                  </m:oMath>
                </a14:m>
                <a:endParaRPr lang="pl-PL" i="1" dirty="0" smtClean="0"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pl-PL" dirty="0" smtClean="0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				</a:t>
                </a:r>
                <a14:m>
                  <m:oMath xmlns:m="http://schemas.openxmlformats.org/officeDocument/2006/math">
                    <m:r>
                      <a:rPr lang="pl-PL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ℬ</m:t>
                    </m:r>
                    <m:r>
                      <a:rPr lang="pl-PL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 2</m:t>
                    </m:r>
                    <m:d>
                      <m:dPr>
                        <m:begChr m:val="|"/>
                        <m:endChr m:val="|"/>
                        <m:ctrlPr>
                          <a:rPr lang="pl-PL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d>
                          <m:dPr>
                            <m:begChr m:val=""/>
                            <m:endChr m:val="⟩"/>
                            <m:ctrlPr>
                              <a:rPr lang="pl-PL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pl-PL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pl-PL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𝜙</m:t>
                                </m:r>
                              </m:e>
                              <m:sub>
                                <m:r>
                                  <a:rPr lang="pl-PL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0</m:t>
                                </m:r>
                              </m:sub>
                            </m:sSub>
                          </m:e>
                        </m:d>
                        <m:r>
                          <a:rPr lang="pl-PL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  <m:d>
                          <m:dPr>
                            <m:begChr m:val="⟨"/>
                            <m:endChr m:val=""/>
                            <m:ctrlPr>
                              <a:rPr lang="pl-PL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pl-PL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pl-PL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𝜙</m:t>
                                </m:r>
                              </m:e>
                              <m:sub>
                                <m:r>
                                  <a:rPr lang="pl-PL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0</m:t>
                                </m:r>
                              </m:sub>
                            </m:sSub>
                          </m:e>
                        </m:d>
                      </m:e>
                    </m:d>
                    <m:r>
                      <a:rPr lang="pl-PL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 </m:t>
                    </m:r>
                    <m:r>
                      <a:rPr lang="pl-PL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𝕀</m:t>
                    </m:r>
                    <m:r>
                      <a:rPr lang="pl-PL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pl-PL" dirty="0" smtClean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endParaRPr lang="pl-PL" dirty="0" smtClean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pl-PL" dirty="0" smtClean="0"/>
                  <a:t>Przez </a:t>
                </a:r>
                <a14:m>
                  <m:oMath xmlns:m="http://schemas.openxmlformats.org/officeDocument/2006/math">
                    <m:r>
                      <a:rPr lang="pl-PL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𝕀</m:t>
                    </m:r>
                    <m:r>
                      <a:rPr lang="pl-PL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pl-PL" dirty="0"/>
                  <a:t>oznaczono macierz jednostkową</a:t>
                </a:r>
                <a:endParaRPr lang="pl-PL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pl-PL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pl-PL" dirty="0"/>
              </a:p>
            </p:txBody>
          </p:sp>
        </mc:Choice>
        <mc:Fallback>
          <p:sp>
            <p:nvSpPr>
              <p:cNvPr id="3" name="Symbol zastępczy zawartości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690688"/>
                <a:ext cx="10515600" cy="4763121"/>
              </a:xfrm>
              <a:blipFill rotWithShape="0">
                <a:blip r:embed="rId2"/>
                <a:stretch>
                  <a:fillRect l="-1217" t="-2813" r="-1681" b="-1023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75114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ytuł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pl-PL" dirty="0" smtClean="0"/>
                  <a:t>Jak działa operator </a:t>
                </a:r>
                <a14:m>
                  <m:oMath xmlns:m="http://schemas.openxmlformats.org/officeDocument/2006/math">
                    <m:r>
                      <a:rPr lang="pl-PL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𝒜</m:t>
                    </m:r>
                  </m:oMath>
                </a14:m>
                <a:r>
                  <a:rPr lang="pl-PL" dirty="0" smtClean="0"/>
                  <a:t> na dowolny stan bazowy </a:t>
                </a:r>
                <a14:m>
                  <m:oMath xmlns:m="http://schemas.openxmlformats.org/officeDocument/2006/math">
                    <m:r>
                      <a:rPr lang="pl-PL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𝜔</m:t>
                    </m:r>
                  </m:oMath>
                </a14:m>
                <a:r>
                  <a:rPr lang="pl-PL" dirty="0" smtClean="0"/>
                  <a:t>?</a:t>
                </a:r>
                <a:endParaRPr lang="pl-PL" dirty="0"/>
              </a:p>
            </p:txBody>
          </p:sp>
        </mc:Choice>
        <mc:Fallback xmlns="">
          <p:sp>
            <p:nvSpPr>
              <p:cNvPr id="2" name="Tytuł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 l="-2377" t="-13364" b="-21198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Symbol zastępczy zawartości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690688"/>
                <a:ext cx="10515600" cy="5167312"/>
              </a:xfrm>
            </p:spPr>
            <p:txBody>
              <a:bodyPr>
                <a:normAutofit/>
              </a:bodyPr>
              <a:lstStyle/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pl-PL" dirty="0"/>
                  <a:t>Operator </a:t>
                </a:r>
                <a14:m>
                  <m:oMath xmlns:m="http://schemas.openxmlformats.org/officeDocument/2006/math">
                    <m:r>
                      <a:rPr lang="pl-PL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𝒜</m:t>
                    </m:r>
                  </m:oMath>
                </a14:m>
                <a:r>
                  <a:rPr lang="pl-PL" dirty="0"/>
                  <a:t> zmienia fazę amplitudy układu </a:t>
                </a:r>
                <a14:m>
                  <m:oMath xmlns:m="http://schemas.openxmlformats.org/officeDocument/2006/math">
                    <m:r>
                      <a:rPr lang="pl-PL" i="1">
                        <a:latin typeface="Cambria Math" panose="02040503050406030204" pitchFamily="18" charset="0"/>
                      </a:rPr>
                      <m:t>|</m:t>
                    </m:r>
                    <m:d>
                      <m:dPr>
                        <m:begChr m:val=""/>
                        <m:endChr m:val="⟩"/>
                        <m:ctrlPr>
                          <a:rPr lang="pl-PL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pl-PL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l-PL" i="1">
                                <a:latin typeface="Cambria Math" panose="02040503050406030204" pitchFamily="18" charset="0"/>
                              </a:rPr>
                              <m:t>𝜙</m:t>
                            </m:r>
                          </m:e>
                          <m:sub>
                            <m:r>
                              <a:rPr lang="pl-PL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</m:oMath>
                </a14:m>
                <a:r>
                  <a:rPr lang="pl-PL" dirty="0"/>
                  <a:t>odpowiadającej poszukiwanemu stanowi </a:t>
                </a:r>
                <a14:m>
                  <m:oMath xmlns:m="http://schemas.openxmlformats.org/officeDocument/2006/math">
                    <m:r>
                      <a:rPr lang="pl-PL" i="1">
                        <a:latin typeface="Cambria Math" panose="02040503050406030204" pitchFamily="18" charset="0"/>
                      </a:rPr>
                      <m:t>|</m:t>
                    </m:r>
                    <m:d>
                      <m:dPr>
                        <m:begChr m:val=""/>
                        <m:endChr m:val="⟩"/>
                        <m:ctrlPr>
                          <a:rPr lang="pl-PL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pl-PL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l-PL" i="1">
                                <a:latin typeface="Cambria Math" panose="02040503050406030204" pitchFamily="18" charset="0"/>
                              </a:rPr>
                              <m:t>𝜔</m:t>
                            </m:r>
                          </m:e>
                          <m:sub>
                            <m:r>
                              <a:rPr lang="pl-PL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</m:oMath>
                </a14:m>
                <a:r>
                  <a:rPr lang="pl-PL" dirty="0"/>
                  <a:t>. </a:t>
                </a:r>
                <a:r>
                  <a:rPr lang="pl-PL" dirty="0"/>
                  <a:t>Pozostałe amplitudy nie ulegają zmianie</a:t>
                </a:r>
                <a:r>
                  <a:rPr lang="pl-PL" dirty="0" smtClean="0"/>
                  <a:t>.</a:t>
                </a:r>
                <a:endParaRPr lang="pl-PL" i="1" dirty="0" smtClean="0"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𝒜</m:t>
                      </m:r>
                      <m:r>
                        <a:rPr lang="pl-PL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|</m:t>
                      </m:r>
                      <m:d>
                        <m:dPr>
                          <m:begChr m:val=""/>
                          <m:endChr m:val="⟩"/>
                          <m:ctrlPr>
                            <a:rPr lang="pl-PL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pl-PL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𝜔</m:t>
                          </m:r>
                        </m:e>
                      </m:d>
                      <m:r>
                        <a:rPr lang="pl-PL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 </m:t>
                      </m:r>
                      <m:d>
                        <m:dPr>
                          <m:ctrlPr>
                            <a:rPr lang="pl-PL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pl-PL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𝕀</m:t>
                          </m:r>
                          <m:r>
                            <a:rPr lang="pl-PL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−2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pl-PL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"/>
                                  <m:endChr m:val="⟩"/>
                                  <m:ctrlPr>
                                    <a:rPr lang="pl-PL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pl-PL" i="1"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pl-PL" i="1"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𝜔</m:t>
                                      </m:r>
                                    </m:e>
                                    <m:sub>
                                      <m:r>
                                        <a:rPr lang="pl-PL" i="1"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e>
                              </m:d>
                              <m:d>
                                <m:dPr>
                                  <m:begChr m:val="⟨"/>
                                  <m:endChr m:val=""/>
                                  <m:ctrlPr>
                                    <a:rPr lang="pl-PL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pl-PL" i="1"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pl-PL" i="1"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𝜔</m:t>
                                      </m:r>
                                    </m:e>
                                    <m:sub>
                                      <m:r>
                                        <a:rPr lang="pl-PL" i="1"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d>
                        </m:e>
                      </m:d>
                      <m:r>
                        <a:rPr lang="pl-PL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∙ |</m:t>
                      </m:r>
                      <m:d>
                        <m:dPr>
                          <m:begChr m:val=""/>
                          <m:endChr m:val="⟩"/>
                          <m:ctrlPr>
                            <a:rPr lang="pl-PL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pl-PL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𝜔</m:t>
                          </m:r>
                        </m:e>
                      </m:d>
                    </m:oMath>
                  </m:oMathPara>
                </a14:m>
                <a:endParaRPr lang="pl-PL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=|</m:t>
                      </m:r>
                      <m:d>
                        <m:dPr>
                          <m:begChr m:val=""/>
                          <m:endChr m:val="⟩"/>
                          <m:ctrlPr>
                            <a:rPr lang="pl-PL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pl-PL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𝜔</m:t>
                          </m:r>
                        </m:e>
                      </m:d>
                      <m:r>
                        <a:rPr lang="pl-PL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−2</m:t>
                      </m:r>
                      <m:d>
                        <m:dPr>
                          <m:begChr m:val=""/>
                          <m:endChr m:val="⟩"/>
                          <m:ctrlPr>
                            <a:rPr lang="pl-PL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pl-PL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pl-PL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|</m:t>
                              </m:r>
                              <m:r>
                                <a:rPr lang="pl-PL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pl-PL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r>
                        <a:rPr lang="pl-PL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d>
                        <m:dPr>
                          <m:begChr m:val="{"/>
                          <m:endChr m:val=""/>
                          <m:ctrlPr>
                            <a:rPr lang="pl-PL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pl-PL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eqArrPr>
                            <m:e>
                              <m:r>
                                <a:rPr lang="pl-PL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1 </m:t>
                              </m:r>
                              <m:r>
                                <a:rPr lang="pl-PL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𝑔𝑑𝑦</m:t>
                              </m:r>
                              <m:r>
                                <a:rPr lang="pl-PL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pl-PL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𝜔</m:t>
                              </m:r>
                              <m:r>
                                <a:rPr lang="pl-PL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pl-PL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pl-PL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𝜔</m:t>
                                  </m:r>
                                </m:e>
                                <m:sub>
                                  <m:r>
                                    <a:rPr lang="pl-PL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  <m:e>
                              <m:r>
                                <a:rPr lang="pl-PL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0 </m:t>
                              </m:r>
                              <m:r>
                                <a:rPr lang="pl-PL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𝑔𝑑𝑦</m:t>
                              </m:r>
                              <m:r>
                                <a:rPr lang="pl-PL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pl-PL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𝜔</m:t>
                              </m:r>
                              <m:r>
                                <a:rPr lang="pl-PL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≠</m:t>
                              </m:r>
                              <m:sSub>
                                <m:sSubPr>
                                  <m:ctrlPr>
                                    <a:rPr lang="pl-PL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pl-PL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𝜔</m:t>
                                  </m:r>
                                </m:e>
                                <m:sub>
                                  <m:r>
                                    <a:rPr lang="pl-PL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eqArr>
                        </m:e>
                      </m:d>
                    </m:oMath>
                  </m:oMathPara>
                </a14:m>
                <a:endParaRPr lang="pl-PL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pl-PL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pl-PL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eqArrPr>
                            <m:e>
                              <m:r>
                                <a:rPr lang="pl-PL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−|</m:t>
                              </m:r>
                              <m:d>
                                <m:dPr>
                                  <m:begChr m:val=""/>
                                  <m:endChr m:val="⟩"/>
                                  <m:ctrlPr>
                                    <a:rPr lang="pl-PL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pl-PL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𝜔</m:t>
                                  </m:r>
                                </m:e>
                              </m:d>
                              <m:r>
                                <a:rPr lang="pl-PL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pl-PL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𝑔𝑑𝑦</m:t>
                              </m:r>
                              <m:r>
                                <a:rPr lang="pl-PL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pl-PL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𝜔</m:t>
                              </m:r>
                              <m:r>
                                <a:rPr lang="pl-PL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pl-PL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pl-PL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𝜔</m:t>
                                  </m:r>
                                </m:e>
                                <m:sub>
                                  <m:r>
                                    <a:rPr lang="pl-PL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  <m:e>
                              <m:r>
                                <a:rPr lang="pl-PL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    |</m:t>
                              </m:r>
                              <m:d>
                                <m:dPr>
                                  <m:begChr m:val=""/>
                                  <m:endChr m:val="⟩"/>
                                  <m:ctrlPr>
                                    <a:rPr lang="pl-PL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pl-PL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𝜔</m:t>
                                  </m:r>
                                </m:e>
                              </m:d>
                              <m:r>
                                <a:rPr lang="pl-PL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pl-PL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𝑔𝑑𝑦</m:t>
                              </m:r>
                              <m:r>
                                <a:rPr lang="pl-PL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pl-PL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𝜔</m:t>
                              </m:r>
                              <m:r>
                                <a:rPr lang="pl-PL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≠</m:t>
                              </m:r>
                              <m:sSub>
                                <m:sSubPr>
                                  <m:ctrlPr>
                                    <a:rPr lang="pl-PL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pl-PL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𝜔</m:t>
                                  </m:r>
                                </m:e>
                                <m:sub>
                                  <m:r>
                                    <a:rPr lang="pl-PL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eqArr>
                        </m:e>
                      </m:d>
                      <m:sSup>
                        <m:sSupPr>
                          <m:ctrlPr>
                            <a:rPr lang="pl-PL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pl-PL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=</m:t>
                          </m:r>
                          <m:d>
                            <m:dPr>
                              <m:ctrlPr>
                                <a:rPr lang="pl-PL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pl-PL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lang="pl-PL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pl-PL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pl-PL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𝜔</m:t>
                              </m:r>
                            </m:e>
                          </m:d>
                        </m:sup>
                      </m:sSup>
                      <m:r>
                        <a:rPr lang="pl-PL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|</m:t>
                      </m:r>
                      <m:d>
                        <m:dPr>
                          <m:begChr m:val=""/>
                          <m:endChr m:val="⟩"/>
                          <m:ctrlPr>
                            <a:rPr lang="pl-PL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pl-PL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𝜔</m:t>
                          </m:r>
                        </m:e>
                      </m:d>
                    </m:oMath>
                  </m:oMathPara>
                </a14:m>
                <a:endParaRPr lang="pl-PL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pl-PL" dirty="0"/>
              </a:p>
            </p:txBody>
          </p:sp>
        </mc:Choice>
        <mc:Fallback>
          <p:sp>
            <p:nvSpPr>
              <p:cNvPr id="3" name="Symbol zastępczy zawartości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690688"/>
                <a:ext cx="10515600" cy="5167312"/>
              </a:xfrm>
              <a:blipFill rotWithShape="0">
                <a:blip r:embed="rId3"/>
                <a:stretch>
                  <a:fillRect l="-1217" t="-943" r="-638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55459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ytuł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pl-PL" sz="4000" dirty="0" smtClean="0"/>
                  <a:t>Jak działa operator </a:t>
                </a:r>
                <a14:m>
                  <m:oMath xmlns:m="http://schemas.openxmlformats.org/officeDocument/2006/math">
                    <m:r>
                      <a:rPr lang="pl-PL" sz="400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ℬ</m:t>
                    </m:r>
                  </m:oMath>
                </a14:m>
                <a:r>
                  <a:rPr lang="pl-PL" sz="4000" dirty="0" smtClean="0"/>
                  <a:t> na pewien stan bazowy </a:t>
                </a:r>
                <a14:m>
                  <m:oMath xmlns:m="http://schemas.openxmlformats.org/officeDocument/2006/math">
                    <m:r>
                      <a:rPr lang="pl-PL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𝜔</m:t>
                    </m:r>
                  </m:oMath>
                </a14:m>
                <a:r>
                  <a:rPr lang="pl-PL" sz="4000" dirty="0" smtClean="0"/>
                  <a:t>?</a:t>
                </a:r>
                <a:endParaRPr lang="pl-PL" sz="4000" dirty="0"/>
              </a:p>
            </p:txBody>
          </p:sp>
        </mc:Choice>
        <mc:Fallback xmlns="">
          <p:sp>
            <p:nvSpPr>
              <p:cNvPr id="2" name="Tytuł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2087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Symbol zastępczy zawartości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0000" lnSpcReduction="20000"/>
              </a:bodyPr>
              <a:lstStyle/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pl-PL" dirty="0"/>
                  <a:t>Operator </a:t>
                </a:r>
                <a14:m>
                  <m:oMath xmlns:m="http://schemas.openxmlformats.org/officeDocument/2006/math">
                    <m:r>
                      <a:rPr lang="pl-PL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ℬ</m:t>
                    </m:r>
                  </m:oMath>
                </a14:m>
                <a:r>
                  <a:rPr lang="pl-PL" dirty="0"/>
                  <a:t> wykonuje obrót amplitud względem wartości </a:t>
                </a:r>
                <a:r>
                  <a:rPr lang="pl-PL" dirty="0" smtClean="0"/>
                  <a:t>średniej. </a:t>
                </a:r>
                <a:r>
                  <a:rPr lang="pl-PL" dirty="0"/>
                  <a:t>Można jego rozwinąć jako</a:t>
                </a:r>
                <a:endParaRPr lang="pl-PL" i="1" dirty="0" smtClean="0"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ℬ</m:t>
                      </m:r>
                      <m:r>
                        <a:rPr lang="pl-PL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|</m:t>
                      </m:r>
                      <m:d>
                        <m:dPr>
                          <m:begChr m:val=""/>
                          <m:endChr m:val="⟩"/>
                          <m:ctrlPr>
                            <a:rPr lang="pl-PL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pl-PL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𝜔</m:t>
                          </m:r>
                        </m:e>
                      </m:d>
                      <m:r>
                        <a:rPr lang="pl-PL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 2</m:t>
                      </m:r>
                      <m:d>
                        <m:dPr>
                          <m:begChr m:val="|"/>
                          <m:endChr m:val="|"/>
                          <m:ctrlPr>
                            <a:rPr lang="pl-PL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"/>
                              <m:endChr m:val="⟩"/>
                              <m:ctrlPr>
                                <a:rPr lang="pl-PL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pl-PL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pl-PL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𝜙</m:t>
                                  </m:r>
                                </m:e>
                                <m:sub>
                                  <m:r>
                                    <a:rPr lang="pl-PL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  <m:r>
                            <a:rPr lang="pl-PL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d>
                            <m:dPr>
                              <m:begChr m:val="⟨"/>
                              <m:endChr m:val=""/>
                              <m:ctrlPr>
                                <a:rPr lang="pl-PL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pl-PL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pl-PL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𝜙</m:t>
                                  </m:r>
                                </m:e>
                                <m:sub>
                                  <m:r>
                                    <a:rPr lang="pl-PL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</m:e>
                      </m:d>
                      <m:r>
                        <a:rPr lang="pl-PL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 </m:t>
                      </m:r>
                      <m:r>
                        <a:rPr lang="pl-PL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𝕀</m:t>
                      </m:r>
                      <m:r>
                        <a:rPr lang="pl-PL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|</m:t>
                      </m:r>
                      <m:d>
                        <m:dPr>
                          <m:begChr m:val=""/>
                          <m:endChr m:val="⟩"/>
                          <m:ctrlPr>
                            <a:rPr lang="pl-PL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pl-PL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𝜔</m:t>
                          </m:r>
                        </m:e>
                      </m:d>
                      <m:r>
                        <a:rPr lang="pl-PL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= 2</m:t>
                      </m:r>
                      <m:r>
                        <a:rPr lang="pl-PL" b="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|</m:t>
                      </m:r>
                      <m:d>
                        <m:dPr>
                          <m:begChr m:val=""/>
                          <m:endChr m:val="⟩"/>
                          <m:ctrlPr>
                            <a:rPr lang="pl-PL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pl-PL" i="1" smtClean="0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pl-PL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𝜙</m:t>
                              </m:r>
                            </m:e>
                            <m:sub>
                              <m:r>
                                <a:rPr lang="pl-PL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limLow>
                        <m:limLowPr>
                          <m:ctrlPr>
                            <a:rPr lang="pl-PL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limLowPr>
                        <m:e>
                          <m:groupChr>
                            <m:groupChrPr>
                              <m:chr m:val="⏟"/>
                              <m:ctrlPr>
                                <a:rPr lang="pl-PL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groupChrPr>
                            <m:e>
                              <m:d>
                                <m:dPr>
                                  <m:begChr m:val="⟨"/>
                                  <m:endChr m:val=""/>
                                  <m:ctrlPr>
                                    <a:rPr lang="pl-PL" i="1" smtClean="0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pl-PL" i="1"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pl-PL" i="1"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𝜙</m:t>
                                      </m:r>
                                    </m:e>
                                    <m:sub>
                                      <m:r>
                                        <a:rPr lang="pl-PL" i="1"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  <m:r>
                                    <a:rPr lang="pl-PL" b="0" i="1" smtClean="0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|</m:t>
                                  </m:r>
                                  <m:d>
                                    <m:dPr>
                                      <m:begChr m:val=""/>
                                      <m:endChr m:val="⟩"/>
                                      <m:ctrlPr>
                                        <a:rPr lang="pl-PL" b="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pl-PL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𝜔</m:t>
                                      </m:r>
                                    </m:e>
                                  </m:d>
                                </m:e>
                              </m:d>
                            </m:e>
                          </m:groupChr>
                        </m:e>
                        <m:lim>
                          <m:f>
                            <m:fPr>
                              <m:ctrlPr>
                                <a:rPr lang="pl-PL" i="1" smtClean="0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pl-PL" b="0" i="1" smtClean="0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pl-PL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pl-PL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𝑁</m:t>
                                  </m:r>
                                </m:e>
                              </m:rad>
                            </m:den>
                          </m:f>
                        </m:lim>
                      </m:limLow>
                      <m:r>
                        <a:rPr lang="pl-PL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 |</m:t>
                      </m:r>
                      <m:d>
                        <m:dPr>
                          <m:begChr m:val=""/>
                          <m:endChr m:val="⟩"/>
                          <m:ctrlPr>
                            <a:rPr lang="pl-PL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pl-PL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𝜔</m:t>
                          </m:r>
                        </m:e>
                      </m:d>
                    </m:oMath>
                  </m:oMathPara>
                </a14:m>
                <a:endParaRPr lang="pl-PL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pl-PL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pl-PL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pl-PL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pl-PL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𝑁</m:t>
                              </m:r>
                            </m:e>
                          </m:rad>
                        </m:den>
                      </m:f>
                      <m:r>
                        <a:rPr lang="pl-PL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|</m:t>
                      </m:r>
                      <m:d>
                        <m:dPr>
                          <m:begChr m:val=""/>
                          <m:endChr m:val="⟩"/>
                          <m:ctrlPr>
                            <a:rPr lang="pl-PL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pl-PL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pl-PL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𝜙</m:t>
                              </m:r>
                            </m:e>
                            <m:sub>
                              <m:r>
                                <a:rPr lang="pl-PL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r>
                        <a:rPr lang="pl-PL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pl-PL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|</m:t>
                      </m:r>
                      <m:d>
                        <m:dPr>
                          <m:begChr m:val=""/>
                          <m:endChr m:val="⟩"/>
                          <m:ctrlPr>
                            <a:rPr lang="pl-PL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pl-PL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𝜔</m:t>
                          </m:r>
                        </m:e>
                      </m:d>
                      <m:r>
                        <a:rPr lang="pl-PL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</m:oMath>
                  </m:oMathPara>
                </a14:m>
                <a:endParaRPr lang="pl-PL" dirty="0" smtClean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pl-PL" dirty="0" smtClean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Niech dowolny stan </a:t>
                </a:r>
                <a14:m>
                  <m:oMath xmlns:m="http://schemas.openxmlformats.org/officeDocument/2006/math">
                    <m:r>
                      <a:rPr lang="pl-PL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|</m:t>
                    </m:r>
                    <m:d>
                      <m:dPr>
                        <m:begChr m:val=""/>
                        <m:endChr m:val="⟩"/>
                        <m:ctrlPr>
                          <a:rPr lang="pl-PL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l-GR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Φ</m:t>
                        </m:r>
                      </m:e>
                    </m:d>
                  </m:oMath>
                </a14:m>
                <a:r>
                  <a:rPr lang="pl-PL" dirty="0" smtClean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będzie opisany w bazie standardowej przez współczynnik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l-PL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pl-PL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𝛼</m:t>
                        </m:r>
                      </m:e>
                      <m:sub>
                        <m:r>
                          <a:rPr lang="pl-PL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  <m:r>
                      <a:rPr lang="pl-PL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,…,</m:t>
                    </m:r>
                    <m:sSub>
                      <m:sSubPr>
                        <m:ctrlPr>
                          <a:rPr lang="pl-PL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pl-PL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𝛼</m:t>
                        </m:r>
                      </m:e>
                      <m:sub>
                        <m:r>
                          <a:rPr lang="pl-PL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𝑁</m:t>
                        </m:r>
                        <m:r>
                          <a:rPr lang="pl-PL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−1</m:t>
                        </m:r>
                      </m:sub>
                    </m:sSub>
                  </m:oMath>
                </a14:m>
                <a:endParaRPr lang="pl-PL" dirty="0" smtClean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|</m:t>
                      </m:r>
                      <m:d>
                        <m:dPr>
                          <m:begChr m:val=""/>
                          <m:endChr m:val="⟩"/>
                          <m:ctrlPr>
                            <a:rPr lang="pl-PL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pl-PL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𝜙</m:t>
                          </m:r>
                        </m:e>
                      </m:d>
                      <m:r>
                        <a:rPr lang="pl-PL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pl-PL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pl-PL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𝜔</m:t>
                          </m:r>
                          <m:r>
                            <a:rPr lang="pl-PL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pl-PL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𝑁</m:t>
                          </m:r>
                          <m:r>
                            <a:rPr lang="pl-PL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−1</m:t>
                          </m:r>
                        </m:sup>
                        <m:e>
                          <m:sSub>
                            <m:sSubPr>
                              <m:ctrlPr>
                                <a:rPr lang="pl-PL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pl-PL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pl-PL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𝜔</m:t>
                              </m:r>
                            </m:sub>
                          </m:sSub>
                          <m:r>
                            <a:rPr lang="pl-PL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|</m:t>
                          </m:r>
                          <m:d>
                            <m:dPr>
                              <m:begChr m:val=""/>
                              <m:endChr m:val="⟩"/>
                              <m:ctrlPr>
                                <a:rPr lang="pl-PL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pl-PL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𝜔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pl-PL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pl-PL" dirty="0"/>
              </a:p>
            </p:txBody>
          </p:sp>
        </mc:Choice>
        <mc:Fallback>
          <p:sp>
            <p:nvSpPr>
              <p:cNvPr id="3" name="Symbol zastępczy zawartości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638" t="-1541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40770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98783"/>
            <a:ext cx="10611678" cy="5978180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>Możemy spróbować w sposób wizualny przedstawić modyfikację układu kwantowego po kolejnych operacjach. Początkowo amplitudy w rejestrze muszą być ustawione w konfiguracji początkowej będącą równomierną superpozycją.</a:t>
            </a:r>
          </a:p>
        </p:txBody>
      </p:sp>
      <p:pic>
        <p:nvPicPr>
          <p:cNvPr id="4" name="Obraz 3" descr="Wycinek ekranu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9050" y="2187967"/>
            <a:ext cx="9889977" cy="1999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40628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Symbol zastępczy zawartości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331304"/>
                <a:ext cx="10515600" cy="5845659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pl-PL" dirty="0"/>
                  <a:t>Kolejnym krokiem jest wykonanie przekształcenia </a:t>
                </a:r>
                <a14:m>
                  <m:oMath xmlns:m="http://schemas.openxmlformats.org/officeDocument/2006/math">
                    <m:r>
                      <a:rPr lang="pl-PL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𝒜</m:t>
                    </m:r>
                  </m:oMath>
                </a14:m>
                <a:r>
                  <a:rPr lang="pl-PL" dirty="0"/>
                  <a:t> zmieniającego fazę poszukiwanej jednej z amplitud. Stan układu po przeprowadzeniu tej </a:t>
                </a:r>
                <a:r>
                  <a:rPr lang="pl-PL" dirty="0" smtClean="0"/>
                  <a:t>procedury wygląda następująco</a:t>
                </a:r>
              </a:p>
              <a:p>
                <a:pPr marL="0" indent="0">
                  <a:buNone/>
                </a:pPr>
                <a:endParaRPr lang="pl-PL" dirty="0"/>
              </a:p>
            </p:txBody>
          </p:sp>
        </mc:Choice>
        <mc:Fallback>
          <p:sp>
            <p:nvSpPr>
              <p:cNvPr id="3" name="Symbol zastępczy zawartości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331304"/>
                <a:ext cx="10515600" cy="5845659"/>
              </a:xfrm>
              <a:blipFill rotWithShape="0">
                <a:blip r:embed="rId2"/>
                <a:stretch>
                  <a:fillRect l="-1217" t="-1668" r="-1565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Obraz 3" descr="Wycinek ekranu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9517" y="2034070"/>
            <a:ext cx="9432966" cy="244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4534419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305</Words>
  <Application>Microsoft Office PowerPoint</Application>
  <PresentationFormat>Panoramiczny</PresentationFormat>
  <Paragraphs>69</Paragraphs>
  <Slides>16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Cambria Math</vt:lpstr>
      <vt:lpstr>Times New Roman</vt:lpstr>
      <vt:lpstr>Motyw pakietu Office</vt:lpstr>
      <vt:lpstr>Algorytm Grovera</vt:lpstr>
      <vt:lpstr>Algorytm Glovera</vt:lpstr>
      <vt:lpstr>Algorytm Grovera</vt:lpstr>
      <vt:lpstr>Założenia algorytmu</vt:lpstr>
      <vt:lpstr>Algorytm Grovera</vt:lpstr>
      <vt:lpstr>Jak działa operator A na dowolny stan bazowy ω?</vt:lpstr>
      <vt:lpstr>Jak działa operator B na pewien stan bazowy ω?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Jak działa operator B na dowolny stan |├ ϕ⟩?  </vt:lpstr>
      <vt:lpstr>Jak działa operator B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Algorytm Grovera</dc:title>
  <dc:creator>Michał Brańka</dc:creator>
  <cp:lastModifiedBy>Czaher</cp:lastModifiedBy>
  <cp:revision>14</cp:revision>
  <dcterms:created xsi:type="dcterms:W3CDTF">2018-06-22T07:33:02Z</dcterms:created>
  <dcterms:modified xsi:type="dcterms:W3CDTF">2018-06-22T14:43:46Z</dcterms:modified>
</cp:coreProperties>
</file>