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Comfortaa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Comfortaa-bold.fntdata"/><Relationship Id="rId6" Type="http://schemas.openxmlformats.org/officeDocument/2006/relationships/slide" Target="slides/slide1.xml"/><Relationship Id="rId18" Type="http://schemas.openxmlformats.org/officeDocument/2006/relationships/font" Target="fonts/Comforta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2dc7f78e0f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2dc7f78e0f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2dc7f78e0f_0_3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2dc7f78e0f_0_3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dc7f78e0f_0_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2dc7f78e0f_0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dc7f78e0f_0_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2dc7f78e0f_0_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2dc7f78e0f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2dc7f78e0f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2dc7f78e0f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2dc7f78e0f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2dc7f78e0f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2dc7f78e0f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2dc7f78e0f_0_3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2dc7f78e0f_0_3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2dc7f78e0f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2dc7f78e0f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2dc7f78e0f_0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2dc7f78e0f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2dc7f78e0f_0_3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2dc7f78e0f_0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dailymail.co.uk/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0" y="1463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Text summarizer w Pythonie</a:t>
            </a:r>
            <a:endParaRPr sz="44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45720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400"/>
          </a:p>
          <a:p>
            <a:pPr indent="45720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700"/>
          </a:p>
          <a:p>
            <a:pPr indent="0" lvl="0" marL="0" rtl="0" algn="ctr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i="1" lang="en-GB" sz="1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Dominika Borowska, Aleksandra Brymerska</a:t>
            </a:r>
            <a:endParaRPr i="1" sz="1400">
              <a:solidFill>
                <a:srgbClr val="E0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3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ctrTitle"/>
          </p:nvPr>
        </p:nvSpPr>
        <p:spPr>
          <a:xfrm>
            <a:off x="1006327" y="459675"/>
            <a:ext cx="6931500" cy="102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100"/>
              <a:t>Web scraping</a:t>
            </a:r>
            <a:endParaRPr sz="4100"/>
          </a:p>
        </p:txBody>
      </p:sp>
      <p:sp>
        <p:nvSpPr>
          <p:cNvPr id="112" name="Google Shape;112;p22"/>
          <p:cNvSpPr txBox="1"/>
          <p:nvPr>
            <p:ph idx="1" type="subTitle"/>
          </p:nvPr>
        </p:nvSpPr>
        <p:spPr>
          <a:xfrm>
            <a:off x="311700" y="1779150"/>
            <a:ext cx="8520600" cy="208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-GB"/>
              <a:t>W projekcie skorzystano z artykułów umieszczonych na stronie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https://www.dailymail.co.uk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/>
          </a:p>
        </p:txBody>
      </p:sp>
      <p:pic>
        <p:nvPicPr>
          <p:cNvPr id="113" name="Google Shape;11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5400" y="3084450"/>
            <a:ext cx="4543425" cy="8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/>
          <p:nvPr>
            <p:ph type="ctrTitle"/>
          </p:nvPr>
        </p:nvSpPr>
        <p:spPr>
          <a:xfrm>
            <a:off x="311708" y="1194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b="1" lang="en-GB" sz="2300"/>
              <a:t>Streszczenie tekstu z wykorzystaniem transformatora i uczenia nadzorowanego</a:t>
            </a:r>
            <a:endParaRPr b="1" sz="23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0" name="Google Shape;12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1848" y="1256298"/>
            <a:ext cx="5280676" cy="36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Dziękujemy za uwagę.</a:t>
            </a:r>
            <a:endParaRPr/>
          </a:p>
        </p:txBody>
      </p:sp>
      <p:sp>
        <p:nvSpPr>
          <p:cNvPr id="126" name="Google Shape;126;p2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671258" y="270225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Cel projektu</a:t>
            </a:r>
            <a:endParaRPr/>
          </a:p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671250" y="23921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Celem projektu było stworzenie narzędzia do streszczania tekstu z artykułów dostępnych w Internecie. </a:t>
            </a:r>
            <a:endParaRPr sz="2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386233" y="-3114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Text summarizer</a:t>
            </a:r>
            <a:endParaRPr/>
          </a:p>
        </p:txBody>
      </p:sp>
      <p:sp>
        <p:nvSpPr>
          <p:cNvPr id="66" name="Google Shape;66;p15"/>
          <p:cNvSpPr txBox="1"/>
          <p:nvPr>
            <p:ph idx="1" type="subTitle"/>
          </p:nvPr>
        </p:nvSpPr>
        <p:spPr>
          <a:xfrm>
            <a:off x="311700" y="1962975"/>
            <a:ext cx="8520600" cy="253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Text summarization (streszczenie tekstu) w NLP to proces tworzenia streszczeń z dużych ilości danych przy zachowaniu istotnych elementów informacyjnych i wartości treści. Język streszczenia powinien być zwięzły i prosty, tak aby przekazywał czytelnikowi znaczenie.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ctrTitle"/>
          </p:nvPr>
        </p:nvSpPr>
        <p:spPr>
          <a:xfrm>
            <a:off x="746551" y="0"/>
            <a:ext cx="7478100" cy="134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200"/>
              <a:t>Podejścia do streszczania tekstu</a:t>
            </a:r>
            <a:endParaRPr sz="4200"/>
          </a:p>
        </p:txBody>
      </p:sp>
      <p:sp>
        <p:nvSpPr>
          <p:cNvPr id="72" name="Google Shape;72;p1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3" name="Google Shape;7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4425" y="1828100"/>
            <a:ext cx="6715125" cy="241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ctrTitle"/>
          </p:nvPr>
        </p:nvSpPr>
        <p:spPr>
          <a:xfrm>
            <a:off x="1354251" y="607925"/>
            <a:ext cx="7242000" cy="125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457200" lvl="0" marL="91440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en-GB" sz="2500"/>
              <a:t>Podsumowanie ekstrakcyjne</a:t>
            </a:r>
            <a:endParaRPr b="1" sz="2500"/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7"/>
          <p:cNvSpPr txBox="1"/>
          <p:nvPr>
            <p:ph idx="1" type="subTitle"/>
          </p:nvPr>
        </p:nvSpPr>
        <p:spPr>
          <a:xfrm>
            <a:off x="435925" y="12563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Podsumowywanie ekstrakcyjne polega na wyodrębnianiu podstawowych słów z oryginalnego dokumentu i łączeniu ich w celu stworzenia podsumowania</a:t>
            </a:r>
            <a:endParaRPr/>
          </a:p>
        </p:txBody>
      </p:sp>
      <p:pic>
        <p:nvPicPr>
          <p:cNvPr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3025" y="2164025"/>
            <a:ext cx="5486400" cy="250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ctrTitle"/>
          </p:nvPr>
        </p:nvSpPr>
        <p:spPr>
          <a:xfrm>
            <a:off x="1689651" y="1726925"/>
            <a:ext cx="7142700" cy="107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45720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en-GB" sz="2500"/>
              <a:t>Podsumowanie abstrakcyjne</a:t>
            </a:r>
            <a:endParaRPr b="1" sz="2500"/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8"/>
          <p:cNvSpPr txBox="1"/>
          <p:nvPr>
            <p:ph idx="1" type="subTitle"/>
          </p:nvPr>
        </p:nvSpPr>
        <p:spPr>
          <a:xfrm>
            <a:off x="311700" y="1501350"/>
            <a:ext cx="8520600" cy="107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Podsumowanie abstrakcyjne koncentruje się na najważniejszych informacjach w tekście oryginalnym i tworzy nowy zestaw zdań do podsumowania. </a:t>
            </a:r>
            <a:endParaRPr/>
          </a:p>
        </p:txBody>
      </p:sp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9625" y="2571750"/>
            <a:ext cx="4964885" cy="226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>
            <p:ph type="ctrTitle"/>
          </p:nvPr>
        </p:nvSpPr>
        <p:spPr>
          <a:xfrm>
            <a:off x="311708" y="2849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457200" lvl="0" marL="182880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b="1" lang="en-GB" sz="2300"/>
              <a:t>Transformer Simple T5</a:t>
            </a:r>
            <a:endParaRPr b="1" sz="23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9"/>
          <p:cNvSpPr txBox="1"/>
          <p:nvPr>
            <p:ph idx="1" type="subTitle"/>
          </p:nvPr>
        </p:nvSpPr>
        <p:spPr>
          <a:xfrm>
            <a:off x="311700" y="21094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-GB" sz="2130"/>
              <a:t>T5 (Text-To-Text Transfer Transformer) to model transformatora (transformera), który jest szkolony w sposób kompleksowy z tekstem jako wejściem i zmodyfikowanym tekstem jako wyjściem, w przeciwieństwie do modeli w stylu BERT, które mogą wyprowadzać tylko etykietę klasy lub rozpiętość wejścia. </a:t>
            </a:r>
            <a:endParaRPr sz="213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>
            <p:ph type="ctrTitle"/>
          </p:nvPr>
        </p:nvSpPr>
        <p:spPr>
          <a:xfrm>
            <a:off x="311708" y="2849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457200" lvl="0" marL="182880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b="1" lang="en-GB" sz="2300"/>
              <a:t>Transformer Simple T5</a:t>
            </a:r>
            <a:endParaRPr b="1" sz="23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748" y="1598748"/>
            <a:ext cx="7395350" cy="326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>
            <p:ph type="ctrTitle"/>
          </p:nvPr>
        </p:nvSpPr>
        <p:spPr>
          <a:xfrm>
            <a:off x="932401" y="459675"/>
            <a:ext cx="7279200" cy="116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/>
              <a:t>Użyte narzędzia i biblioteki</a:t>
            </a:r>
            <a:endParaRPr sz="4300"/>
          </a:p>
        </p:txBody>
      </p:sp>
      <p:sp>
        <p:nvSpPr>
          <p:cNvPr id="106" name="Google Shape;106;p21"/>
          <p:cNvSpPr txBox="1"/>
          <p:nvPr>
            <p:ph idx="1" type="subTitle"/>
          </p:nvPr>
        </p:nvSpPr>
        <p:spPr>
          <a:xfrm>
            <a:off x="162600" y="1989300"/>
            <a:ext cx="8520600" cy="249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-GB" sz="1920">
                <a:solidFill>
                  <a:schemeClr val="dk1"/>
                </a:solidFill>
              </a:rPr>
              <a:t>W projekcie wykorzystano język Python oraz Jupyter Notebook. </a:t>
            </a:r>
            <a:endParaRPr sz="192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192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-GB" sz="1920">
                <a:solidFill>
                  <a:schemeClr val="dk1"/>
                </a:solidFill>
              </a:rPr>
              <a:t>W p</a:t>
            </a:r>
            <a:r>
              <a:rPr lang="en-GB" sz="1920">
                <a:solidFill>
                  <a:schemeClr val="dk1"/>
                </a:solidFill>
              </a:rPr>
              <a:t>rojekcie skorzystano z bibliotek:</a:t>
            </a:r>
            <a:endParaRPr sz="192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1920">
              <a:solidFill>
                <a:schemeClr val="dk1"/>
              </a:solidFill>
            </a:endParaRPr>
          </a:p>
          <a:p>
            <a:pPr indent="-36449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40"/>
              <a:buChar char="●"/>
            </a:pPr>
            <a:r>
              <a:rPr i="1" lang="en-GB" sz="2140">
                <a:solidFill>
                  <a:schemeClr val="dk1"/>
                </a:solidFill>
              </a:rPr>
              <a:t>BeautifulSoup,</a:t>
            </a:r>
            <a:endParaRPr i="1" sz="2140">
              <a:solidFill>
                <a:schemeClr val="dk1"/>
              </a:solidFill>
            </a:endParaRPr>
          </a:p>
          <a:p>
            <a:pPr indent="-36449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40"/>
              <a:buChar char="●"/>
            </a:pPr>
            <a:r>
              <a:rPr i="1" lang="en-GB" sz="2000">
                <a:solidFill>
                  <a:schemeClr val="dk1"/>
                </a:solidFill>
              </a:rPr>
              <a:t>Requests,</a:t>
            </a:r>
            <a:endParaRPr i="1" sz="2000">
              <a:solidFill>
                <a:schemeClr val="dk1"/>
              </a:solidFill>
            </a:endParaRPr>
          </a:p>
          <a:p>
            <a:pPr indent="-3556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i="1" lang="en-GB" sz="2000">
                <a:solidFill>
                  <a:schemeClr val="dk1"/>
                </a:solidFill>
              </a:rPr>
              <a:t>pandas</a:t>
            </a:r>
            <a:r>
              <a:rPr lang="en-GB" sz="2000">
                <a:solidFill>
                  <a:schemeClr val="dk1"/>
                </a:solidFill>
              </a:rPr>
              <a:t> i </a:t>
            </a:r>
            <a:r>
              <a:rPr i="1" lang="en-GB" sz="2000">
                <a:solidFill>
                  <a:schemeClr val="dk1"/>
                </a:solidFill>
              </a:rPr>
              <a:t>numpy,</a:t>
            </a:r>
            <a:endParaRPr i="1" sz="2000">
              <a:solidFill>
                <a:schemeClr val="dk1"/>
              </a:solidFill>
            </a:endParaRPr>
          </a:p>
          <a:p>
            <a:pPr indent="-3556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i="1" lang="en-GB" sz="2000">
                <a:solidFill>
                  <a:schemeClr val="dk1"/>
                </a:solidFill>
              </a:rPr>
              <a:t>SpaCy</a:t>
            </a:r>
            <a:endParaRPr i="1" sz="2000">
              <a:solidFill>
                <a:schemeClr val="dk1"/>
              </a:solidFill>
            </a:endParaRPr>
          </a:p>
          <a:p>
            <a:pPr indent="-3556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i="1" lang="en-GB" sz="2000">
                <a:solidFill>
                  <a:schemeClr val="dk1"/>
                </a:solidFill>
              </a:rPr>
              <a:t>SimpleT5</a:t>
            </a:r>
            <a:endParaRPr i="1" sz="2000">
              <a:solidFill>
                <a:schemeClr val="dk1"/>
              </a:solidFill>
            </a:endParaRPr>
          </a:p>
          <a:p>
            <a:pPr indent="0" lvl="0" marL="4572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192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