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ocs.oracle.com/javase/8/docs/api/java/lang/annotation/RetentionPolicy.html" TargetMode="External"/><Relationship Id="rId3" Type="http://schemas.openxmlformats.org/officeDocument/2006/relationships/hyperlink" Target="https://docs.oracle.com/javase/8/docs/api/java/lang/annotation/RetentionPolicy.html#CLAS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1ef575009f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1ef575009f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Zauważ, że niektóre adnotacje posiadają „argumenty”. W kontekście adnotacji argumenty te nazywamy elementami. Na przykład w przypadku adnotacji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@SuppressWarnings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 przekazujemy informację o tym jakiego typu ostrzeżenia kompilatora chcemy pomijać.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Każda adnotacja może mieć elementy, które możemy uzupełnić przy przypisywaniu adnotacji. Możemy je rozumieć jako „parametry” dla adnotacji. Pozwalają one na przekazanie dodatkowych informacji.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Przykład pokazuje, że składnia definiująca elementy adnotacji używa nawiasów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()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. Mogą przypominać one deklaracje metod, co po raz kolejny można skojarzyć z interfejsami.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1efef86d3d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1efef86d3d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Ze względu na wymagane elementy możemy wyróżnić trzy rodzaje adnotacji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/>
              <a:t>Marker Annotation - nie wymaga żadnych elementów. Służy do oznaczania miejsc w kodzie.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/>
              <a:t>Single-Value Annotation - adnotacja posiadająca jeden element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/>
              <a:t>Multi-Value Annotation - adnotacja posiadająca więcej niż jeden element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1efef86d3d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1efef86d3d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Elementy adnotacji definiujemy poprzez stworzenie odpowiadających im metod. Nazwa metody będzie później użyta jako nazwa elementu, a zwracany przez nią typ, będzie typem elementu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1efef86d3d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1efef86d3d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Tutaj na przykładzie widzimy, że dla zdefiniowanej na poprzednim slajdzie adnotacji, elementy podajemy odpowiednio w formie nazwa = wartość.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1efef86d3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1efef86d3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 przypadku adnotacji Single-Value możemy wykorzystać specjalny element o nazwie value. Możemy go wtedy używać bez podawania nazwy elementu, wystarczy sama wartość.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1efef86d3d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1efef86d3d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1ef575009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1ef575009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Warto w tym miejscu wspomnieć o JavaDoc. 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JavaDoc to standardowy mechanizm do generowania dokumentacji, która zaszyta jest w kodzie źródłowym. Mogą tam znajdować się dyrektywy takie jak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@see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,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@author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 czy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@version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. Na podstawie tak zapisanych informacji o kodzie generowana jest dokumentacja, na przykład dla klasy String.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chemeClr val="lt1"/>
                </a:highlight>
              </a:rPr>
              <a:t>Chociaż w obu przypadkach można zauważyć znak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</a:t>
            </a:r>
            <a:r>
              <a:rPr lang="en-GB">
                <a:solidFill>
                  <a:srgbClr val="3D4144"/>
                </a:solidFill>
                <a:highlight>
                  <a:schemeClr val="lt1"/>
                </a:highlight>
              </a:rPr>
              <a:t> należy pamiętać, że adnotacje to coś zupełnie innego niż dyrektywy JavaDoc.</a:t>
            </a:r>
            <a:endParaRPr>
              <a:solidFill>
                <a:srgbClr val="3D4144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1efef86d3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1efef86d3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D4144"/>
                </a:solidFill>
                <a:highlight>
                  <a:schemeClr val="lt1"/>
                </a:highlight>
              </a:rPr>
              <a:t>W przykładowym fragmencie kodu widać metodę wraz z dokumentacją. JavaDoc znajduje się wewnątrz specjalne sformatowanego komentarza wieloliniowego. który rozpoczyna się od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/**</a:t>
            </a:r>
            <a:r>
              <a:rPr lang="en-GB">
                <a:solidFill>
                  <a:srgbClr val="3D4144"/>
                </a:solidFill>
                <a:highlight>
                  <a:schemeClr val="lt1"/>
                </a:highlight>
              </a:rPr>
              <a:t>, każda linia wewnątrz komentarza rozpoczyna się od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*</a:t>
            </a:r>
            <a:r>
              <a:rPr lang="en-GB">
                <a:solidFill>
                  <a:srgbClr val="3D4144"/>
                </a:solidFill>
                <a:highlight>
                  <a:schemeClr val="lt1"/>
                </a:highlight>
              </a:rPr>
              <a:t>. Wewnątrz komentarza znajdują się specjalne dyrektywy, takie jak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@param</a:t>
            </a:r>
            <a:r>
              <a:rPr lang="en-GB">
                <a:solidFill>
                  <a:srgbClr val="3D4144"/>
                </a:solidFill>
                <a:highlight>
                  <a:schemeClr val="lt1"/>
                </a:highlight>
              </a:rPr>
              <a:t> czy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@return</a:t>
            </a:r>
            <a:r>
              <a:rPr lang="en-GB">
                <a:solidFill>
                  <a:srgbClr val="3D4144"/>
                </a:solidFill>
                <a:highlight>
                  <a:schemeClr val="lt1"/>
                </a:highlight>
              </a:rPr>
              <a:t>. Opisują one odpowiednio parametr oraz wartość zwracaną metody.</a:t>
            </a:r>
            <a:endParaRPr>
              <a:solidFill>
                <a:srgbClr val="3D4144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None/>
            </a:pPr>
            <a:r>
              <a:rPr lang="en-GB">
                <a:solidFill>
                  <a:srgbClr val="3D4144"/>
                </a:solidFill>
                <a:highlight>
                  <a:schemeClr val="lt1"/>
                </a:highlight>
              </a:rPr>
              <a:t>Adnotacje, w odróżnieniu od dyrektyw JavaDoc, nie są umieszczane wewnątrz komentarzy a poza nimi.</a:t>
            </a:r>
            <a:endParaRPr>
              <a:solidFill>
                <a:srgbClr val="3D4144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1f15baacc8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1f15baacc8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efef86d3d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efef86d3d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e8f4d9c43_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e8f4d9c43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Czasami pracując w kodzie napisanym w Javie można zobaczyć dziwną konstrukcję z </a:t>
            </a:r>
            <a:r>
              <a:rPr lang="en-GB">
                <a:solidFill>
                  <a:schemeClr val="dk1"/>
                </a:solidFill>
                <a:highlight>
                  <a:srgbClr val="FAFAFA"/>
                </a:highlight>
              </a:rPr>
              <a:t>@</a:t>
            </a:r>
            <a:r>
              <a:rPr lang="en-GB">
                <a:solidFill>
                  <a:schemeClr val="dk1"/>
                </a:solidFill>
              </a:rPr>
              <a:t>, na przykład </a:t>
            </a:r>
            <a:r>
              <a:rPr lang="en-GB">
                <a:solidFill>
                  <a:schemeClr val="dk1"/>
                </a:solidFill>
                <a:highlight>
                  <a:srgbClr val="FAFAFA"/>
                </a:highlight>
              </a:rPr>
              <a:t>@Override</a:t>
            </a:r>
            <a:r>
              <a:rPr lang="en-GB">
                <a:solidFill>
                  <a:schemeClr val="dk1"/>
                </a:solidFill>
              </a:rPr>
              <a:t> czy </a:t>
            </a:r>
            <a:r>
              <a:rPr lang="en-GB">
                <a:solidFill>
                  <a:schemeClr val="dk1"/>
                </a:solidFill>
                <a:highlight>
                  <a:srgbClr val="FAFAFA"/>
                </a:highlight>
              </a:rPr>
              <a:t>@NotNull</a:t>
            </a:r>
            <a:r>
              <a:rPr lang="en-GB">
                <a:solidFill>
                  <a:schemeClr val="dk1"/>
                </a:solidFill>
              </a:rPr>
              <a:t>. To właśnie są adnotacje.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Adnotacje są konstrukcją, która pozwala na przekazywanie dodatkowych informacji na temat kodu. Informacje te mogą być wykorzystane później w kilku miejscach. Każde z tych zastosować zostanie opisane bardziej szczegółowo w dalszej części prezentacji.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Można powiedzieć, że a</a:t>
            </a:r>
            <a:r>
              <a:rPr lang="en-GB">
                <a:solidFill>
                  <a:schemeClr val="dk1"/>
                </a:solidFill>
              </a:rPr>
              <a:t>dnotacje służą do przekazywania metadanych. Innymi słowy przekazują one dane o danych – dane o kodzie źródłowym.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“Pod spodem” adnotacja to nic innego jak specjalny rodzaj interfejsu.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Adnotacje nie zmieniają sposobu w jaki programy są kompilowane. Kompilator Javy generuje dokładnie te same instrukcje zarówno z, jak i bez adnotacji.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Do korzystania z adnotacji konieczne jest użycie specjalnego </a:t>
            </a:r>
            <a:r>
              <a:rPr i="1" lang="en-GB">
                <a:solidFill>
                  <a:schemeClr val="dk1"/>
                </a:solidFill>
              </a:rPr>
              <a:t>processing tool</a:t>
            </a:r>
            <a:r>
              <a:rPr lang="en-GB">
                <a:solidFill>
                  <a:schemeClr val="dk1"/>
                </a:solidFill>
              </a:rPr>
              <a:t>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e8f4d9c43_3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e8f4d9c43_3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Przykład ilustruje adnotacje Test przypisaną metodzie checkRandomInsertions. W Javie adnotacja używana jest jak modyfikator i umieszczona przed elementem, którego dotyczy. Jej nazwa jej poprzedzona symbolem @, podobnym do komentarzy Javadoc.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Adnotacja Test sama w sobie niczego nie robi. Potrzebuje w tym celu odpowiedniego narzędzia. Przykładowo biblioteka do testów JUnit wywołuje metody oznaczone adnotacją @Test, podczas testowania klasy. Inne narzędzie może posłużyć do usunięcia wszystkich tak oznaczonych klas z finalnej wersji programu.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ef575009f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ef575009f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Każda adnotacja określa, w którym miejscu możemy ją stosować. Mamy kilka standardowych miejsc, gdzie możemy wstawić adnotację.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Są to [wymienić miejsca]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Adnotacje umieszczamy zawsze przed konkretnym elementem, na przykład przed klasą.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ef575009f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ef575009f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Adnotacje mają trzy główne zastosowania.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Adnotacje mogą służyć jako dodatkowa informacja dla kompilatora. Przykładem może być adnotacji @Override. Informuje ona kompilator, że dana metoda przesłania metodę w nadklasie. Anotacja @Override może też być używana do oznaczania metod interfejsu, które implementujemy. W przypadku tej adnotacji kompilator może wychwycić więcej błędów w trakcie kompilacji.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W trakcie kompilacji także możemy przetwarzać adnotacje. Dzięki nim możemy na przykład automatycznie generować kod czy dać znać kompilatorowi aby zachowywał się trochę inaczej. </a:t>
            </a:r>
            <a:r>
              <a:rPr lang="en-GB">
                <a:solidFill>
                  <a:schemeClr val="dk1"/>
                </a:solidFill>
              </a:rPr>
              <a:t>Przykładem</a:t>
            </a:r>
            <a:r>
              <a:rPr lang="en-GB">
                <a:solidFill>
                  <a:schemeClr val="dk1"/>
                </a:solidFill>
              </a:rPr>
              <a:t> takiej adnotacji jest @SuppressWarnings z biblioteki standardowej. Adnotacja ta pozwala nam wstrzymać pewne ostrzeżenie kompilatora.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Adnotacje mogą być także używane w trakcie </a:t>
            </a:r>
            <a:r>
              <a:rPr lang="en-GB">
                <a:solidFill>
                  <a:schemeClr val="dk1"/>
                </a:solidFill>
              </a:rPr>
              <a:t>działania</a:t>
            </a:r>
            <a:r>
              <a:rPr lang="en-GB">
                <a:solidFill>
                  <a:schemeClr val="dk1"/>
                </a:solidFill>
              </a:rPr>
              <a:t> programu. Służy do tego mechanizm refleksji.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1ef575009f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1ef575009f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Java Language Specification definiuje adnotację jako specjalny rodzaj interfejsu.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Definicja adnotacji powinna posiadać informację o tym do jakich elementów może być stosowana. Ponadto znajduje się tam 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także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 informacja o tym jak długo dane o adnotacji powinny być przetrzymywane - retencja. Czy tylko w trakcie kompilacji czy także w trakcie uruchomienia programu.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ef575009f_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1ef575009f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Do określenia gdzie możemy użyć adnotacji służy inna „meta-adnotacja”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Target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. Jeśli ją pominiemy przy definiowaniu nowej adnotacji, będziemy mogli jej używać w każdym miejscu. Z jednym małym wyjątkiem – adnotacji typów.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Miejsca gdzie możemy użyć adnotacji określone są przez wartości typu wyliczeniowego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ElementType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. Spójrzmy na przykład poniżej: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@SampleFieldAnnotation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 może być użyta wyłącznie przy atrybutach klasy, ponieważ przypisaliśmy do niej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ElementType.FIELD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ef575009f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1ef575009f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Adnotacje, które przypiszesz mają swój “cykl życia”. W zależności od typu adnotacji informacja o tym, że była ona przypisana do jakiegoś elementu może (ale nie musi) być “wymazana” przez kompilator w trakcie kompilacji. Zachowanie takie ma sens ponieważ nie potrzebujemy informacji w trakcie uruchomienia programu o adnotacjach, które są wykorzystywane wyłącznie podczas kompilacji. Takie “wymazywanie” adnotacji pozwala na stworzenie bajtkodu (skompilowanej klasy), który ma mniejszą objętość.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Retencję (informacja o tym jak długo informacja o adnotacji powinna być przechowywana) także określamy przy pomocy adnotacji. Służy do tego „meta-adnotacja”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@Retention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. Informacje o adnotacji mogą być: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3D4144"/>
              </a:buClr>
              <a:buSzPts val="1100"/>
              <a:buFont typeface="Arial"/>
              <a:buChar char="●"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usuwane przez kompilator w trakcie kompilacji,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4144"/>
              </a:buClr>
              <a:buSzPts val="1100"/>
              <a:buFont typeface="Arial"/>
              <a:buChar char="●"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umieszczanie w skompilowanej klasie, ale nie dostępne w trakcie uruchomienia programu,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4144"/>
              </a:buClr>
              <a:buSzPts val="1100"/>
              <a:buFont typeface="Arial"/>
              <a:buChar char="●"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dostępne w trakcie uruchomienia programu.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Wszystkie trzy sposoby określone są przez typ wyliczeniowy </a:t>
            </a:r>
            <a:r>
              <a:rPr lang="en-GB" u="sng">
                <a:solidFill>
                  <a:srgbClr val="2F7D95"/>
                </a:solidFill>
                <a:highlight>
                  <a:srgbClr val="FAFAFA"/>
                </a:highlight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RetentionPolicy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Jeśli nie określimy retencji naszej własnej adnotacji (nie dodamy </a:t>
            </a:r>
            <a:r>
              <a:rPr lang="en-GB">
                <a:solidFill>
                  <a:srgbClr val="3D4144"/>
                </a:solidFill>
                <a:highlight>
                  <a:srgbClr val="FAFAFA"/>
                </a:highlight>
              </a:rPr>
              <a:t>@Retention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), wówczas przyjmie ona wartość domyślną </a:t>
            </a:r>
            <a:r>
              <a:rPr lang="en-GB" u="sng">
                <a:solidFill>
                  <a:srgbClr val="2F7D95"/>
                </a:solidFill>
                <a:highlight>
                  <a:srgbClr val="FAFAFA"/>
                </a:highlight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RetentionPolicy.CLASS</a:t>
            </a:r>
            <a:r>
              <a:rPr lang="en-GB">
                <a:solidFill>
                  <a:srgbClr val="3D4144"/>
                </a:solidFill>
                <a:highlight>
                  <a:srgbClr val="FFFFFF"/>
                </a:highlight>
              </a:rPr>
              <a:t>. Innymi słowy, jeśli nie określimy inaczej informacje o adnotacji są zapisywane w pliku class jednak nie są dostępne w trakcie uruchomienia programu.</a:t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3D4144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kład niestandardowy">
  <p:cSld name="AUTOLAYOUT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0" y="63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1264800" y="0"/>
            <a:ext cx="7879200" cy="5143500"/>
          </a:xfrm>
          <a:prstGeom prst="rect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/>
          <p:nvPr/>
        </p:nvSpPr>
        <p:spPr>
          <a:xfrm>
            <a:off x="2577075" y="188"/>
            <a:ext cx="5143500" cy="5143500"/>
          </a:xfrm>
          <a:prstGeom prst="flowChartDelay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577075" y="125"/>
            <a:ext cx="5143500" cy="5143500"/>
          </a:xfrm>
          <a:prstGeom prst="flowChartDelay">
            <a:avLst/>
          </a:prstGeom>
          <a:solidFill>
            <a:srgbClr val="FFFFFF">
              <a:alpha val="180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1264808" y="188"/>
            <a:ext cx="5143500" cy="5143500"/>
          </a:xfrm>
          <a:prstGeom prst="flowChartDelay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1264808" y="125"/>
            <a:ext cx="5143500" cy="5143500"/>
          </a:xfrm>
          <a:prstGeom prst="flowChartDelay">
            <a:avLst/>
          </a:prstGeom>
          <a:solidFill>
            <a:srgbClr val="FFFFFF">
              <a:alpha val="1254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0" y="0"/>
            <a:ext cx="5143500" cy="5143500"/>
          </a:xfrm>
          <a:prstGeom prst="flowChartDelay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>
            <p:ph type="title"/>
          </p:nvPr>
        </p:nvSpPr>
        <p:spPr>
          <a:xfrm>
            <a:off x="332325" y="1096874"/>
            <a:ext cx="4339200" cy="2949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kład niestandardowy 1">
  <p:cSld name="AUTOLAYOUT_1">
    <p:bg>
      <p:bgPr>
        <a:solidFill>
          <a:srgbClr val="FFFF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181125" y="181125"/>
            <a:ext cx="8795400" cy="478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>
            <p:ph type="title"/>
          </p:nvPr>
        </p:nvSpPr>
        <p:spPr>
          <a:xfrm>
            <a:off x="811650" y="799739"/>
            <a:ext cx="6458400" cy="14799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811650" y="2432039"/>
            <a:ext cx="6458400" cy="20376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kład niestandardowy 2">
  <p:cSld name="AUTOLAYOUT_2">
    <p:bg>
      <p:bgPr>
        <a:solidFill>
          <a:srgbClr val="FFFFFF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 flipH="1" rot="10800000">
            <a:off x="822625" y="659700"/>
            <a:ext cx="1063500" cy="6855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 rot="10800000">
            <a:off x="896725" y="659700"/>
            <a:ext cx="989400" cy="6855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822625" y="0"/>
            <a:ext cx="1063500" cy="81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type="title"/>
          </p:nvPr>
        </p:nvSpPr>
        <p:spPr>
          <a:xfrm>
            <a:off x="2490825" y="816000"/>
            <a:ext cx="5856000" cy="15225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2490825" y="2477400"/>
            <a:ext cx="5856000" cy="1907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311700" y="749700"/>
            <a:ext cx="8520600" cy="364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Adnotacje w języku Java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520"/>
              <a:t>Elementy adnotacji</a:t>
            </a:r>
            <a:endParaRPr sz="2520"/>
          </a:p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311700" y="1152475"/>
            <a:ext cx="85206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“Argumenty” adnotacji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Pozwalają na </a:t>
            </a:r>
            <a:r>
              <a:rPr lang="en-GB">
                <a:solidFill>
                  <a:schemeClr val="dk1"/>
                </a:solidFill>
              </a:rPr>
              <a:t>przekazywanie</a:t>
            </a:r>
            <a:r>
              <a:rPr lang="en-GB">
                <a:solidFill>
                  <a:schemeClr val="dk1"/>
                </a:solidFill>
              </a:rPr>
              <a:t> dodatkowych informacji</a:t>
            </a:r>
            <a:endParaRPr i="1">
              <a:solidFill>
                <a:schemeClr val="dk1"/>
              </a:solidFill>
            </a:endParaRPr>
          </a:p>
        </p:txBody>
      </p:sp>
      <p:sp>
        <p:nvSpPr>
          <p:cNvPr id="138" name="Google Shape;138;p25"/>
          <p:cNvSpPr txBox="1"/>
          <p:nvPr/>
        </p:nvSpPr>
        <p:spPr>
          <a:xfrm>
            <a:off x="311700" y="2571750"/>
            <a:ext cx="8520600" cy="1406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BBB529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BBB529"/>
                </a:solidFill>
              </a:rPr>
              <a:t>@SuppressWarnings</a:t>
            </a:r>
            <a:r>
              <a:rPr lang="en-GB" sz="1800">
                <a:solidFill>
                  <a:srgbClr val="A9B7C6"/>
                </a:solidFill>
              </a:rPr>
              <a:t>(</a:t>
            </a:r>
            <a:r>
              <a:rPr lang="en-GB" sz="1800">
                <a:solidFill>
                  <a:srgbClr val="6A8759"/>
                </a:solidFill>
              </a:rPr>
              <a:t>"All"</a:t>
            </a:r>
            <a:r>
              <a:rPr lang="en-GB" sz="1800">
                <a:solidFill>
                  <a:srgbClr val="A9B7C6"/>
                </a:solidFill>
              </a:rPr>
              <a:t>) </a:t>
            </a:r>
            <a:r>
              <a:rPr lang="en-GB" sz="1800">
                <a:solidFill>
                  <a:srgbClr val="CC7832"/>
                </a:solidFill>
              </a:rPr>
              <a:t>public void </a:t>
            </a:r>
            <a:r>
              <a:rPr lang="en-GB" sz="1800">
                <a:solidFill>
                  <a:srgbClr val="FFC66D"/>
                </a:solidFill>
              </a:rPr>
              <a:t>checkRandomInsertions</a:t>
            </a:r>
            <a:r>
              <a:rPr lang="en-GB" sz="1800">
                <a:solidFill>
                  <a:srgbClr val="A9B7C6"/>
                </a:solidFill>
              </a:rPr>
              <a:t>()</a:t>
            </a:r>
            <a:endParaRPr sz="1800">
              <a:solidFill>
                <a:srgbClr val="A9B7C6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A9B7C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Rodzaje adnotacji</a:t>
            </a:r>
            <a:endParaRPr/>
          </a:p>
        </p:txBody>
      </p:sp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Marker annotation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Single-Value Annotation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Multi-Value Annotation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Definiowanie elementów</a:t>
            </a:r>
            <a:endParaRPr/>
          </a:p>
        </p:txBody>
      </p:sp>
      <p:sp>
        <p:nvSpPr>
          <p:cNvPr id="150" name="Google Shape;150;p27"/>
          <p:cNvSpPr txBox="1"/>
          <p:nvPr>
            <p:ph idx="1" type="body"/>
          </p:nvPr>
        </p:nvSpPr>
        <p:spPr>
          <a:xfrm>
            <a:off x="311700" y="1908875"/>
            <a:ext cx="8520600" cy="19572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CC7832"/>
                </a:solidFill>
              </a:rPr>
              <a:t>public </a:t>
            </a:r>
            <a:r>
              <a:rPr lang="en-GB">
                <a:solidFill>
                  <a:srgbClr val="A9B7C6"/>
                </a:solidFill>
              </a:rPr>
              <a:t>@</a:t>
            </a:r>
            <a:r>
              <a:rPr lang="en-GB">
                <a:solidFill>
                  <a:srgbClr val="CC7832"/>
                </a:solidFill>
              </a:rPr>
              <a:t>interface </a:t>
            </a:r>
            <a:r>
              <a:rPr lang="en-GB">
                <a:solidFill>
                  <a:srgbClr val="BBB529"/>
                </a:solidFill>
              </a:rPr>
              <a:t>SampleFieldAnnotation </a:t>
            </a:r>
            <a:r>
              <a:rPr lang="en-GB">
                <a:solidFill>
                  <a:srgbClr val="A9B7C6"/>
                </a:solidFill>
              </a:rPr>
              <a:t>{</a:t>
            </a:r>
            <a:endParaRPr>
              <a:solidFill>
                <a:srgbClr val="A9B7C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A9B7C6"/>
                </a:solidFill>
              </a:rPr>
              <a:t>  		</a:t>
            </a:r>
            <a:r>
              <a:rPr lang="en-GB">
                <a:solidFill>
                  <a:srgbClr val="CC7832"/>
                </a:solidFill>
              </a:rPr>
              <a:t>int </a:t>
            </a:r>
            <a:r>
              <a:rPr lang="en-GB">
                <a:solidFill>
                  <a:srgbClr val="FFC66D"/>
                </a:solidFill>
              </a:rPr>
              <a:t>value1</a:t>
            </a:r>
            <a:r>
              <a:rPr lang="en-GB">
                <a:solidFill>
                  <a:srgbClr val="A9B7C6"/>
                </a:solidFill>
              </a:rPr>
              <a:t>()</a:t>
            </a:r>
            <a:r>
              <a:rPr lang="en-GB">
                <a:solidFill>
                  <a:srgbClr val="CC7832"/>
                </a:solidFill>
              </a:rPr>
              <a:t>;</a:t>
            </a:r>
            <a:endParaRPr>
              <a:solidFill>
                <a:srgbClr val="CC783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CC7832"/>
                </a:solidFill>
              </a:rPr>
              <a:t>   		</a:t>
            </a:r>
            <a:r>
              <a:rPr lang="en-GB">
                <a:solidFill>
                  <a:srgbClr val="A9B7C6"/>
                </a:solidFill>
              </a:rPr>
              <a:t>String </a:t>
            </a:r>
            <a:r>
              <a:rPr lang="en-GB">
                <a:solidFill>
                  <a:srgbClr val="FFC66D"/>
                </a:solidFill>
              </a:rPr>
              <a:t>value2</a:t>
            </a:r>
            <a:r>
              <a:rPr lang="en-GB">
                <a:solidFill>
                  <a:srgbClr val="A9B7C6"/>
                </a:solidFill>
              </a:rPr>
              <a:t>()</a:t>
            </a:r>
            <a:r>
              <a:rPr lang="en-GB">
                <a:solidFill>
                  <a:srgbClr val="CC7832"/>
                </a:solidFill>
              </a:rPr>
              <a:t>;</a:t>
            </a:r>
            <a:endParaRPr>
              <a:solidFill>
                <a:srgbClr val="CC7832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A9B7C6"/>
                </a:solidFill>
              </a:rPr>
              <a:t>}</a:t>
            </a:r>
            <a:endParaRPr sz="2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Używanie elementów</a:t>
            </a:r>
            <a:endParaRPr/>
          </a:p>
        </p:txBody>
      </p:sp>
      <p:sp>
        <p:nvSpPr>
          <p:cNvPr id="156" name="Google Shape;156;p28"/>
          <p:cNvSpPr txBox="1"/>
          <p:nvPr>
            <p:ph idx="1" type="body"/>
          </p:nvPr>
        </p:nvSpPr>
        <p:spPr>
          <a:xfrm>
            <a:off x="311700" y="1841625"/>
            <a:ext cx="8520600" cy="18900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BBB529"/>
                </a:solidFill>
              </a:rPr>
              <a:t>@SampleFieldAnnotation</a:t>
            </a:r>
            <a:r>
              <a:rPr lang="en-GB">
                <a:solidFill>
                  <a:srgbClr val="A9B7C6"/>
                </a:solidFill>
              </a:rPr>
              <a:t>(value1 = </a:t>
            </a:r>
            <a:r>
              <a:rPr lang="en-GB">
                <a:solidFill>
                  <a:srgbClr val="6897BB"/>
                </a:solidFill>
              </a:rPr>
              <a:t>10</a:t>
            </a:r>
            <a:r>
              <a:rPr lang="en-GB">
                <a:solidFill>
                  <a:srgbClr val="CC7832"/>
                </a:solidFill>
              </a:rPr>
              <a:t>, </a:t>
            </a:r>
            <a:r>
              <a:rPr lang="en-GB">
                <a:solidFill>
                  <a:srgbClr val="A9B7C6"/>
                </a:solidFill>
              </a:rPr>
              <a:t>value2 = </a:t>
            </a:r>
            <a:r>
              <a:rPr lang="en-GB">
                <a:solidFill>
                  <a:srgbClr val="6A8759"/>
                </a:solidFill>
              </a:rPr>
              <a:t>"ZTP"</a:t>
            </a:r>
            <a:r>
              <a:rPr lang="en-GB">
                <a:solidFill>
                  <a:srgbClr val="A9B7C6"/>
                </a:solidFill>
              </a:rPr>
              <a:t>)</a:t>
            </a:r>
            <a:endParaRPr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CC7832"/>
                </a:solidFill>
              </a:rPr>
              <a:t>public void </a:t>
            </a:r>
            <a:r>
              <a:rPr lang="en-GB">
                <a:solidFill>
                  <a:srgbClr val="FFC66D"/>
                </a:solidFill>
              </a:rPr>
              <a:t>checkRandomInsertions</a:t>
            </a:r>
            <a:r>
              <a:rPr lang="en-GB">
                <a:solidFill>
                  <a:srgbClr val="A9B7C6"/>
                </a:solidFill>
              </a:rPr>
              <a:t>() {</a:t>
            </a:r>
            <a:endParaRPr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A9B7C6"/>
                </a:solidFill>
              </a:rPr>
              <a:t>. . .</a:t>
            </a:r>
            <a:endParaRPr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A9B7C6"/>
                </a:solidFill>
              </a:rPr>
              <a:t>}</a:t>
            </a:r>
            <a:endParaRPr sz="2500">
              <a:solidFill>
                <a:srgbClr val="BBB52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Element value</a:t>
            </a:r>
            <a:endParaRPr/>
          </a:p>
        </p:txBody>
      </p:sp>
      <p:sp>
        <p:nvSpPr>
          <p:cNvPr id="162" name="Google Shape;162;p29"/>
          <p:cNvSpPr txBox="1"/>
          <p:nvPr>
            <p:ph idx="1" type="body"/>
          </p:nvPr>
        </p:nvSpPr>
        <p:spPr>
          <a:xfrm>
            <a:off x="311700" y="1542825"/>
            <a:ext cx="8520600" cy="2864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CC7832"/>
                </a:solidFill>
              </a:rPr>
              <a:t>public </a:t>
            </a:r>
            <a:r>
              <a:rPr lang="en-GB">
                <a:solidFill>
                  <a:srgbClr val="A9B7C6"/>
                </a:solidFill>
              </a:rPr>
              <a:t>@</a:t>
            </a:r>
            <a:r>
              <a:rPr lang="en-GB">
                <a:solidFill>
                  <a:srgbClr val="CC7832"/>
                </a:solidFill>
              </a:rPr>
              <a:t>interface </a:t>
            </a:r>
            <a:r>
              <a:rPr lang="en-GB">
                <a:solidFill>
                  <a:srgbClr val="BBB529"/>
                </a:solidFill>
              </a:rPr>
              <a:t>SampleFieldAnnotation </a:t>
            </a:r>
            <a:r>
              <a:rPr lang="en-GB">
                <a:solidFill>
                  <a:srgbClr val="A9B7C6"/>
                </a:solidFill>
              </a:rPr>
              <a:t>{</a:t>
            </a:r>
            <a:endParaRPr>
              <a:solidFill>
                <a:srgbClr val="A9B7C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A9B7C6"/>
                </a:solidFill>
              </a:rPr>
              <a:t>   		</a:t>
            </a:r>
            <a:r>
              <a:rPr lang="en-GB">
                <a:solidFill>
                  <a:srgbClr val="CC7832"/>
                </a:solidFill>
              </a:rPr>
              <a:t>int </a:t>
            </a:r>
            <a:r>
              <a:rPr lang="en-GB">
                <a:solidFill>
                  <a:srgbClr val="FFC66D"/>
                </a:solidFill>
              </a:rPr>
              <a:t>value</a:t>
            </a:r>
            <a:r>
              <a:rPr lang="en-GB">
                <a:solidFill>
                  <a:srgbClr val="A9B7C6"/>
                </a:solidFill>
              </a:rPr>
              <a:t>()</a:t>
            </a:r>
            <a:r>
              <a:rPr lang="en-GB">
                <a:solidFill>
                  <a:srgbClr val="CC7832"/>
                </a:solidFill>
              </a:rPr>
              <a:t>;</a:t>
            </a:r>
            <a:endParaRPr>
              <a:solidFill>
                <a:srgbClr val="CC7832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A9B7C6"/>
                </a:solidFill>
              </a:rPr>
              <a:t>}</a:t>
            </a:r>
            <a:endParaRPr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BBB529"/>
                </a:solidFill>
              </a:rPr>
              <a:t>@SampleFieldAnnotation</a:t>
            </a:r>
            <a:r>
              <a:rPr lang="en-GB">
                <a:solidFill>
                  <a:srgbClr val="A9B7C6"/>
                </a:solidFill>
              </a:rPr>
              <a:t>(</a:t>
            </a:r>
            <a:r>
              <a:rPr lang="en-GB">
                <a:solidFill>
                  <a:srgbClr val="6897BB"/>
                </a:solidFill>
              </a:rPr>
              <a:t>10</a:t>
            </a:r>
            <a:r>
              <a:rPr lang="en-GB">
                <a:solidFill>
                  <a:srgbClr val="A9B7C6"/>
                </a:solidFill>
              </a:rPr>
              <a:t>) </a:t>
            </a:r>
            <a:r>
              <a:rPr lang="en-GB">
                <a:solidFill>
                  <a:srgbClr val="CC7832"/>
                </a:solidFill>
              </a:rPr>
              <a:t>public void </a:t>
            </a:r>
            <a:r>
              <a:rPr lang="en-GB">
                <a:solidFill>
                  <a:srgbClr val="FFC66D"/>
                </a:solidFill>
              </a:rPr>
              <a:t>checkRandomInsertions</a:t>
            </a:r>
            <a:r>
              <a:rPr lang="en-GB">
                <a:solidFill>
                  <a:srgbClr val="A9B7C6"/>
                </a:solidFill>
              </a:rPr>
              <a:t>()</a:t>
            </a:r>
            <a:endParaRPr sz="2500">
              <a:solidFill>
                <a:srgbClr val="A9B7C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Częste zastosowania adnotacji</a:t>
            </a:r>
            <a:endParaRPr/>
          </a:p>
        </p:txBody>
      </p:sp>
      <p:sp>
        <p:nvSpPr>
          <p:cNvPr id="168" name="Google Shape;16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-GB" sz="2200">
                <a:solidFill>
                  <a:schemeClr val="dk1"/>
                </a:solidFill>
              </a:rPr>
              <a:t>Unit tests @Test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-GB" sz="2200">
                <a:solidFill>
                  <a:schemeClr val="dk1"/>
                </a:solidFill>
              </a:rPr>
              <a:t>Deklarowanie interface’ów @interface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-GB" sz="2200">
                <a:solidFill>
                  <a:schemeClr val="dk1"/>
                </a:solidFill>
              </a:rPr>
              <a:t>Nadpisywanie metod @Override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-GB" sz="2200">
                <a:solidFill>
                  <a:schemeClr val="dk1"/>
                </a:solidFill>
              </a:rPr>
              <a:t>Event handlers @ActionListenerFor(source="myButton")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AutoNum type="arabicPeriod"/>
            </a:pPr>
            <a:r>
              <a:rPr lang="en-GB" sz="2200">
                <a:solidFill>
                  <a:schemeClr val="dk1"/>
                </a:solidFill>
              </a:rPr>
              <a:t>Dekoratory @Decorator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/>
          <p:nvPr>
            <p:ph type="title"/>
          </p:nvPr>
        </p:nvSpPr>
        <p:spPr>
          <a:xfrm>
            <a:off x="811650" y="799739"/>
            <a:ext cx="6458400" cy="147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Adnotacje a JavaDoc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4" name="Google Shape;174;p31"/>
          <p:cNvSpPr txBox="1"/>
          <p:nvPr>
            <p:ph idx="1" type="body"/>
          </p:nvPr>
        </p:nvSpPr>
        <p:spPr>
          <a:xfrm>
            <a:off x="811650" y="2432039"/>
            <a:ext cx="6458400" cy="20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JavaDoc - standardowy mechanizm generowania dokumentacji zaszytej w kodzie źródłowym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/>
              <a:t>Adnotacje a</a:t>
            </a:r>
            <a:r>
              <a:rPr lang="en-GB"/>
              <a:t> JavaDoc</a:t>
            </a:r>
            <a:endParaRPr/>
          </a:p>
        </p:txBody>
      </p:sp>
      <p:sp>
        <p:nvSpPr>
          <p:cNvPr id="180" name="Google Shape;18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3797">
                <a:solidFill>
                  <a:srgbClr val="629755"/>
                </a:solidFill>
              </a:rPr>
              <a:t>/**</a:t>
            </a:r>
            <a:endParaRPr i="1" sz="3797">
              <a:solidFill>
                <a:srgbClr val="629755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GB" sz="3797">
                <a:solidFill>
                  <a:srgbClr val="629755"/>
                </a:solidFill>
              </a:rPr>
              <a:t>* Multiplies number by 2</a:t>
            </a:r>
            <a:endParaRPr i="1" sz="3797">
              <a:solidFill>
                <a:srgbClr val="629755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GB" sz="3797">
                <a:solidFill>
                  <a:srgbClr val="629755"/>
                </a:solidFill>
              </a:rPr>
              <a:t>* </a:t>
            </a:r>
            <a:r>
              <a:rPr b="1" i="1" lang="en-GB" sz="3797">
                <a:solidFill>
                  <a:srgbClr val="629755"/>
                </a:solidFill>
              </a:rPr>
              <a:t>@param </a:t>
            </a:r>
            <a:r>
              <a:rPr i="1" lang="en-GB" sz="3797">
                <a:solidFill>
                  <a:srgbClr val="8A653B"/>
                </a:solidFill>
              </a:rPr>
              <a:t>parameter </a:t>
            </a:r>
            <a:r>
              <a:rPr i="1" lang="en-GB" sz="3797">
                <a:solidFill>
                  <a:srgbClr val="629755"/>
                </a:solidFill>
              </a:rPr>
              <a:t>number that should be multiplied</a:t>
            </a:r>
            <a:endParaRPr i="1" sz="3797">
              <a:solidFill>
                <a:srgbClr val="629755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GB" sz="3797">
                <a:solidFill>
                  <a:srgbClr val="629755"/>
                </a:solidFill>
              </a:rPr>
              <a:t>* </a:t>
            </a:r>
            <a:r>
              <a:rPr b="1" i="1" lang="en-GB" sz="3797">
                <a:solidFill>
                  <a:srgbClr val="629755"/>
                </a:solidFill>
              </a:rPr>
              <a:t>@return </a:t>
            </a:r>
            <a:r>
              <a:rPr i="1" lang="en-GB" sz="3797">
                <a:solidFill>
                  <a:srgbClr val="629755"/>
                </a:solidFill>
              </a:rPr>
              <a:t>parameter multiplied by 2</a:t>
            </a:r>
            <a:endParaRPr i="1" sz="3797">
              <a:solidFill>
                <a:srgbClr val="629755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-GB" sz="3797">
                <a:solidFill>
                  <a:srgbClr val="629755"/>
                </a:solidFill>
              </a:rPr>
              <a:t>*/</a:t>
            </a:r>
            <a:endParaRPr i="1" sz="3797">
              <a:solidFill>
                <a:srgbClr val="629755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3797">
                <a:solidFill>
                  <a:srgbClr val="CC7832"/>
                </a:solidFill>
              </a:rPr>
              <a:t>public int </a:t>
            </a:r>
            <a:r>
              <a:rPr lang="en-GB" sz="3797">
                <a:solidFill>
                  <a:srgbClr val="FFC66D"/>
                </a:solidFill>
              </a:rPr>
              <a:t>timesTwo</a:t>
            </a:r>
            <a:r>
              <a:rPr lang="en-GB" sz="3797">
                <a:solidFill>
                  <a:srgbClr val="A9B7C6"/>
                </a:solidFill>
              </a:rPr>
              <a:t>(</a:t>
            </a:r>
            <a:r>
              <a:rPr lang="en-GB" sz="3797">
                <a:solidFill>
                  <a:srgbClr val="CC7832"/>
                </a:solidFill>
              </a:rPr>
              <a:t>int </a:t>
            </a:r>
            <a:r>
              <a:rPr lang="en-GB" sz="3797">
                <a:solidFill>
                  <a:srgbClr val="A9B7C6"/>
                </a:solidFill>
              </a:rPr>
              <a:t>parameter) {</a:t>
            </a:r>
            <a:endParaRPr sz="3797">
              <a:solidFill>
                <a:srgbClr val="A9B7C6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3797">
                <a:solidFill>
                  <a:srgbClr val="A9B7C6"/>
                </a:solidFill>
              </a:rPr>
              <a:t>   </a:t>
            </a:r>
            <a:r>
              <a:rPr lang="en-GB" sz="3797">
                <a:solidFill>
                  <a:srgbClr val="CC7832"/>
                </a:solidFill>
              </a:rPr>
              <a:t>return </a:t>
            </a:r>
            <a:r>
              <a:rPr lang="en-GB" sz="3797">
                <a:solidFill>
                  <a:srgbClr val="A9B7C6"/>
                </a:solidFill>
              </a:rPr>
              <a:t>parameter * </a:t>
            </a:r>
            <a:r>
              <a:rPr lang="en-GB" sz="3797">
                <a:solidFill>
                  <a:srgbClr val="6897BB"/>
                </a:solidFill>
              </a:rPr>
              <a:t>2</a:t>
            </a:r>
            <a:r>
              <a:rPr lang="en-GB" sz="3797">
                <a:solidFill>
                  <a:srgbClr val="CC7832"/>
                </a:solidFill>
              </a:rPr>
              <a:t>;</a:t>
            </a:r>
            <a:endParaRPr sz="3797">
              <a:solidFill>
                <a:srgbClr val="CC7832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3797">
                <a:solidFill>
                  <a:srgbClr val="A9B7C6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3"/>
          <p:cNvSpPr txBox="1"/>
          <p:nvPr>
            <p:ph type="title"/>
          </p:nvPr>
        </p:nvSpPr>
        <p:spPr>
          <a:xfrm>
            <a:off x="332325" y="1096874"/>
            <a:ext cx="4339200" cy="29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Dziękujemy za uwagę!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idx="1" type="subTitle"/>
          </p:nvPr>
        </p:nvSpPr>
        <p:spPr>
          <a:xfrm>
            <a:off x="311700" y="451850"/>
            <a:ext cx="8520600" cy="394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eriod"/>
            </a:pPr>
            <a:r>
              <a:rPr lang="en-GB">
                <a:solidFill>
                  <a:schemeClr val="dk1"/>
                </a:solidFill>
              </a:rPr>
              <a:t>Łukasz Pluszyński</a:t>
            </a:r>
            <a:endParaRPr>
              <a:solidFill>
                <a:schemeClr val="dk1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eriod"/>
            </a:pPr>
            <a:r>
              <a:rPr lang="en-GB">
                <a:solidFill>
                  <a:schemeClr val="dk1"/>
                </a:solidFill>
              </a:rPr>
              <a:t>Kinga Sadowy</a:t>
            </a:r>
            <a:endParaRPr>
              <a:solidFill>
                <a:schemeClr val="dk1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eriod"/>
            </a:pPr>
            <a:r>
              <a:rPr lang="en-GB">
                <a:solidFill>
                  <a:schemeClr val="dk1"/>
                </a:solidFill>
              </a:rPr>
              <a:t>Grzegorz Szydło</a:t>
            </a:r>
            <a:endParaRPr>
              <a:solidFill>
                <a:schemeClr val="dk1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eriod"/>
            </a:pPr>
            <a:r>
              <a:rPr lang="en-GB">
                <a:solidFill>
                  <a:schemeClr val="dk1"/>
                </a:solidFill>
              </a:rPr>
              <a:t>Paweł Szydło</a:t>
            </a:r>
            <a:endParaRPr>
              <a:solidFill>
                <a:schemeClr val="dk1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eriod"/>
            </a:pPr>
            <a:r>
              <a:rPr lang="en-GB">
                <a:solidFill>
                  <a:schemeClr val="dk1"/>
                </a:solidFill>
              </a:rPr>
              <a:t>Piotr Gładysz</a:t>
            </a:r>
            <a:endParaRPr>
              <a:solidFill>
                <a:schemeClr val="dk1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eriod"/>
            </a:pPr>
            <a:r>
              <a:rPr lang="en-GB">
                <a:solidFill>
                  <a:schemeClr val="dk1"/>
                </a:solidFill>
              </a:rPr>
              <a:t>Przemysław Barczyk</a:t>
            </a:r>
            <a:endParaRPr>
              <a:solidFill>
                <a:schemeClr val="dk1"/>
              </a:solidFill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eriod"/>
            </a:pPr>
            <a:r>
              <a:rPr lang="en-GB">
                <a:solidFill>
                  <a:schemeClr val="dk1"/>
                </a:solidFill>
              </a:rPr>
              <a:t>Radek Kraj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Adnotacje (ang. </a:t>
            </a:r>
            <a:r>
              <a:rPr i="1" lang="en-GB"/>
              <a:t>annotations</a:t>
            </a:r>
            <a:r>
              <a:rPr lang="en-GB"/>
              <a:t>) - czym są?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Konstrukcja, która pozwala na przekazywanie dodatkowych informacji (metadanych) na temat kodu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Specjalny rodzaj interfejsu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Nie zmieniają sposobu w jaki programy są kompilowane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Do korzystania z adnotacji konieczne jest użycie specjalnego narzędzia (ang. </a:t>
            </a:r>
            <a:r>
              <a:rPr i="1" lang="en-GB">
                <a:solidFill>
                  <a:schemeClr val="dk1"/>
                </a:solidFill>
              </a:rPr>
              <a:t>processing tool</a:t>
            </a:r>
            <a:r>
              <a:rPr lang="en-GB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Przykład użycia adnotacji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433975"/>
            <a:ext cx="8520600" cy="24111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{  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. . .  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BBB529"/>
                </a:solidFill>
              </a:rPr>
              <a:t>@Test </a:t>
            </a:r>
            <a:r>
              <a:rPr lang="en-GB">
                <a:solidFill>
                  <a:srgbClr val="CC7832"/>
                </a:solidFill>
              </a:rPr>
              <a:t>public void </a:t>
            </a:r>
            <a:r>
              <a:rPr lang="en-GB">
                <a:solidFill>
                  <a:srgbClr val="A9B7C6"/>
                </a:solidFill>
              </a:rPr>
              <a:t>checkRandomInsertions()</a:t>
            </a:r>
            <a:endParaRPr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. . 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chemeClr val="dk1"/>
                </a:solidFill>
              </a:rPr>
              <a:t>}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399125" y="3991300"/>
            <a:ext cx="8283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Oznacza metodę checkRandomInsertions() jako test do wywołania w trakcie testowania klasy.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020"/>
              <a:t>Zakres adnotacji - dozwolone miejsca gdzie możemy stosować adnotacje</a:t>
            </a:r>
            <a:endParaRPr sz="2020"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Klasa,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Metoda,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Atrybut klasy,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Parametr</a:t>
            </a:r>
            <a:r>
              <a:rPr lang="en-GB">
                <a:solidFill>
                  <a:schemeClr val="dk1"/>
                </a:solidFill>
              </a:rPr>
              <a:t> metody,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Zmienna lokalna,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Konstruktor,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Adnotacja typu (ang. </a:t>
            </a:r>
            <a:r>
              <a:rPr i="1" lang="en-GB">
                <a:solidFill>
                  <a:schemeClr val="dk1"/>
                </a:solidFill>
              </a:rPr>
              <a:t>type annotations</a:t>
            </a:r>
            <a:r>
              <a:rPr lang="en-GB">
                <a:solidFill>
                  <a:schemeClr val="dk1"/>
                </a:solidFill>
              </a:rPr>
              <a:t>).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2490825" y="816000"/>
            <a:ext cx="5856000" cy="152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Zastosowanie adnotacji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2490825" y="2477400"/>
            <a:ext cx="5856000" cy="19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>
                <a:solidFill>
                  <a:schemeClr val="dk1"/>
                </a:solidFill>
              </a:rPr>
              <a:t>Dodatkowe informacje dla kompilatora np. @Override</a:t>
            </a:r>
            <a:endParaRPr i="1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>
                <a:solidFill>
                  <a:schemeClr val="dk1"/>
                </a:solidFill>
              </a:rPr>
              <a:t>Adnotacje przetwarzane w trakcie kompilacji @SuppressWarnings</a:t>
            </a:r>
            <a:endParaRPr i="1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>
                <a:solidFill>
                  <a:schemeClr val="dk1"/>
                </a:solidFill>
              </a:rPr>
              <a:t>Adnotacje przetwarzane w trakcie uruchomienia programu @PostConstruct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520"/>
              <a:t>Składnia definiowania adnotacji</a:t>
            </a:r>
            <a:endParaRPr sz="2520"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152475"/>
            <a:ext cx="8520600" cy="11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Adnotacja jest specjalnym rodzajem interfejsu posiadającym informację o tym gdzie i jak długo powinna być używana.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311700" y="2571750"/>
            <a:ext cx="8520600" cy="15699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BBB529"/>
                </a:solidFill>
              </a:rPr>
              <a:t>@Target</a:t>
            </a:r>
            <a:r>
              <a:rPr lang="en-GB" sz="1800">
                <a:solidFill>
                  <a:srgbClr val="A9B7C6"/>
                </a:solidFill>
              </a:rPr>
              <a:t>(ElementType.</a:t>
            </a:r>
            <a:r>
              <a:rPr i="1" lang="en-GB" sz="1800">
                <a:solidFill>
                  <a:srgbClr val="9876AA"/>
                </a:solidFill>
              </a:rPr>
              <a:t>FIELD</a:t>
            </a:r>
            <a:r>
              <a:rPr lang="en-GB" sz="1800">
                <a:solidFill>
                  <a:srgbClr val="A9B7C6"/>
                </a:solidFill>
              </a:rPr>
              <a:t>)</a:t>
            </a:r>
            <a:endParaRPr sz="1800"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BBB529"/>
                </a:solidFill>
              </a:rPr>
              <a:t>@Retention</a:t>
            </a:r>
            <a:r>
              <a:rPr lang="en-GB" sz="1800">
                <a:solidFill>
                  <a:srgbClr val="A9B7C6"/>
                </a:solidFill>
              </a:rPr>
              <a:t>(RetentionPolicy.</a:t>
            </a:r>
            <a:r>
              <a:rPr i="1" lang="en-GB" sz="1800">
                <a:solidFill>
                  <a:srgbClr val="9876AA"/>
                </a:solidFill>
              </a:rPr>
              <a:t>CLASS</a:t>
            </a:r>
            <a:r>
              <a:rPr lang="en-GB" sz="1800">
                <a:solidFill>
                  <a:srgbClr val="A9B7C6"/>
                </a:solidFill>
              </a:rPr>
              <a:t>)</a:t>
            </a:r>
            <a:endParaRPr sz="1800"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CC7832"/>
                </a:solidFill>
              </a:rPr>
              <a:t>public </a:t>
            </a:r>
            <a:r>
              <a:rPr lang="en-GB" sz="1800">
                <a:solidFill>
                  <a:srgbClr val="A9B7C6"/>
                </a:solidFill>
              </a:rPr>
              <a:t>@</a:t>
            </a:r>
            <a:r>
              <a:rPr lang="en-GB" sz="1800">
                <a:solidFill>
                  <a:srgbClr val="CC7832"/>
                </a:solidFill>
              </a:rPr>
              <a:t>interface </a:t>
            </a:r>
            <a:r>
              <a:rPr lang="en-GB" sz="1800">
                <a:solidFill>
                  <a:srgbClr val="BBB529"/>
                </a:solidFill>
              </a:rPr>
              <a:t>SampleFieldAnnotation </a:t>
            </a:r>
            <a:r>
              <a:rPr lang="en-GB" sz="1800">
                <a:solidFill>
                  <a:srgbClr val="A9B7C6"/>
                </a:solidFill>
              </a:rPr>
              <a:t>{</a:t>
            </a:r>
            <a:endParaRPr sz="1800">
              <a:solidFill>
                <a:srgbClr val="A9B7C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A9B7C6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A9B7C6"/>
                </a:solidFill>
              </a:rPr>
              <a:t>}</a:t>
            </a:r>
            <a:endParaRPr sz="1800">
              <a:solidFill>
                <a:srgbClr val="A9B7C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520"/>
              <a:t>Dopuszczalny kontekst użycia adnotacji</a:t>
            </a:r>
            <a:endParaRPr sz="2520"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152475"/>
            <a:ext cx="85206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rgbClr val="BBB529"/>
                </a:solidFill>
              </a:rPr>
              <a:t>@Target</a:t>
            </a:r>
            <a:r>
              <a:rPr lang="en-GB">
                <a:solidFill>
                  <a:schemeClr val="dk1"/>
                </a:solidFill>
              </a:rPr>
              <a:t> - określa, gdzie możemy użyć adnotacje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Pominięcie oznacza możliwość używania adnotacji w dowolnym miejscu</a:t>
            </a:r>
            <a:endParaRPr i="1">
              <a:solidFill>
                <a:schemeClr val="dk1"/>
              </a:solidFill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311700" y="2571750"/>
            <a:ext cx="8520600" cy="1879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BBB529"/>
                </a:solidFill>
              </a:rPr>
              <a:t>@Target</a:t>
            </a:r>
            <a:r>
              <a:rPr lang="en-GB" sz="1800">
                <a:solidFill>
                  <a:srgbClr val="A9B7C6"/>
                </a:solidFill>
              </a:rPr>
              <a:t>(ElementType.</a:t>
            </a:r>
            <a:r>
              <a:rPr i="1" lang="en-GB" sz="1800">
                <a:solidFill>
                  <a:srgbClr val="9876AA"/>
                </a:solidFill>
              </a:rPr>
              <a:t>FIELD</a:t>
            </a:r>
            <a:r>
              <a:rPr lang="en-GB" sz="1800">
                <a:solidFill>
                  <a:srgbClr val="A9B7C6"/>
                </a:solidFill>
              </a:rPr>
              <a:t>)</a:t>
            </a:r>
            <a:endParaRPr sz="1800">
              <a:solidFill>
                <a:srgbClr val="A9B7C6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CC7832"/>
                </a:solidFill>
              </a:rPr>
              <a:t>public </a:t>
            </a:r>
            <a:r>
              <a:rPr lang="en-GB" sz="1800">
                <a:solidFill>
                  <a:srgbClr val="A9B7C6"/>
                </a:solidFill>
              </a:rPr>
              <a:t>@</a:t>
            </a:r>
            <a:r>
              <a:rPr lang="en-GB" sz="1800">
                <a:solidFill>
                  <a:srgbClr val="CC7832"/>
                </a:solidFill>
              </a:rPr>
              <a:t>interface </a:t>
            </a:r>
            <a:r>
              <a:rPr lang="en-GB" sz="1800">
                <a:solidFill>
                  <a:srgbClr val="BBB529"/>
                </a:solidFill>
              </a:rPr>
              <a:t>SampleFieldAnnotation </a:t>
            </a:r>
            <a:r>
              <a:rPr lang="en-GB" sz="1800">
                <a:solidFill>
                  <a:srgbClr val="A9B7C6"/>
                </a:solidFill>
              </a:rPr>
              <a:t>{</a:t>
            </a:r>
            <a:endParaRPr sz="1800">
              <a:solidFill>
                <a:srgbClr val="A9B7C6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A9B7C6"/>
                </a:solidFill>
              </a:rPr>
              <a:t>. . .</a:t>
            </a:r>
            <a:endParaRPr sz="1800">
              <a:solidFill>
                <a:srgbClr val="A9B7C6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800">
                <a:solidFill>
                  <a:srgbClr val="A9B7C6"/>
                </a:solidFill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520"/>
              <a:t>Retencja adnotacji</a:t>
            </a:r>
            <a:endParaRPr sz="2520"/>
          </a:p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311700" y="1152475"/>
            <a:ext cx="8520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Określa “Cykl życia” adnotacji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Określana przy pomocy adnotacji </a:t>
            </a:r>
            <a:r>
              <a:rPr lang="en-GB">
                <a:solidFill>
                  <a:srgbClr val="BBB529"/>
                </a:solidFill>
              </a:rPr>
              <a:t>@Retention</a:t>
            </a:r>
            <a:r>
              <a:rPr i="1" lang="en-GB">
                <a:solidFill>
                  <a:schemeClr val="dk1"/>
                </a:solidFill>
              </a:rPr>
              <a:t> </a:t>
            </a:r>
            <a:r>
              <a:rPr lang="en-GB">
                <a:solidFill>
                  <a:schemeClr val="dk1"/>
                </a:solidFill>
              </a:rPr>
              <a:t>i typu wyliczeniowego </a:t>
            </a:r>
            <a:r>
              <a:rPr lang="en-GB">
                <a:solidFill>
                  <a:srgbClr val="A9B7C6"/>
                </a:solidFill>
              </a:rPr>
              <a:t>RetentionPolicy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GB">
                <a:solidFill>
                  <a:schemeClr val="dk1"/>
                </a:solidFill>
              </a:rPr>
              <a:t>Domyślna wartość - </a:t>
            </a:r>
            <a:r>
              <a:rPr lang="en-GB">
                <a:solidFill>
                  <a:srgbClr val="A9B7C6"/>
                </a:solidFill>
              </a:rPr>
              <a:t>RetentionPolicy.</a:t>
            </a:r>
            <a:r>
              <a:rPr i="1" lang="en-GB">
                <a:solidFill>
                  <a:srgbClr val="9876AA"/>
                </a:solidFill>
              </a:rPr>
              <a:t>CLASS</a:t>
            </a:r>
            <a:endParaRPr i="1">
              <a:solidFill>
                <a:srgbClr val="9876AA"/>
              </a:solidFill>
            </a:endParaRPr>
          </a:p>
        </p:txBody>
      </p:sp>
      <p:sp>
        <p:nvSpPr>
          <p:cNvPr id="130" name="Google Shape;130;p24"/>
          <p:cNvSpPr txBox="1"/>
          <p:nvPr/>
        </p:nvSpPr>
        <p:spPr>
          <a:xfrm>
            <a:off x="655550" y="2689400"/>
            <a:ext cx="474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4"/>
          <p:cNvSpPr txBox="1"/>
          <p:nvPr/>
        </p:nvSpPr>
        <p:spPr>
          <a:xfrm>
            <a:off x="311700" y="2824125"/>
            <a:ext cx="8520600" cy="1879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BBB529"/>
                </a:solidFill>
              </a:rPr>
              <a:t>@Retention</a:t>
            </a:r>
            <a:r>
              <a:rPr lang="en-GB" sz="1800">
                <a:solidFill>
                  <a:srgbClr val="A9B7C6"/>
                </a:solidFill>
              </a:rPr>
              <a:t>(RetentionPolicy.</a:t>
            </a:r>
            <a:r>
              <a:rPr i="1" lang="en-GB" sz="1800">
                <a:solidFill>
                  <a:srgbClr val="9876AA"/>
                </a:solidFill>
              </a:rPr>
              <a:t>CLASS</a:t>
            </a:r>
            <a:r>
              <a:rPr lang="en-GB" sz="1800">
                <a:solidFill>
                  <a:srgbClr val="A9B7C6"/>
                </a:solidFill>
              </a:rPr>
              <a:t>)</a:t>
            </a:r>
            <a:endParaRPr sz="1800">
              <a:solidFill>
                <a:srgbClr val="A9B7C6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CC7832"/>
                </a:solidFill>
              </a:rPr>
              <a:t>public </a:t>
            </a:r>
            <a:r>
              <a:rPr lang="en-GB" sz="1800">
                <a:solidFill>
                  <a:srgbClr val="A9B7C6"/>
                </a:solidFill>
              </a:rPr>
              <a:t>@</a:t>
            </a:r>
            <a:r>
              <a:rPr lang="en-GB" sz="1800">
                <a:solidFill>
                  <a:srgbClr val="CC7832"/>
                </a:solidFill>
              </a:rPr>
              <a:t>interface </a:t>
            </a:r>
            <a:r>
              <a:rPr lang="en-GB" sz="1800">
                <a:solidFill>
                  <a:srgbClr val="BBB529"/>
                </a:solidFill>
              </a:rPr>
              <a:t>SampleFieldAnnotation </a:t>
            </a:r>
            <a:r>
              <a:rPr lang="en-GB" sz="1800">
                <a:solidFill>
                  <a:srgbClr val="A9B7C6"/>
                </a:solidFill>
              </a:rPr>
              <a:t>{</a:t>
            </a:r>
            <a:endParaRPr sz="1800">
              <a:solidFill>
                <a:srgbClr val="A9B7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A9B7C6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800">
                <a:solidFill>
                  <a:srgbClr val="A9B7C6"/>
                </a:solidFill>
              </a:rPr>
              <a:t>}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