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5143500" cx="9144000"/>
  <p:notesSz cx="6858000" cy="9144000"/>
  <p:embeddedFontLst>
    <p:embeddedFont>
      <p:font typeface="Source Code Pro"/>
      <p:regular r:id="rId38"/>
      <p:bold r:id="rId39"/>
      <p:italic r:id="rId40"/>
      <p:boldItalic r:id="rId41"/>
    </p:embeddedFont>
    <p:embeddedFont>
      <p:font typeface="Oswald"/>
      <p:regular r:id="rId42"/>
      <p:bold r:id="rId4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SourceCodePro-italic.fntdata"/><Relationship Id="rId20" Type="http://schemas.openxmlformats.org/officeDocument/2006/relationships/slide" Target="slides/slide15.xml"/><Relationship Id="rId42" Type="http://schemas.openxmlformats.org/officeDocument/2006/relationships/font" Target="fonts/Oswald-regular.fntdata"/><Relationship Id="rId41" Type="http://schemas.openxmlformats.org/officeDocument/2006/relationships/font" Target="fonts/SourceCodePro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font" Target="fonts/Oswald-bold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SourceCodePro-bold.fntdata"/><Relationship Id="rId16" Type="http://schemas.openxmlformats.org/officeDocument/2006/relationships/slide" Target="slides/slide11.xml"/><Relationship Id="rId38" Type="http://schemas.openxmlformats.org/officeDocument/2006/relationships/font" Target="fonts/SourceCodePro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1f641191f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1f641191f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1f641191f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1f641191f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f641191fe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f641191fe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f641191f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f641191f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a9f8ec34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1a9f8ec34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a9f8ec34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a9f8ec34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1a9f8ec34b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1a9f8ec34b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a9f8ec34b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1a9f8ec34b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f4177f9a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f4177f9a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f3c3f343e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f3c3f343e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ebad0c2f4_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ebad0c2f4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3c3f343e7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f3c3f343e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f3c3f343e7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f3c3f343e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f3c3f343e7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f3c3f343e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1f4177f9a7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1f4177f9a7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1f4177f9a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1f4177f9a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1f4177f9a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1f4177f9a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1f4177f9a7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1f4177f9a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11f4177f9a7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11f4177f9a7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1f4177f9a7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1f4177f9a7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f4177f9a7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1f4177f9a7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1f74c69a2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1f74c69a2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1a968b62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1a968b62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1f4177f9a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1f4177f9a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1a968b623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1a968b623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1f74c69a2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1f74c69a2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f74c69a2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f74c69a2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1f3dd3774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11f3dd3774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f3dd377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f3dd377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1f3dd3774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11f3dd3774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f641191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f641191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1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4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Wzorce prezentacji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Presentation Patterns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280375"/>
            <a:ext cx="52740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LogAccessFilter</a:t>
            </a:r>
            <a:endParaRPr/>
          </a:p>
        </p:txBody>
      </p:sp>
      <p:sp>
        <p:nvSpPr>
          <p:cNvPr id="118" name="Google Shape;118;p22"/>
          <p:cNvSpPr txBox="1"/>
          <p:nvPr/>
        </p:nvSpPr>
        <p:spPr>
          <a:xfrm>
            <a:off x="311700" y="1382875"/>
            <a:ext cx="6963900" cy="36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WebFilter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(filterName = </a:t>
            </a:r>
            <a:r>
              <a:rPr lang="pl" sz="7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"LogAccess"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 urlPatterns = </a:t>
            </a:r>
            <a:r>
              <a:rPr lang="pl" sz="7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"/*"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LogAccessFilter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implements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javax.servlet.Filter {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Logger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logger = LogManager.getLogger(LogAccess.class);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@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Override</a:t>
            </a:r>
            <a:endParaRPr sz="7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doFilter(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javax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ServletRequest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req,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javax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ServletResponse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resp,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javax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FilterChain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chain)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throws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javax.servlet.ServletException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IOException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//Gets the initial date of request.</a:t>
            </a:r>
            <a:endParaRPr sz="7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dateInitRequest =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Date();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//Get IP of Client that sent a resquest.</a:t>
            </a:r>
            <a:endParaRPr sz="7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ip = ((HttpServletRequest) req).getRemoteAddr();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//Following to next filter. If none next filter exist, follows</a:t>
            </a:r>
            <a:endParaRPr sz="7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//for main logic.</a:t>
            </a:r>
            <a:endParaRPr sz="7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chain.doFilter(req, resp);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//Gets the end date of request.</a:t>
            </a:r>
            <a:endParaRPr sz="7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dateEndRequest = </a:t>
            </a:r>
            <a:r>
              <a:rPr lang="pl" sz="7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Date();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//Logging the informations of IP and access time.</a:t>
            </a:r>
            <a:endParaRPr sz="7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logger.info(</a:t>
            </a:r>
            <a:r>
              <a:rPr lang="pl" sz="7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"IP: "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+ ip + </a:t>
            </a:r>
            <a:r>
              <a:rPr lang="pl" sz="7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 Access time : "</a:t>
            </a:r>
            <a:endParaRPr sz="700">
              <a:solidFill>
                <a:srgbClr val="A31515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+ Long.toString(dateEndRequest.getTime()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- dateInitRequest.getTime()) + </a:t>
            </a:r>
            <a:r>
              <a:rPr lang="pl" sz="7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 ms"</a:t>
            </a: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7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/>
        </p:nvSpPr>
        <p:spPr>
          <a:xfrm>
            <a:off x="416700" y="1786650"/>
            <a:ext cx="4740900" cy="785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WebFilter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(filterName = </a:t>
            </a:r>
            <a:r>
              <a:rPr lang="pl" sz="105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"LogAccess"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 urlPatterns = </a:t>
            </a:r>
            <a:r>
              <a:rPr lang="pl" sz="105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"/*"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class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LogAccessFilter 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implements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Filter </a:t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highlight>
                <a:schemeClr val="lt1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5023500" y="1883400"/>
            <a:ext cx="4120500" cy="32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600"/>
              <a:t>- nazwa filtra i filtrowany URL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 sz="1600"/>
              <a:t>- zdefiniowanie loggera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25" name="Google Shape;125;p23"/>
          <p:cNvSpPr txBox="1"/>
          <p:nvPr/>
        </p:nvSpPr>
        <p:spPr>
          <a:xfrm>
            <a:off x="416700" y="2726975"/>
            <a:ext cx="46068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private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static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final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Logger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logger = </a:t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137160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LogManager.getLogger(LogAccess.class);</a:t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6" name="Google Shape;126;p23"/>
          <p:cNvSpPr txBox="1"/>
          <p:nvPr>
            <p:ph type="title"/>
          </p:nvPr>
        </p:nvSpPr>
        <p:spPr>
          <a:xfrm>
            <a:off x="311700" y="280375"/>
            <a:ext cx="52740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LogAccessFilter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/>
        </p:nvSpPr>
        <p:spPr>
          <a:xfrm>
            <a:off x="360250" y="2567000"/>
            <a:ext cx="4740900" cy="100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solidFill>
                  <a:srgbClr val="008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//Servlet1 and Servlet2 are the servlets to filter.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lang="pl" sz="10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WebFilter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(filterName = </a:t>
            </a:r>
            <a:r>
              <a:rPr lang="pl" sz="105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"LogAccess"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 servletNames =</a:t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pl" sz="105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"servlet1"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pl" sz="105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"servlet2"</a:t>
            </a:r>
            <a:r>
              <a:rPr lang="pl" sz="10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})</a:t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5023500" y="2721600"/>
            <a:ext cx="4120500" cy="32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600"/>
              <a:t>- alternatywne filtrowanie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33" name="Google Shape;133;p24"/>
          <p:cNvSpPr txBox="1"/>
          <p:nvPr>
            <p:ph type="title"/>
          </p:nvPr>
        </p:nvSpPr>
        <p:spPr>
          <a:xfrm>
            <a:off x="311700" y="280375"/>
            <a:ext cx="52740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LogAccessFilter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/>
        </p:nvSpPr>
        <p:spPr>
          <a:xfrm>
            <a:off x="343800" y="1580425"/>
            <a:ext cx="5709900" cy="298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Override</a:t>
            </a:r>
            <a:endParaRPr sz="80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public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doFilter(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ServletRequest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req,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ServletResponse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resp,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FilterChain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chain)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   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throws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ServletException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IOException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dateInitRequest =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ew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Date();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ip = ((HttpServletRequest) req).getRemoteAddr();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chain.doFilter(req, resp);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dateEndRequest = </a:t>
            </a:r>
            <a:r>
              <a:rPr lang="pl" sz="80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new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Date();</a:t>
            </a:r>
            <a:endParaRPr sz="800">
              <a:solidFill>
                <a:srgbClr val="008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logger.info(</a:t>
            </a:r>
            <a:r>
              <a:rPr lang="pl" sz="8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"IP: "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+ ip + </a:t>
            </a:r>
            <a:r>
              <a:rPr lang="pl" sz="8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 Access time : "</a:t>
            </a:r>
            <a:endParaRPr sz="800">
              <a:solidFill>
                <a:srgbClr val="A31515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+ Long.toString(dateEndRequest.getTime()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                - dateInitRequest.getTime()) + </a:t>
            </a:r>
            <a:r>
              <a:rPr lang="pl" sz="800">
                <a:solidFill>
                  <a:srgbClr val="A31515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 ms"</a:t>
            </a: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8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5667800" y="1862750"/>
            <a:ext cx="3433200" cy="337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700">
                <a:solidFill>
                  <a:schemeClr val="dk1"/>
                </a:solidFill>
              </a:rPr>
              <a:t>1. </a:t>
            </a:r>
            <a:r>
              <a:rPr lang="pl" sz="1700"/>
              <a:t>Definicja</a:t>
            </a:r>
            <a:br>
              <a:rPr lang="pl" sz="1700">
                <a:solidFill>
                  <a:schemeClr val="dk1"/>
                </a:solidFill>
              </a:rPr>
            </a:br>
            <a:br>
              <a:rPr lang="pl" sz="1700">
                <a:solidFill>
                  <a:schemeClr val="dk1"/>
                </a:solidFill>
              </a:rPr>
            </a:br>
            <a:r>
              <a:rPr lang="pl" sz="1700">
                <a:solidFill>
                  <a:schemeClr val="dk1"/>
                </a:solidFill>
              </a:rPr>
              <a:t>2. </a:t>
            </a:r>
            <a:r>
              <a:rPr lang="pl" sz="1700"/>
              <a:t>Początek filtrowania</a:t>
            </a:r>
            <a:br>
              <a:rPr lang="pl" sz="1700">
                <a:solidFill>
                  <a:schemeClr val="dk1"/>
                </a:solidFill>
              </a:rPr>
            </a:br>
            <a:br>
              <a:rPr lang="pl" sz="1700">
                <a:solidFill>
                  <a:schemeClr val="dk1"/>
                </a:solidFill>
              </a:rPr>
            </a:br>
            <a:r>
              <a:rPr lang="pl" sz="1700">
                <a:solidFill>
                  <a:schemeClr val="dk1"/>
                </a:solidFill>
              </a:rPr>
              <a:t>3. </a:t>
            </a:r>
            <a:r>
              <a:rPr lang="pl" sz="1700"/>
              <a:t>Chain of reponsibility</a:t>
            </a:r>
            <a:br>
              <a:rPr lang="pl" sz="1700"/>
            </a:br>
            <a:br>
              <a:rPr lang="pl" sz="1700">
                <a:solidFill>
                  <a:schemeClr val="dk1"/>
                </a:solidFill>
              </a:rPr>
            </a:br>
            <a:r>
              <a:rPr lang="pl" sz="1700">
                <a:solidFill>
                  <a:schemeClr val="dk1"/>
                </a:solidFill>
              </a:rPr>
              <a:t>4. </a:t>
            </a:r>
            <a:r>
              <a:rPr lang="pl" sz="1700"/>
              <a:t>Loggowanie</a:t>
            </a:r>
            <a:endParaRPr sz="1700"/>
          </a:p>
        </p:txBody>
      </p:sp>
      <p:sp>
        <p:nvSpPr>
          <p:cNvPr id="140" name="Google Shape;140;p25"/>
          <p:cNvSpPr txBox="1"/>
          <p:nvPr>
            <p:ph type="title"/>
          </p:nvPr>
        </p:nvSpPr>
        <p:spPr>
          <a:xfrm>
            <a:off x="311700" y="280375"/>
            <a:ext cx="52740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LogAccessFilter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174700" y="1677150"/>
            <a:ext cx="41400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filtra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przechwytującego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dane przeglądarki</a:t>
            </a:r>
            <a:endParaRPr/>
          </a:p>
        </p:txBody>
      </p:sp>
      <p:sp>
        <p:nvSpPr>
          <p:cNvPr id="146" name="Google Shape;146;p26"/>
          <p:cNvSpPr txBox="1"/>
          <p:nvPr>
            <p:ph idx="2" type="body"/>
          </p:nvPr>
        </p:nvSpPr>
        <p:spPr>
          <a:xfrm>
            <a:off x="4706500" y="784150"/>
            <a:ext cx="4373400" cy="308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Logowanie informacji o użytkowniku (ip)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Logowanie informacji o danych przeglądarki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/>
        </p:nvSpPr>
        <p:spPr>
          <a:xfrm>
            <a:off x="343800" y="1580425"/>
            <a:ext cx="5390100" cy="256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@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WebFilter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(filterName = </a:t>
            </a:r>
            <a:r>
              <a:rPr lang="pl" sz="750">
                <a:solidFill>
                  <a:srgbClr val="A31515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"LogBrowser"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, urlPatterns = </a:t>
            </a:r>
            <a:r>
              <a:rPr lang="pl" sz="750">
                <a:solidFill>
                  <a:srgbClr val="A31515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"/*"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)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public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class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LogBrowserFilter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implements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Filter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{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</a:t>
            </a: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private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static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Logger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logger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=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LogManager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.</a:t>
            </a:r>
            <a:r>
              <a:rPr lang="pl" sz="750">
                <a:solidFill>
                  <a:srgbClr val="795E26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getLogger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LogBrowser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.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class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</a:t>
            </a: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public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void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795E26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doFilter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ServletRequest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req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,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ServletResponse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resp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,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FilterChain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chain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) </a:t>
            </a:r>
            <a:r>
              <a:rPr lang="pl" sz="750">
                <a:solidFill>
                  <a:srgbClr val="0000FF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throws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ServletException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,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IOException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{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   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String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userAgent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= ((HttpServletRequest)req).</a:t>
            </a:r>
            <a:r>
              <a:rPr lang="pl" sz="750">
                <a:solidFill>
                  <a:srgbClr val="795E26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getHeader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</a:t>
            </a:r>
            <a:r>
              <a:rPr lang="pl" sz="750">
                <a:solidFill>
                  <a:srgbClr val="A31515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"User-Agent"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);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    </a:t>
            </a:r>
            <a:r>
              <a:rPr lang="pl" sz="750">
                <a:solidFill>
                  <a:srgbClr val="267F99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String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ip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= ((HttpServletRequest)req).</a:t>
            </a:r>
            <a:r>
              <a:rPr lang="pl" sz="750">
                <a:solidFill>
                  <a:srgbClr val="795E26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getRemoteAddr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();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   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logger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.</a:t>
            </a:r>
            <a:r>
              <a:rPr lang="pl" sz="750">
                <a:solidFill>
                  <a:srgbClr val="795E26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info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</a:t>
            </a:r>
            <a:r>
              <a:rPr lang="pl" sz="750">
                <a:solidFill>
                  <a:srgbClr val="A31515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"IP: "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+ip +</a:t>
            </a:r>
            <a:r>
              <a:rPr lang="pl" sz="750">
                <a:solidFill>
                  <a:srgbClr val="A31515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" Browser info: " 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+ userAgent);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    </a:t>
            </a:r>
            <a:r>
              <a:rPr lang="pl" sz="750">
                <a:solidFill>
                  <a:srgbClr val="001080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chain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.</a:t>
            </a:r>
            <a:r>
              <a:rPr lang="pl" sz="750">
                <a:solidFill>
                  <a:srgbClr val="795E26"/>
                </a:solidFill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doFilter</a:t>
            </a: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(req, resp);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    }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750">
                <a:highlight>
                  <a:srgbClr val="FFFFFF"/>
                </a:highlight>
                <a:latin typeface="Source Code Pro"/>
                <a:ea typeface="Source Code Pro"/>
                <a:cs typeface="Source Code Pro"/>
                <a:sym typeface="Source Code Pro"/>
              </a:rPr>
              <a:t>}</a:t>
            </a:r>
            <a:endParaRPr sz="75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D4D4D4"/>
              </a:solidFill>
              <a:highlight>
                <a:srgbClr val="1E1E1E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5585700" y="1378650"/>
            <a:ext cx="3433200" cy="23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 sz="1500">
                <a:solidFill>
                  <a:schemeClr val="dk1"/>
                </a:solidFill>
              </a:rPr>
              <a:t>1. </a:t>
            </a:r>
            <a:r>
              <a:rPr lang="pl" sz="1500"/>
              <a:t>@WebFilter</a:t>
            </a:r>
            <a:br>
              <a:rPr lang="pl" sz="1500">
                <a:solidFill>
                  <a:schemeClr val="dk1"/>
                </a:solidFill>
              </a:rPr>
            </a:br>
            <a:br>
              <a:rPr lang="pl" sz="1500">
                <a:solidFill>
                  <a:schemeClr val="dk1"/>
                </a:solidFill>
              </a:rPr>
            </a:br>
            <a:r>
              <a:rPr lang="pl" sz="1500">
                <a:solidFill>
                  <a:schemeClr val="dk1"/>
                </a:solidFill>
              </a:rPr>
              <a:t>2.</a:t>
            </a:r>
            <a:r>
              <a:rPr lang="pl" sz="1500">
                <a:solidFill>
                  <a:schemeClr val="dk1"/>
                </a:solidFill>
              </a:rPr>
              <a:t> </a:t>
            </a:r>
            <a:r>
              <a:rPr lang="pl" sz="1500"/>
              <a:t>doFilter - główna metoda</a:t>
            </a:r>
            <a:br>
              <a:rPr lang="pl" sz="1500">
                <a:solidFill>
                  <a:schemeClr val="dk1"/>
                </a:solidFill>
              </a:rPr>
            </a:br>
            <a:br>
              <a:rPr lang="pl" sz="1500">
                <a:solidFill>
                  <a:schemeClr val="dk1"/>
                </a:solidFill>
              </a:rPr>
            </a:br>
            <a:r>
              <a:rPr lang="pl" sz="1500">
                <a:solidFill>
                  <a:schemeClr val="dk1"/>
                </a:solidFill>
              </a:rPr>
              <a:t>3.</a:t>
            </a:r>
            <a:r>
              <a:rPr lang="pl" sz="1500">
                <a:solidFill>
                  <a:schemeClr val="dk1"/>
                </a:solidFill>
              </a:rPr>
              <a:t> </a:t>
            </a:r>
            <a:r>
              <a:rPr lang="pl" sz="1500"/>
              <a:t>metoda getRemoteAddr()</a:t>
            </a:r>
            <a:br>
              <a:rPr lang="pl" sz="1500"/>
            </a:br>
            <a:br>
              <a:rPr lang="pl" sz="1500">
                <a:solidFill>
                  <a:schemeClr val="dk1"/>
                </a:solidFill>
              </a:rPr>
            </a:br>
            <a:r>
              <a:rPr lang="pl" sz="1500">
                <a:solidFill>
                  <a:schemeClr val="dk1"/>
                </a:solidFill>
              </a:rPr>
              <a:t>4. </a:t>
            </a:r>
            <a:r>
              <a:rPr lang="pl" sz="1500"/>
              <a:t>nagłówek “User-Agent”</a:t>
            </a:r>
            <a:endParaRPr sz="1500"/>
          </a:p>
        </p:txBody>
      </p:sp>
      <p:sp>
        <p:nvSpPr>
          <p:cNvPr id="153" name="Google Shape;153;p27"/>
          <p:cNvSpPr txBox="1"/>
          <p:nvPr>
            <p:ph type="title"/>
          </p:nvPr>
        </p:nvSpPr>
        <p:spPr>
          <a:xfrm>
            <a:off x="311700" y="280375"/>
            <a:ext cx="52740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LogBrowserFilter</a:t>
            </a:r>
            <a:endParaRPr/>
          </a:p>
        </p:txBody>
      </p:sp>
      <p:sp>
        <p:nvSpPr>
          <p:cNvPr id="154" name="Google Shape;154;p27"/>
          <p:cNvSpPr txBox="1"/>
          <p:nvPr/>
        </p:nvSpPr>
        <p:spPr>
          <a:xfrm>
            <a:off x="758625" y="4243650"/>
            <a:ext cx="75378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1000">
                <a:latin typeface="Source Code Pro"/>
                <a:ea typeface="Source Code Pro"/>
                <a:cs typeface="Source Code Pro"/>
                <a:sym typeface="Source Code Pro"/>
              </a:rPr>
              <a:t>“User-Agent”: Mozilla/5.0 (Windows NT 6.1; Win64; x64; rv:47.0) Gecko/20100101 Firefox/47.0</a:t>
            </a:r>
            <a:endParaRPr sz="1000"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/>
        </p:nvSpPr>
        <p:spPr>
          <a:xfrm>
            <a:off x="564350" y="1558900"/>
            <a:ext cx="4943700" cy="26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&lt;web-app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pl" sz="8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version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pl" sz="8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"3.1"</a:t>
            </a:r>
            <a:endParaRPr sz="85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xmlns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pl" sz="8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"http://xmlns.jcp.org/xml/ns/javaee"</a:t>
            </a:r>
            <a:endParaRPr sz="85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xmlns:xsi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pl" sz="8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"http://www.w3.org/2001/XMLSchema-instance"</a:t>
            </a:r>
            <a:endParaRPr sz="85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FF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xsi:schemaLocation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pl" sz="8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"http://xmlns.jcp.org/xml/ns/javaee</a:t>
            </a:r>
            <a:endParaRPr sz="850">
              <a:solidFill>
                <a:srgbClr val="0000FF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solidFill>
                  <a:srgbClr val="0000F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http://xmlns.jcp.org/xml/ns/javaee/web-app_3_1.xsd"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&lt;filter&gt;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&lt;filter-name&gt;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LogBrowser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&lt;/filter-name&gt;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&lt;filter-class&gt;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com.rhuan.filter.LogBrowserFilter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&lt;/filter-class&gt;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&lt;/filter&gt;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&lt;filter&gt;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&lt;filter-name&gt;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LogAccess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&lt;/filter-name&gt;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&lt;filter-class&gt;</a:t>
            </a: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com.rhuan.filter.LogAccessFilter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&lt;/filter-class&gt;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&lt;/filter&gt;</a:t>
            </a:r>
            <a:endParaRPr sz="850">
              <a:solidFill>
                <a:srgbClr val="800000"/>
              </a:solidFill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850">
                <a:solidFill>
                  <a:srgbClr val="800000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&lt;/web-app&gt;</a:t>
            </a:r>
            <a:endParaRPr sz="600">
              <a:highlight>
                <a:srgbClr val="FFFFFF"/>
              </a:highlight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5548050" y="1689850"/>
            <a:ext cx="3171900" cy="23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pl" sz="1500"/>
              <a:t>Określenie kolejności wykonywania filtrów</a:t>
            </a:r>
            <a:endParaRPr sz="15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SzPts val="1500"/>
              <a:buChar char="-"/>
            </a:pPr>
            <a:r>
              <a:rPr lang="pl" sz="1500"/>
              <a:t>Nie specyfikujemy mapowania url</a:t>
            </a:r>
            <a:endParaRPr sz="1500"/>
          </a:p>
        </p:txBody>
      </p:sp>
      <p:sp>
        <p:nvSpPr>
          <p:cNvPr id="161" name="Google Shape;161;p28"/>
          <p:cNvSpPr txBox="1"/>
          <p:nvPr>
            <p:ph type="title"/>
          </p:nvPr>
        </p:nvSpPr>
        <p:spPr>
          <a:xfrm>
            <a:off x="343800" y="296525"/>
            <a:ext cx="8623500" cy="6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Nadpisanie konfiguracji zamieszczonej w adnotacji @WebFilter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343800" y="296525"/>
            <a:ext cx="8623500" cy="6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Decyzja o filtrowanych zasobach</a:t>
            </a:r>
            <a:endParaRPr/>
          </a:p>
        </p:txBody>
      </p:sp>
      <p:sp>
        <p:nvSpPr>
          <p:cNvPr id="167" name="Google Shape;167;p29"/>
          <p:cNvSpPr txBox="1"/>
          <p:nvPr>
            <p:ph idx="1" type="body"/>
          </p:nvPr>
        </p:nvSpPr>
        <p:spPr>
          <a:xfrm>
            <a:off x="866850" y="1394350"/>
            <a:ext cx="7410300" cy="299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pl" sz="1700"/>
              <a:t>Istnieje możliwość filtrowania wszystkich zasobów danego “typu”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pl" sz="1700"/>
              <a:t>*.jsp - wszystkie widoki o rozszerzeniu .jsp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pl" sz="1700"/>
              <a:t>/* - wszystkie zasoby oferowane przez aplikację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pl" sz="1700"/>
              <a:t>/user/* - wszystkie zasoby następujące po /user</a:t>
            </a:r>
            <a:endParaRPr sz="170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365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700"/>
              <a:buChar char="-"/>
            </a:pPr>
            <a:r>
              <a:rPr lang="pl" sz="1700"/>
              <a:t>Filtrowanie zasobów niezależnie od ściezki:</a:t>
            </a:r>
            <a:endParaRPr sz="1700"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l" sz="1700"/>
              <a:t>{servletA, servletB, servletC}</a:t>
            </a:r>
            <a:endParaRPr sz="17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0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front-</a:t>
            </a:r>
            <a:r>
              <a:rPr lang="pl"/>
              <a:t>kontrolera </a:t>
            </a:r>
            <a:r>
              <a:rPr lang="pl"/>
              <a:t>aplikacji</a:t>
            </a:r>
            <a:endParaRPr/>
          </a:p>
        </p:txBody>
      </p:sp>
      <p:sp>
        <p:nvSpPr>
          <p:cNvPr id="173" name="Google Shape;173;p30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App Controller Pattern</a:t>
            </a:r>
            <a:endParaRPr/>
          </a:p>
        </p:txBody>
      </p:sp>
      <p:sp>
        <p:nvSpPr>
          <p:cNvPr id="174" name="Google Shape;174;p30"/>
          <p:cNvSpPr txBox="1"/>
          <p:nvPr>
            <p:ph idx="2" type="body"/>
          </p:nvPr>
        </p:nvSpPr>
        <p:spPr>
          <a:xfrm>
            <a:off x="4900200" y="383850"/>
            <a:ext cx="4045200" cy="363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front-kontroler wprowadza ideę centralnego menedżera obsługi żądań.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+ centralizacja kontroli żądań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- jeden obiekt obsługuje wszystkie przychodzące żądania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525" y="981475"/>
            <a:ext cx="8446950" cy="318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Podział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pl" sz="1600"/>
              <a:t>Poziom prezentacji (presentation tier)</a:t>
            </a:r>
            <a:endParaRPr sz="1600"/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pl" sz="1600"/>
              <a:t>Przechwytywanie wzorca filtra (intercepting filter pattern)</a:t>
            </a:r>
            <a:endParaRPr sz="1600"/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pl" sz="1600"/>
              <a:t>Filtrowanie Java EE8 (</a:t>
            </a:r>
            <a:r>
              <a:rPr lang="pl" sz="1600"/>
              <a:t>Filtering Java EE8 )</a:t>
            </a:r>
            <a:endParaRPr sz="1600"/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pl" sz="1600"/>
              <a:t>FrontController</a:t>
            </a:r>
            <a:endParaRPr sz="1600"/>
          </a:p>
          <a:p>
            <a:pPr indent="-330200" lvl="0" marL="457200" rtl="0" algn="just">
              <a:spcBef>
                <a:spcPts val="0"/>
              </a:spcBef>
              <a:spcAft>
                <a:spcPts val="0"/>
              </a:spcAft>
              <a:buSzPts val="1600"/>
              <a:buAutoNum type="arabicPeriod"/>
            </a:pPr>
            <a:r>
              <a:rPr lang="pl" sz="1600"/>
              <a:t>Wzorzec kontrolera aplikacji</a:t>
            </a:r>
            <a:endParaRPr sz="1600"/>
          </a:p>
          <a:p>
            <a:pPr indent="0" lvl="0" marL="0" rtl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2"/>
          <p:cNvSpPr txBox="1"/>
          <p:nvPr>
            <p:ph type="title"/>
          </p:nvPr>
        </p:nvSpPr>
        <p:spPr>
          <a:xfrm>
            <a:off x="311700" y="280375"/>
            <a:ext cx="38493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Front Controller</a:t>
            </a:r>
            <a:endParaRPr/>
          </a:p>
        </p:txBody>
      </p:sp>
      <p:pic>
        <p:nvPicPr>
          <p:cNvPr id="185" name="Google Shape;18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875" y="1489000"/>
            <a:ext cx="3811900" cy="188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3400" y="152400"/>
            <a:ext cx="3918206" cy="483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875" y="4142009"/>
            <a:ext cx="4010125" cy="7740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 txBox="1"/>
          <p:nvPr>
            <p:ph type="title"/>
          </p:nvPr>
        </p:nvSpPr>
        <p:spPr>
          <a:xfrm>
            <a:off x="311700" y="280375"/>
            <a:ext cx="47064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Front Controller - procesy</a:t>
            </a:r>
            <a:endParaRPr/>
          </a:p>
        </p:txBody>
      </p:sp>
      <p:pic>
        <p:nvPicPr>
          <p:cNvPr id="193" name="Google Shape;19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2250" y="2143125"/>
            <a:ext cx="3619500" cy="857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461325"/>
            <a:ext cx="4438650" cy="1085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91050" y="3407650"/>
            <a:ext cx="4248150" cy="113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4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kontrolera aplikacji</a:t>
            </a:r>
            <a:endParaRPr/>
          </a:p>
        </p:txBody>
      </p:sp>
      <p:sp>
        <p:nvSpPr>
          <p:cNvPr id="201" name="Google Shape;201;p34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App Controller Pattern</a:t>
            </a:r>
            <a:endParaRPr/>
          </a:p>
        </p:txBody>
      </p:sp>
      <p:sp>
        <p:nvSpPr>
          <p:cNvPr id="202" name="Google Shape;202;p34"/>
          <p:cNvSpPr txBox="1"/>
          <p:nvPr>
            <p:ph idx="2" type="body"/>
          </p:nvPr>
        </p:nvSpPr>
        <p:spPr>
          <a:xfrm>
            <a:off x="4900200" y="383850"/>
            <a:ext cx="4045200" cy="363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dla aplikacji internetowych ze złożoną logiką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b="1" lang="pl"/>
              <a:t>MVC niekoniecznie </a:t>
            </a:r>
            <a:r>
              <a:rPr lang="pl"/>
              <a:t>słusznym wyborem - replikacja kodu!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pl"/>
              <a:t>centralny punkt logiczny</a:t>
            </a:r>
            <a:endParaRPr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525" y="1366475"/>
            <a:ext cx="8121300" cy="26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6"/>
          <p:cNvSpPr txBox="1"/>
          <p:nvPr>
            <p:ph type="title"/>
          </p:nvPr>
        </p:nvSpPr>
        <p:spPr>
          <a:xfrm>
            <a:off x="670500" y="1051650"/>
            <a:ext cx="3235200" cy="152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DownloadFrontController </a:t>
            </a:r>
            <a:endParaRPr/>
          </a:p>
        </p:txBody>
      </p:sp>
      <p:sp>
        <p:nvSpPr>
          <p:cNvPr id="213" name="Google Shape;213;p3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Klasa odbierająca żądanie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jest serwletem służącym do pobierania plików.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odpowiada na wszystkie żądania wysłane do </a:t>
            </a:r>
            <a:r>
              <a:rPr i="1" lang="pl"/>
              <a:t>/download/*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214" name="Google Shape;214;p36"/>
          <p:cNvPicPr preferRelativeResize="0"/>
          <p:nvPr/>
        </p:nvPicPr>
        <p:blipFill rotWithShape="1">
          <a:blip r:embed="rId3">
            <a:alphaModFix/>
          </a:blip>
          <a:srcRect b="0" l="3057" r="6485" t="0"/>
          <a:stretch/>
        </p:blipFill>
        <p:spPr>
          <a:xfrm>
            <a:off x="2100" y="4842975"/>
            <a:ext cx="4572000" cy="300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7"/>
          <p:cNvSpPr txBox="1"/>
          <p:nvPr>
            <p:ph idx="1" type="body"/>
          </p:nvPr>
        </p:nvSpPr>
        <p:spPr>
          <a:xfrm>
            <a:off x="311700" y="1468825"/>
            <a:ext cx="6674100" cy="32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1600"/>
              <a:t>AbstractCommand </a:t>
            </a:r>
            <a:r>
              <a:rPr lang="pl" sz="1600"/>
              <a:t>- klasa abstrakcyjna dla poleceń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pl" sz="1600"/>
              <a:t>PdfCommand</a:t>
            </a:r>
            <a:r>
              <a:rPr lang="pl" sz="1600"/>
              <a:t> - implementacja </a:t>
            </a:r>
            <a:r>
              <a:rPr i="1" lang="pl" sz="1600"/>
              <a:t>AbstractCommand</a:t>
            </a:r>
            <a:r>
              <a:rPr lang="pl" sz="1600"/>
              <a:t>, przetwarza logikę w celu pobrania pliku PDF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1600"/>
              <a:t>JpgCommand</a:t>
            </a:r>
            <a:r>
              <a:rPr lang="pl" sz="1600"/>
              <a:t> - implementacja </a:t>
            </a:r>
            <a:r>
              <a:rPr i="1" lang="pl" sz="1600"/>
              <a:t>AbstractCommand</a:t>
            </a:r>
            <a:r>
              <a:rPr lang="pl" sz="1600"/>
              <a:t>, przetwarza ,logikę w celu pobrania jednego pliku JPG</a:t>
            </a:r>
            <a:endParaRPr sz="1600"/>
          </a:p>
        </p:txBody>
      </p:sp>
      <p:sp>
        <p:nvSpPr>
          <p:cNvPr id="220" name="Google Shape;220;p37"/>
          <p:cNvSpPr txBox="1"/>
          <p:nvPr>
            <p:ph type="title"/>
          </p:nvPr>
        </p:nvSpPr>
        <p:spPr>
          <a:xfrm>
            <a:off x="311700" y="280375"/>
            <a:ext cx="38493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Dodatkowe klasy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8"/>
          <p:cNvSpPr txBox="1"/>
          <p:nvPr>
            <p:ph type="title"/>
          </p:nvPr>
        </p:nvSpPr>
        <p:spPr>
          <a:xfrm>
            <a:off x="134850" y="1051650"/>
            <a:ext cx="4306500" cy="152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DownloadApplicationController</a:t>
            </a:r>
            <a:endParaRPr/>
          </a:p>
        </p:txBody>
      </p:sp>
      <p:sp>
        <p:nvSpPr>
          <p:cNvPr id="226" name="Google Shape;226;p38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Przetwarza logikę wyboru widoku i zawartości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l"/>
              <a:t>Odpowiedzialny za wybór właściwej komendy do wysłania żądania.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9"/>
          <p:cNvSpPr txBox="1"/>
          <p:nvPr>
            <p:ph idx="2" type="body"/>
          </p:nvPr>
        </p:nvSpPr>
        <p:spPr>
          <a:xfrm>
            <a:off x="537375" y="1837325"/>
            <a:ext cx="3961200" cy="313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l" sz="1900"/>
              <a:t>odbicia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l" sz="1900"/>
              <a:t>adnotacje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l" sz="1900"/>
              <a:t>przypadki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l" sz="1900"/>
              <a:t>przełączniki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pl" sz="1900"/>
              <a:t>mapy</a:t>
            </a:r>
            <a:endParaRPr sz="1900"/>
          </a:p>
        </p:txBody>
      </p:sp>
      <p:sp>
        <p:nvSpPr>
          <p:cNvPr id="232" name="Google Shape;232;p39"/>
          <p:cNvSpPr txBox="1"/>
          <p:nvPr>
            <p:ph type="title"/>
          </p:nvPr>
        </p:nvSpPr>
        <p:spPr>
          <a:xfrm>
            <a:off x="307075" y="122825"/>
            <a:ext cx="7829100" cy="9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Proces decydowania o prawidłowym poleceniu</a:t>
            </a:r>
            <a:endParaRPr/>
          </a:p>
        </p:txBody>
      </p:sp>
      <p:pic>
        <p:nvPicPr>
          <p:cNvPr id="233" name="Google Shape;233;p39"/>
          <p:cNvPicPr preferRelativeResize="0"/>
          <p:nvPr/>
        </p:nvPicPr>
        <p:blipFill rotWithShape="1">
          <a:blip r:embed="rId3">
            <a:alphaModFix/>
          </a:blip>
          <a:srcRect b="0" l="0" r="13554" t="0"/>
          <a:stretch/>
        </p:blipFill>
        <p:spPr>
          <a:xfrm>
            <a:off x="3460576" y="2036925"/>
            <a:ext cx="5183575" cy="165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0"/>
          <p:cNvSpPr txBox="1"/>
          <p:nvPr>
            <p:ph idx="1" type="body"/>
          </p:nvPr>
        </p:nvSpPr>
        <p:spPr>
          <a:xfrm>
            <a:off x="311700" y="1468825"/>
            <a:ext cx="6674100" cy="32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pomagające przetworzyć i zweryfikować URI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walidacja żądania i generowanie klucza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odnajdywanie polecenia poprzez wygenerowany klucz</a:t>
            </a:r>
            <a:endParaRPr sz="1600"/>
          </a:p>
        </p:txBody>
      </p:sp>
      <p:sp>
        <p:nvSpPr>
          <p:cNvPr id="239" name="Google Shape;239;p40"/>
          <p:cNvSpPr txBox="1"/>
          <p:nvPr>
            <p:ph type="title"/>
          </p:nvPr>
        </p:nvSpPr>
        <p:spPr>
          <a:xfrm>
            <a:off x="311700" y="280375"/>
            <a:ext cx="38493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Dodatkowe metody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1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Polecenia</a:t>
            </a:r>
            <a:endParaRPr/>
          </a:p>
        </p:txBody>
      </p:sp>
      <p:sp>
        <p:nvSpPr>
          <p:cNvPr id="245" name="Google Shape;245;p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pl"/>
              <a:t>Klasa AbstractCommand posiada metode abstrakcyjna execute(). Po tej klasie dziedziczy m.in klasa PdfCommand odpowiaajaca za </a:t>
            </a:r>
            <a:r>
              <a:rPr lang="pl"/>
              <a:t>logikę</a:t>
            </a:r>
            <a:r>
              <a:rPr lang="pl"/>
              <a:t> pobierania pliku PDF.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Warstwa Prezentacji</a:t>
            </a:r>
            <a:endParaRPr/>
          </a:p>
        </p:txBody>
      </p:sp>
      <p:sp>
        <p:nvSpPr>
          <p:cNvPr id="75" name="Google Shape;75;p15"/>
          <p:cNvSpPr txBox="1"/>
          <p:nvPr>
            <p:ph idx="2" type="body"/>
          </p:nvPr>
        </p:nvSpPr>
        <p:spPr>
          <a:xfrm>
            <a:off x="4572000" y="383850"/>
            <a:ext cx="4373400" cy="363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Jedna z 3 warstw Javy EE 8 (inne warstwy: biznesowa, integracyjna)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Wykorzystuje HTTP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Zajmuje się tworzeniem widoków(web components)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" name="Google Shape;250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9075" y="152400"/>
            <a:ext cx="5285842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3"/>
          <p:cNvSpPr txBox="1"/>
          <p:nvPr>
            <p:ph type="title"/>
          </p:nvPr>
        </p:nvSpPr>
        <p:spPr>
          <a:xfrm>
            <a:off x="331725" y="1677150"/>
            <a:ext cx="40224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Podobieństwa i Różnice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 Kontroler Aplikacji, a Front Kontroler</a:t>
            </a:r>
            <a:endParaRPr/>
          </a:p>
        </p:txBody>
      </p:sp>
      <p:sp>
        <p:nvSpPr>
          <p:cNvPr id="256" name="Google Shape;256;p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pl"/>
              <a:t>Kontroler Aplikacji </a:t>
            </a:r>
            <a:r>
              <a:rPr lang="pl"/>
              <a:t>rozdziela złożoną logikę widoku i </a:t>
            </a:r>
            <a:r>
              <a:rPr lang="pl"/>
              <a:t>przepływu</a:t>
            </a:r>
            <a:r>
              <a:rPr lang="pl"/>
              <a:t> danych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pl"/>
              <a:t>Front Kontroler </a:t>
            </a:r>
            <a:r>
              <a:rPr lang="pl"/>
              <a:t>rozdziela złożone żądania i ich konfigurację 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4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Dziękujemy za uwagę!</a:t>
            </a:r>
            <a:endParaRPr/>
          </a:p>
        </p:txBody>
      </p:sp>
      <p:sp>
        <p:nvSpPr>
          <p:cNvPr id="262" name="Google Shape;262;p44"/>
          <p:cNvSpPr txBox="1"/>
          <p:nvPr>
            <p:ph type="title"/>
          </p:nvPr>
        </p:nvSpPr>
        <p:spPr>
          <a:xfrm>
            <a:off x="1627500" y="3469800"/>
            <a:ext cx="3162900" cy="16737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Bartosz Belski</a:t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Piotr Gucwa</a:t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Miłosz Momot</a:t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Aleksander Kowalczyk</a:t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1440">
              <a:solidFill>
                <a:srgbClr val="1E1E1E"/>
              </a:solidFill>
            </a:endParaRPr>
          </a:p>
        </p:txBody>
      </p:sp>
      <p:sp>
        <p:nvSpPr>
          <p:cNvPr id="263" name="Google Shape;263;p44"/>
          <p:cNvSpPr txBox="1"/>
          <p:nvPr>
            <p:ph type="title"/>
          </p:nvPr>
        </p:nvSpPr>
        <p:spPr>
          <a:xfrm>
            <a:off x="4712475" y="3469800"/>
            <a:ext cx="3162900" cy="16737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Sebastian Obora </a:t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Joanna Gajzler</a:t>
            </a:r>
            <a:endParaRPr sz="1440">
              <a:solidFill>
                <a:srgbClr val="1E1E1E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l" sz="1440">
                <a:solidFill>
                  <a:srgbClr val="1E1E1E"/>
                </a:solidFill>
              </a:rPr>
              <a:t>Aleksandra Duda</a:t>
            </a:r>
            <a:endParaRPr sz="1440">
              <a:solidFill>
                <a:srgbClr val="1E1E1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1468825"/>
            <a:ext cx="6674100" cy="32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Zorientowany na prezentację(HTML, XHTML)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Zorientowany na serwer(endpointy)</a:t>
            </a:r>
            <a:endParaRPr sz="1600"/>
          </a:p>
        </p:txBody>
      </p:sp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280375"/>
            <a:ext cx="72777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Podział warstwy prezentacji:</a:t>
            </a:r>
            <a:endParaRPr sz="2444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280375"/>
            <a:ext cx="72777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Diagram przepływu</a:t>
            </a:r>
            <a:endParaRPr sz="2444"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9813" y="1720625"/>
            <a:ext cx="4029075" cy="259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1468825"/>
            <a:ext cx="6674100" cy="326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Uwierzytelnianie użytkownika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Pobieranie/Ustawianie Cookie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Generowanie Logów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pl" sz="1600"/>
              <a:t>Wyznaczanie czasu wykonania żądania</a:t>
            </a:r>
            <a:endParaRPr sz="1600"/>
          </a:p>
        </p:txBody>
      </p:sp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280375"/>
            <a:ext cx="7277700" cy="88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Problem: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2444"/>
              <a:t>Powtarzalne czynności, niezależne od logiki </a:t>
            </a:r>
            <a:r>
              <a:rPr lang="pl" sz="2444"/>
              <a:t>żądania</a:t>
            </a:r>
            <a:endParaRPr sz="2444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Wzorzec filtra przechwytującego</a:t>
            </a:r>
            <a:endParaRPr/>
          </a:p>
        </p:txBody>
      </p:sp>
      <p:sp>
        <p:nvSpPr>
          <p:cNvPr id="99" name="Google Shape;99;p1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Intercepting Filter Pattern</a:t>
            </a:r>
            <a:endParaRPr/>
          </a:p>
        </p:txBody>
      </p:sp>
      <p:sp>
        <p:nvSpPr>
          <p:cNvPr id="100" name="Google Shape;100;p19"/>
          <p:cNvSpPr txBox="1"/>
          <p:nvPr>
            <p:ph idx="2" type="body"/>
          </p:nvPr>
        </p:nvSpPr>
        <p:spPr>
          <a:xfrm>
            <a:off x="4572000" y="383850"/>
            <a:ext cx="4373400" cy="363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pl"/>
              <a:t>Pre </a:t>
            </a:r>
            <a:r>
              <a:rPr lang="pl"/>
              <a:t>i </a:t>
            </a:r>
            <a:r>
              <a:rPr b="1" lang="pl"/>
              <a:t>Post </a:t>
            </a:r>
            <a:r>
              <a:rPr lang="pl"/>
              <a:t>procesowania żądań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b="1" lang="pl"/>
              <a:t>Niezależność </a:t>
            </a:r>
            <a:r>
              <a:rPr lang="pl"/>
              <a:t>od głównej logiki aplikacji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Łatwość dodawania/usuwania kolejnych filtrów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6450" y="962025"/>
            <a:ext cx="4991100" cy="321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210500" y="1078750"/>
            <a:ext cx="41400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Implementacja filtra przechwytującego</a:t>
            </a:r>
            <a:endParaRPr/>
          </a:p>
        </p:txBody>
      </p:sp>
      <p:sp>
        <p:nvSpPr>
          <p:cNvPr id="111" name="Google Shape;111;p21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/>
              <a:t>Implementing the intercepting filter pattern</a:t>
            </a:r>
            <a:endParaRPr/>
          </a:p>
        </p:txBody>
      </p:sp>
      <p:sp>
        <p:nvSpPr>
          <p:cNvPr id="112" name="Google Shape;112;p21"/>
          <p:cNvSpPr txBox="1"/>
          <p:nvPr>
            <p:ph idx="2" type="body"/>
          </p:nvPr>
        </p:nvSpPr>
        <p:spPr>
          <a:xfrm>
            <a:off x="4572000" y="383850"/>
            <a:ext cx="4373400" cy="363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Implementacja z użyciem Java EE 8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Implementacja interfejsu </a:t>
            </a:r>
            <a:r>
              <a:rPr b="1" lang="pl"/>
              <a:t>javax.servlet.Filter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pl"/>
              <a:t>Logowanie czasu połączenia</a:t>
            </a:r>
            <a:br>
              <a:rPr lang="pl"/>
            </a:br>
            <a:r>
              <a:rPr lang="pl"/>
              <a:t>oraz IP użytkownika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