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siek Mokracki" initials="JM" lastIdx="1" clrIdx="0">
    <p:extLst>
      <p:ext uri="{19B8F6BF-5375-455C-9EA6-DF929625EA0E}">
        <p15:presenceInfo xmlns:p15="http://schemas.microsoft.com/office/powerpoint/2012/main" userId="0e96f9784f94391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023" autoAdjust="0"/>
  </p:normalViewPr>
  <p:slideViewPr>
    <p:cSldViewPr snapToGrid="0">
      <p:cViewPr varScale="1">
        <p:scale>
          <a:sx n="110" d="100"/>
          <a:sy n="110" d="100"/>
        </p:scale>
        <p:origin x="165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6F819F-29DF-452E-B243-0B6FF0B9C078}" type="datetimeFigureOut">
              <a:rPr lang="pl-PL" smtClean="0"/>
              <a:t>29.03.2022</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01D076-2A0C-4672-9EE8-4DCA5BE45E39}" type="slidenum">
              <a:rPr lang="pl-PL" smtClean="0"/>
              <a:t>‹#›</a:t>
            </a:fld>
            <a:endParaRPr lang="pl-PL"/>
          </a:p>
        </p:txBody>
      </p:sp>
    </p:spTree>
    <p:extLst>
      <p:ext uri="{BB962C8B-B14F-4D97-AF65-F5344CB8AC3E}">
        <p14:creationId xmlns:p14="http://schemas.microsoft.com/office/powerpoint/2010/main" val="3143612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Tematem naszej prezentacji jest zagadnienie wzorców reaktywnych na podstawie szóstego rozdziału książki Java Enterprise Edition 8 Wzorce projektowe i najlepsze praktyki.</a:t>
            </a:r>
          </a:p>
        </p:txBody>
      </p:sp>
      <p:sp>
        <p:nvSpPr>
          <p:cNvPr id="4" name="Symbol zastępczy numeru slajdu 3"/>
          <p:cNvSpPr>
            <a:spLocks noGrp="1"/>
          </p:cNvSpPr>
          <p:nvPr>
            <p:ph type="sldNum" sz="quarter" idx="5"/>
          </p:nvPr>
        </p:nvSpPr>
        <p:spPr/>
        <p:txBody>
          <a:bodyPr/>
          <a:lstStyle/>
          <a:p>
            <a:fld id="{EB01D076-2A0C-4672-9EE8-4DCA5BE45E39}" type="slidenum">
              <a:rPr lang="pl-PL" smtClean="0"/>
              <a:t>1</a:t>
            </a:fld>
            <a:endParaRPr lang="pl-PL"/>
          </a:p>
        </p:txBody>
      </p:sp>
    </p:spTree>
    <p:extLst>
      <p:ext uri="{BB962C8B-B14F-4D97-AF65-F5344CB8AC3E}">
        <p14:creationId xmlns:p14="http://schemas.microsoft.com/office/powerpoint/2010/main" val="41829723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Podsumowując, programowanie reaktywne jest zawsze asynchroniczne. Działanie programu reaktywnego rozpoczyna się po wykryciu zdarzenia, które dostarczy odpowiednie informacje. Gdy zdarzenie zostanie obsłużone, do wystawcy zdarzenia, zostanie zwrócony </a:t>
            </a:r>
            <a:r>
              <a:rPr lang="pl-PL" dirty="0" err="1"/>
              <a:t>callback</a:t>
            </a:r>
            <a:r>
              <a:rPr lang="pl-PL" dirty="0"/>
              <a:t> z odpowiedzią.</a:t>
            </a:r>
          </a:p>
          <a:p>
            <a:r>
              <a:rPr lang="pl-PL" dirty="0"/>
              <a:t>Każde ze zdarzeń jest przetwarzane w pełni niezależnie.</a:t>
            </a:r>
          </a:p>
          <a:p>
            <a:endParaRPr lang="pl-PL" dirty="0"/>
          </a:p>
          <a:p>
            <a:r>
              <a:rPr lang="pl-PL" dirty="0"/>
              <a:t>Dziękujemy za uwagę.</a:t>
            </a:r>
          </a:p>
        </p:txBody>
      </p:sp>
      <p:sp>
        <p:nvSpPr>
          <p:cNvPr id="4" name="Symbol zastępczy numeru slajdu 3"/>
          <p:cNvSpPr>
            <a:spLocks noGrp="1"/>
          </p:cNvSpPr>
          <p:nvPr>
            <p:ph type="sldNum" sz="quarter" idx="5"/>
          </p:nvPr>
        </p:nvSpPr>
        <p:spPr/>
        <p:txBody>
          <a:bodyPr/>
          <a:lstStyle/>
          <a:p>
            <a:fld id="{EB01D076-2A0C-4672-9EE8-4DCA5BE45E39}" type="slidenum">
              <a:rPr lang="pl-PL" smtClean="0"/>
              <a:t>10</a:t>
            </a:fld>
            <a:endParaRPr lang="pl-PL"/>
          </a:p>
        </p:txBody>
      </p:sp>
    </p:spTree>
    <p:extLst>
      <p:ext uri="{BB962C8B-B14F-4D97-AF65-F5344CB8AC3E}">
        <p14:creationId xmlns:p14="http://schemas.microsoft.com/office/powerpoint/2010/main" val="100678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Aby móc mówić o wzorcach reaktywnych, trzeba omówić najpierw przypomnieć kilka definicji.</a:t>
            </a:r>
          </a:p>
        </p:txBody>
      </p:sp>
      <p:sp>
        <p:nvSpPr>
          <p:cNvPr id="4" name="Symbol zastępczy numeru slajdu 3"/>
          <p:cNvSpPr>
            <a:spLocks noGrp="1"/>
          </p:cNvSpPr>
          <p:nvPr>
            <p:ph type="sldNum" sz="quarter" idx="5"/>
          </p:nvPr>
        </p:nvSpPr>
        <p:spPr/>
        <p:txBody>
          <a:bodyPr/>
          <a:lstStyle/>
          <a:p>
            <a:fld id="{EB01D076-2A0C-4672-9EE8-4DCA5BE45E39}" type="slidenum">
              <a:rPr lang="pl-PL" smtClean="0"/>
              <a:t>2</a:t>
            </a:fld>
            <a:endParaRPr lang="pl-PL"/>
          </a:p>
        </p:txBody>
      </p:sp>
    </p:spTree>
    <p:extLst>
      <p:ext uri="{BB962C8B-B14F-4D97-AF65-F5344CB8AC3E}">
        <p14:creationId xmlns:p14="http://schemas.microsoft.com/office/powerpoint/2010/main" val="34225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Po pierwsze przetwarzanie synchroniczne, czyli takie jak to poznawane na samym początku nauki programowania.</a:t>
            </a:r>
          </a:p>
          <a:p>
            <a:r>
              <a:rPr lang="pl-PL" dirty="0"/>
              <a:t>W jego trakcie wszystkie instrukcje wykonywane są kolejno po sobie.</a:t>
            </a:r>
          </a:p>
          <a:p>
            <a:r>
              <a:rPr lang="pl-PL" dirty="0"/>
              <a:t>W przypadku, kiedy któraś z nich wymaga dłuższego czasu wykonywania, np. ze względu na pobieranie danych z zewnętrznego źródła, cała aplikacja musi poczekać.</a:t>
            </a:r>
          </a:p>
          <a:p>
            <a:r>
              <a:rPr lang="pl-PL" dirty="0"/>
              <a:t>To sprawia, że zasoby sprzętowe komputera są zablokowane na długi okres czasu.</a:t>
            </a:r>
          </a:p>
          <a:p>
            <a:r>
              <a:rPr lang="pl-PL" dirty="0"/>
              <a:t>Oczywiście to nie jest jedyna opcja.</a:t>
            </a:r>
          </a:p>
        </p:txBody>
      </p:sp>
      <p:sp>
        <p:nvSpPr>
          <p:cNvPr id="4" name="Symbol zastępczy numeru slajdu 3"/>
          <p:cNvSpPr>
            <a:spLocks noGrp="1"/>
          </p:cNvSpPr>
          <p:nvPr>
            <p:ph type="sldNum" sz="quarter" idx="5"/>
          </p:nvPr>
        </p:nvSpPr>
        <p:spPr/>
        <p:txBody>
          <a:bodyPr/>
          <a:lstStyle/>
          <a:p>
            <a:fld id="{EB01D076-2A0C-4672-9EE8-4DCA5BE45E39}" type="slidenum">
              <a:rPr lang="pl-PL" smtClean="0"/>
              <a:t>3</a:t>
            </a:fld>
            <a:endParaRPr lang="pl-PL"/>
          </a:p>
        </p:txBody>
      </p:sp>
    </p:spTree>
    <p:extLst>
      <p:ext uri="{BB962C8B-B14F-4D97-AF65-F5344CB8AC3E}">
        <p14:creationId xmlns:p14="http://schemas.microsoft.com/office/powerpoint/2010/main" val="1068478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Istnieje także możliwość przetwarzania asynchronicznego.</a:t>
            </a:r>
          </a:p>
          <a:p>
            <a:r>
              <a:rPr lang="pl-PL" dirty="0"/>
              <a:t>Polega ono na tym, że poszczególne instrukcje mogą być uruchamiane w tym samym czasie.</a:t>
            </a:r>
          </a:p>
          <a:p>
            <a:r>
              <a:rPr lang="pl-PL" dirty="0"/>
              <a:t>Dzięki temu, kiedy któraś metoda zajmuje więcej czasu, inne zadania mogą być wtedy wykonywane.</a:t>
            </a:r>
          </a:p>
          <a:p>
            <a:r>
              <a:rPr lang="pl-PL" dirty="0"/>
              <a:t>To powoduje, że zasoby sprzętowe, zajmowane przez aplikację mogą być szybciej zwolnione.</a:t>
            </a:r>
          </a:p>
          <a:p>
            <a:br>
              <a:rPr lang="pl-PL" dirty="0"/>
            </a:br>
            <a:r>
              <a:rPr lang="pl-PL" dirty="0"/>
              <a:t>To prowadzi do zagadnienia przetwarzania reaktywnego.</a:t>
            </a:r>
          </a:p>
        </p:txBody>
      </p:sp>
      <p:sp>
        <p:nvSpPr>
          <p:cNvPr id="4" name="Symbol zastępczy numeru slajdu 3"/>
          <p:cNvSpPr>
            <a:spLocks noGrp="1"/>
          </p:cNvSpPr>
          <p:nvPr>
            <p:ph type="sldNum" sz="quarter" idx="5"/>
          </p:nvPr>
        </p:nvSpPr>
        <p:spPr/>
        <p:txBody>
          <a:bodyPr/>
          <a:lstStyle/>
          <a:p>
            <a:fld id="{EB01D076-2A0C-4672-9EE8-4DCA5BE45E39}" type="slidenum">
              <a:rPr lang="pl-PL" smtClean="0"/>
              <a:t>4</a:t>
            </a:fld>
            <a:endParaRPr lang="pl-PL"/>
          </a:p>
        </p:txBody>
      </p:sp>
    </p:spTree>
    <p:extLst>
      <p:ext uri="{BB962C8B-B14F-4D97-AF65-F5344CB8AC3E}">
        <p14:creationId xmlns:p14="http://schemas.microsoft.com/office/powerpoint/2010/main" val="890328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Podstawą reaktywnego działania aplikacji jest właśnie asynchroniczność.</a:t>
            </a:r>
          </a:p>
          <a:p>
            <a:r>
              <a:rPr lang="pl-PL" dirty="0"/>
              <a:t>Program napisany reaktywnie rozpoczyna swoje działanie, reagując na zdarzenia dostarczające do niego dane.</a:t>
            </a:r>
          </a:p>
          <a:p>
            <a:r>
              <a:rPr lang="pl-PL" dirty="0"/>
              <a:t>Każdy zestaw informacji dostarczony ze zdarzeniem jest przetwarzany w pełni niezależnie, więc dostarczone dane na siebie wzajemnie nie wpływają.</a:t>
            </a:r>
          </a:p>
          <a:p>
            <a:r>
              <a:rPr lang="pl-PL" dirty="0"/>
              <a:t>Dodatkowo, po skończonym zadaniu, program reaktywny sam informuje o skończonym działaniu, przez </a:t>
            </a:r>
            <a:r>
              <a:rPr lang="pl-PL" dirty="0" err="1"/>
              <a:t>callback</a:t>
            </a:r>
            <a:r>
              <a:rPr lang="pl-PL" dirty="0"/>
              <a:t> – informację zwrotną.</a:t>
            </a:r>
          </a:p>
          <a:p>
            <a:r>
              <a:rPr lang="pl-PL" dirty="0"/>
              <a:t>To sprawia, że:</a:t>
            </a:r>
          </a:p>
          <a:p>
            <a:r>
              <a:rPr lang="pl-PL" dirty="0"/>
              <a:t>Programy reaktywne można dowolnie skalować, jak długo będą miały dostępne zasoby sprzętowe.</a:t>
            </a:r>
          </a:p>
          <a:p>
            <a:r>
              <a:rPr lang="pl-PL" dirty="0"/>
              <a:t>Odporne na błędy, bo niewłaściwe działanie aplikacji w przypadku pojedynczego zapytania, nie będzie miało wpływu na inne zapytania. </a:t>
            </a:r>
          </a:p>
          <a:p>
            <a:r>
              <a:rPr lang="pl-PL" dirty="0"/>
              <a:t>Program działa bezstanowo – tylko w oparciu o dostarczone informacje, przez co możliwe jest użycie go, przez wielu, różnych użytkowników.</a:t>
            </a:r>
          </a:p>
          <a:p>
            <a:r>
              <a:rPr lang="pl-PL" dirty="0"/>
              <a:t>Aplikacja od razu przystępuje do przetwarzania zapytania i nie blokuje działania klienta, który wysłał zapytanie.</a:t>
            </a:r>
          </a:p>
        </p:txBody>
      </p:sp>
      <p:sp>
        <p:nvSpPr>
          <p:cNvPr id="4" name="Symbol zastępczy numeru slajdu 3"/>
          <p:cNvSpPr>
            <a:spLocks noGrp="1"/>
          </p:cNvSpPr>
          <p:nvPr>
            <p:ph type="sldNum" sz="quarter" idx="5"/>
          </p:nvPr>
        </p:nvSpPr>
        <p:spPr/>
        <p:txBody>
          <a:bodyPr/>
          <a:lstStyle/>
          <a:p>
            <a:fld id="{EB01D076-2A0C-4672-9EE8-4DCA5BE45E39}" type="slidenum">
              <a:rPr lang="pl-PL" smtClean="0"/>
              <a:t>5</a:t>
            </a:fld>
            <a:endParaRPr lang="pl-PL"/>
          </a:p>
        </p:txBody>
      </p:sp>
    </p:spTree>
    <p:extLst>
      <p:ext uri="{BB962C8B-B14F-4D97-AF65-F5344CB8AC3E}">
        <p14:creationId xmlns:p14="http://schemas.microsoft.com/office/powerpoint/2010/main" val="1552313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Wiedząc to, można przejść do omówienia kilku przykładów wzorców reaktywnych.</a:t>
            </a:r>
          </a:p>
        </p:txBody>
      </p:sp>
      <p:sp>
        <p:nvSpPr>
          <p:cNvPr id="4" name="Symbol zastępczy numeru slajdu 3"/>
          <p:cNvSpPr>
            <a:spLocks noGrp="1"/>
          </p:cNvSpPr>
          <p:nvPr>
            <p:ph type="sldNum" sz="quarter" idx="5"/>
          </p:nvPr>
        </p:nvSpPr>
        <p:spPr/>
        <p:txBody>
          <a:bodyPr/>
          <a:lstStyle/>
          <a:p>
            <a:fld id="{EB01D076-2A0C-4672-9EE8-4DCA5BE45E39}" type="slidenum">
              <a:rPr lang="pl-PL" smtClean="0"/>
              <a:t>6</a:t>
            </a:fld>
            <a:endParaRPr lang="pl-PL"/>
          </a:p>
        </p:txBody>
      </p:sp>
    </p:spTree>
    <p:extLst>
      <p:ext uri="{BB962C8B-B14F-4D97-AF65-F5344CB8AC3E}">
        <p14:creationId xmlns:p14="http://schemas.microsoft.com/office/powerpoint/2010/main" val="1727237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Pierwszym z nich, jest CDI, czyli </a:t>
            </a:r>
            <a:r>
              <a:rPr lang="pl-PL" dirty="0" err="1"/>
              <a:t>Contexts</a:t>
            </a:r>
            <a:r>
              <a:rPr lang="pl-PL" dirty="0"/>
              <a:t> and </a:t>
            </a:r>
            <a:r>
              <a:rPr lang="pl-PL" dirty="0" err="1"/>
              <a:t>Dependency</a:t>
            </a:r>
            <a:r>
              <a:rPr lang="pl-PL" dirty="0"/>
              <a:t> </a:t>
            </a:r>
            <a:r>
              <a:rPr lang="pl-PL" dirty="0" err="1"/>
              <a:t>Injection</a:t>
            </a:r>
            <a:r>
              <a:rPr lang="pl-PL" dirty="0"/>
              <a:t>.</a:t>
            </a:r>
          </a:p>
          <a:p>
            <a:r>
              <a:rPr lang="pl-PL" dirty="0"/>
              <a:t>W jej budowie, metoda może zlecić zadanie, które w zależności od zestawu parametrów, należy przetworzyć na różne sposoby.</a:t>
            </a:r>
          </a:p>
          <a:p>
            <a:r>
              <a:rPr lang="pl-PL" dirty="0"/>
              <a:t>Przetwarzaniem zajmują się odpowiednie zestawy logiki, opisane jako obserwatorzy. </a:t>
            </a:r>
          </a:p>
          <a:p>
            <a:r>
              <a:rPr lang="pl-PL" dirty="0"/>
              <a:t>Kiedy metoda zostanie uruchomiona, wygeneruje zdarzenie, zawierające odpowiednie zapytanie. Każdy z obserwatorów wtedy zapozna się z zadaniem i oceni, czy może podjąć się jego przetwarzania. Gdy któryś przyjmie zadanie, po prostu pobierze dane z eventu. Wówczas metoda która wygenerowała zdarzenie, będzie mogła od razu zająć się innymi zadaniami, a obserwator równolegle przetworzy swoje zadanie. Po skończeniu działania, obserwator sam poinformuje metodę, że skończył, poprzez </a:t>
            </a:r>
            <a:r>
              <a:rPr lang="pl-PL" dirty="0" err="1"/>
              <a:t>callback</a:t>
            </a:r>
            <a:r>
              <a:rPr lang="pl-PL" dirty="0"/>
              <a:t>.</a:t>
            </a:r>
          </a:p>
        </p:txBody>
      </p:sp>
      <p:sp>
        <p:nvSpPr>
          <p:cNvPr id="4" name="Symbol zastępczy numeru slajdu 3"/>
          <p:cNvSpPr>
            <a:spLocks noGrp="1"/>
          </p:cNvSpPr>
          <p:nvPr>
            <p:ph type="sldNum" sz="quarter" idx="5"/>
          </p:nvPr>
        </p:nvSpPr>
        <p:spPr/>
        <p:txBody>
          <a:bodyPr/>
          <a:lstStyle/>
          <a:p>
            <a:fld id="{EB01D076-2A0C-4672-9EE8-4DCA5BE45E39}" type="slidenum">
              <a:rPr lang="pl-PL" smtClean="0"/>
              <a:t>7</a:t>
            </a:fld>
            <a:endParaRPr lang="pl-PL"/>
          </a:p>
        </p:txBody>
      </p:sp>
    </p:spTree>
    <p:extLst>
      <p:ext uri="{BB962C8B-B14F-4D97-AF65-F5344CB8AC3E}">
        <p14:creationId xmlns:p14="http://schemas.microsoft.com/office/powerpoint/2010/main" val="28939720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Innym podejściem, które samo w sobie nie jest przykładem programowania reaktywnego, ale często jest używane z programowaniem reaktywnym jest EJB czyli Enterprise Java </a:t>
            </a:r>
            <a:r>
              <a:rPr lang="pl-PL" dirty="0" err="1"/>
              <a:t>beans</a:t>
            </a:r>
            <a:r>
              <a:rPr lang="pl-PL" dirty="0"/>
              <a:t>.</a:t>
            </a:r>
          </a:p>
          <a:p>
            <a:r>
              <a:rPr lang="pl-PL" dirty="0"/>
              <a:t>Jego założenie jest podobne jak przy CDI – metoda zleca wykonanie zadania, korzystając z kliku dostępnych zestawów logiki. Tym razem jednak metoda sama wybiera, która logika ma zająć się zadaniem, co zapewnia bezpieczeństwo. Wybrana logika, po przesłaniu do niej zasobów, od razu, równolegle zaczyna przetwarzać zadanie, przez co teoretycznie metoda może przejść do innych zajęć. Jednak w tym wypadku, po stronie metody zlecającej zadanie, jest sprawdzenie, czy logika asynchroniczna już się wykonała i zwróciła odpowiedź. Ten sposób często jest wykorzystywany przy metodzie programowania reaktywnego, będącego kwintesencją tego podejścia:</a:t>
            </a:r>
          </a:p>
        </p:txBody>
      </p:sp>
      <p:sp>
        <p:nvSpPr>
          <p:cNvPr id="4" name="Symbol zastępczy numeru slajdu 3"/>
          <p:cNvSpPr>
            <a:spLocks noGrp="1"/>
          </p:cNvSpPr>
          <p:nvPr>
            <p:ph type="sldNum" sz="quarter" idx="5"/>
          </p:nvPr>
        </p:nvSpPr>
        <p:spPr/>
        <p:txBody>
          <a:bodyPr/>
          <a:lstStyle/>
          <a:p>
            <a:fld id="{EB01D076-2A0C-4672-9EE8-4DCA5BE45E39}" type="slidenum">
              <a:rPr lang="pl-PL" smtClean="0"/>
              <a:t>8</a:t>
            </a:fld>
            <a:endParaRPr lang="pl-PL"/>
          </a:p>
        </p:txBody>
      </p:sp>
    </p:spTree>
    <p:extLst>
      <p:ext uri="{BB962C8B-B14F-4D97-AF65-F5344CB8AC3E}">
        <p14:creationId xmlns:p14="http://schemas.microsoft.com/office/powerpoint/2010/main" val="39013131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Czyli asynchronicznego serwisu </a:t>
            </a:r>
            <a:r>
              <a:rPr lang="pl-PL" dirty="0" err="1"/>
              <a:t>RESTowego</a:t>
            </a:r>
            <a:r>
              <a:rPr lang="pl-PL" dirty="0"/>
              <a:t>.</a:t>
            </a:r>
          </a:p>
          <a:p>
            <a:r>
              <a:rPr lang="pl-PL" dirty="0"/>
              <a:t>W jego trakcie, klient (system lub człowiek), komunikuje się z w pełni asynchronicznym kontrolerem, który może równocześnie przyjąć wiele zadań do wykonania. Taki kontroler, zwykle, na podstawie dostarczonego zapytania, może asynchronicznie uruchomić odpowiednią logikę, która powiązana z nim będzie przez EJB. Gdy klient wyśle zapytanie i kontroler zacznie je przetwarzać, klient może od razu przejść do wykonywania swoich zadań. Kiedy kontroler skończy wykonywanie swoich działań, poinformuje klienta o skończonym zadaniu przez </a:t>
            </a:r>
            <a:r>
              <a:rPr lang="pl-PL" dirty="0" err="1"/>
              <a:t>callback</a:t>
            </a:r>
            <a:r>
              <a:rPr lang="pl-PL" dirty="0"/>
              <a:t>.</a:t>
            </a:r>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p:txBody>
      </p:sp>
      <p:sp>
        <p:nvSpPr>
          <p:cNvPr id="4" name="Symbol zastępczy numeru slajdu 3"/>
          <p:cNvSpPr>
            <a:spLocks noGrp="1"/>
          </p:cNvSpPr>
          <p:nvPr>
            <p:ph type="sldNum" sz="quarter" idx="5"/>
          </p:nvPr>
        </p:nvSpPr>
        <p:spPr/>
        <p:txBody>
          <a:bodyPr/>
          <a:lstStyle/>
          <a:p>
            <a:fld id="{EB01D076-2A0C-4672-9EE8-4DCA5BE45E39}" type="slidenum">
              <a:rPr lang="pl-PL" smtClean="0"/>
              <a:t>9</a:t>
            </a:fld>
            <a:endParaRPr lang="pl-PL"/>
          </a:p>
        </p:txBody>
      </p:sp>
    </p:spTree>
    <p:extLst>
      <p:ext uri="{BB962C8B-B14F-4D97-AF65-F5344CB8AC3E}">
        <p14:creationId xmlns:p14="http://schemas.microsoft.com/office/powerpoint/2010/main" val="2746930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pl-PL"/>
              <a:t>Kliknij, aby edytować styl</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44C9AB31-FC42-4C6C-B1C0-13A3D4695C4F}" type="datetimeFigureOut">
              <a:rPr lang="pl-PL" smtClean="0"/>
              <a:t>29.03.2022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4E9AF0-7624-4595-ABE5-A29280D62B89}" type="slidenum">
              <a:rPr lang="pl-PL" smtClean="0"/>
              <a:t>‹#›</a:t>
            </a:fld>
            <a:endParaRPr lang="pl-P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6156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4C9AB31-FC42-4C6C-B1C0-13A3D4695C4F}" type="datetimeFigureOut">
              <a:rPr lang="pl-PL" smtClean="0"/>
              <a:t>29.03.2022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4E9AF0-7624-4595-ABE5-A29280D62B89}" type="slidenum">
              <a:rPr lang="pl-PL" smtClean="0"/>
              <a:t>‹#›</a:t>
            </a:fld>
            <a:endParaRPr lang="pl-PL"/>
          </a:p>
        </p:txBody>
      </p:sp>
    </p:spTree>
    <p:extLst>
      <p:ext uri="{BB962C8B-B14F-4D97-AF65-F5344CB8AC3E}">
        <p14:creationId xmlns:p14="http://schemas.microsoft.com/office/powerpoint/2010/main" val="4213686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4C9AB31-FC42-4C6C-B1C0-13A3D4695C4F}" type="datetimeFigureOut">
              <a:rPr lang="pl-PL" smtClean="0"/>
              <a:t>29.03.2022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4E9AF0-7624-4595-ABE5-A29280D62B89}" type="slidenum">
              <a:rPr lang="pl-PL" smtClean="0"/>
              <a:t>‹#›</a:t>
            </a:fld>
            <a:endParaRPr lang="pl-PL"/>
          </a:p>
        </p:txBody>
      </p:sp>
    </p:spTree>
    <p:extLst>
      <p:ext uri="{BB962C8B-B14F-4D97-AF65-F5344CB8AC3E}">
        <p14:creationId xmlns:p14="http://schemas.microsoft.com/office/powerpoint/2010/main" val="2478556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4C9AB31-FC42-4C6C-B1C0-13A3D4695C4F}" type="datetimeFigureOut">
              <a:rPr lang="pl-PL" smtClean="0"/>
              <a:t>29.03.2022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4E9AF0-7624-4595-ABE5-A29280D62B89}" type="slidenum">
              <a:rPr lang="pl-PL" smtClean="0"/>
              <a:t>‹#›</a:t>
            </a:fld>
            <a:endParaRPr lang="pl-PL"/>
          </a:p>
        </p:txBody>
      </p:sp>
    </p:spTree>
    <p:extLst>
      <p:ext uri="{BB962C8B-B14F-4D97-AF65-F5344CB8AC3E}">
        <p14:creationId xmlns:p14="http://schemas.microsoft.com/office/powerpoint/2010/main" val="1590072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pl-PL"/>
              <a:t>Kliknij, aby edytować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4C9AB31-FC42-4C6C-B1C0-13A3D4695C4F}" type="datetimeFigureOut">
              <a:rPr lang="pl-PL" smtClean="0"/>
              <a:t>29.03.2022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4E9AF0-7624-4595-ABE5-A29280D62B89}" type="slidenum">
              <a:rPr lang="pl-PL" smtClean="0"/>
              <a:t>‹#›</a:t>
            </a:fld>
            <a:endParaRPr lang="pl-P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9929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pl-PL"/>
              <a:t>Kliknij, aby edytować styl</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4C9AB31-FC42-4C6C-B1C0-13A3D4695C4F}" type="datetimeFigureOut">
              <a:rPr lang="pl-PL" smtClean="0"/>
              <a:t>29.03.2022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3C4E9AF0-7624-4595-ABE5-A29280D62B89}" type="slidenum">
              <a:rPr lang="pl-PL" smtClean="0"/>
              <a:t>‹#›</a:t>
            </a:fld>
            <a:endParaRPr lang="pl-PL"/>
          </a:p>
        </p:txBody>
      </p:sp>
    </p:spTree>
    <p:extLst>
      <p:ext uri="{BB962C8B-B14F-4D97-AF65-F5344CB8AC3E}">
        <p14:creationId xmlns:p14="http://schemas.microsoft.com/office/powerpoint/2010/main" val="1299906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pl-PL"/>
              <a:t>Kliknij, aby edytować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97280" y="2582334"/>
            <a:ext cx="4937760" cy="337820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217920" y="2582334"/>
            <a:ext cx="4937760" cy="337820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4C9AB31-FC42-4C6C-B1C0-13A3D4695C4F}" type="datetimeFigureOut">
              <a:rPr lang="pl-PL" smtClean="0"/>
              <a:t>29.03.2022</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3C4E9AF0-7624-4595-ABE5-A29280D62B89}" type="slidenum">
              <a:rPr lang="pl-PL" smtClean="0"/>
              <a:t>‹#›</a:t>
            </a:fld>
            <a:endParaRPr lang="pl-PL"/>
          </a:p>
        </p:txBody>
      </p:sp>
    </p:spTree>
    <p:extLst>
      <p:ext uri="{BB962C8B-B14F-4D97-AF65-F5344CB8AC3E}">
        <p14:creationId xmlns:p14="http://schemas.microsoft.com/office/powerpoint/2010/main" val="2851717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4C9AB31-FC42-4C6C-B1C0-13A3D4695C4F}" type="datetimeFigureOut">
              <a:rPr lang="pl-PL" smtClean="0"/>
              <a:t>29.03.2022</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3C4E9AF0-7624-4595-ABE5-A29280D62B89}" type="slidenum">
              <a:rPr lang="pl-PL" smtClean="0"/>
              <a:t>‹#›</a:t>
            </a:fld>
            <a:endParaRPr lang="pl-PL"/>
          </a:p>
        </p:txBody>
      </p:sp>
    </p:spTree>
    <p:extLst>
      <p:ext uri="{BB962C8B-B14F-4D97-AF65-F5344CB8AC3E}">
        <p14:creationId xmlns:p14="http://schemas.microsoft.com/office/powerpoint/2010/main" val="2592253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4C9AB31-FC42-4C6C-B1C0-13A3D4695C4F}" type="datetimeFigureOut">
              <a:rPr lang="pl-PL" smtClean="0"/>
              <a:t>29.03.2022</a:t>
            </a:fld>
            <a:endParaRPr lang="pl-P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pl-PL"/>
          </a:p>
        </p:txBody>
      </p:sp>
      <p:sp>
        <p:nvSpPr>
          <p:cNvPr id="9" name="Slide Number Placeholder 8"/>
          <p:cNvSpPr>
            <a:spLocks noGrp="1"/>
          </p:cNvSpPr>
          <p:nvPr>
            <p:ph type="sldNum" sz="quarter" idx="12"/>
          </p:nvPr>
        </p:nvSpPr>
        <p:spPr/>
        <p:txBody>
          <a:bodyPr/>
          <a:lstStyle/>
          <a:p>
            <a:fld id="{3C4E9AF0-7624-4595-ABE5-A29280D62B89}" type="slidenum">
              <a:rPr lang="pl-PL" smtClean="0"/>
              <a:t>‹#›</a:t>
            </a:fld>
            <a:endParaRPr lang="pl-PL"/>
          </a:p>
        </p:txBody>
      </p:sp>
    </p:spTree>
    <p:extLst>
      <p:ext uri="{BB962C8B-B14F-4D97-AF65-F5344CB8AC3E}">
        <p14:creationId xmlns:p14="http://schemas.microsoft.com/office/powerpoint/2010/main" val="2584698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pl-PL"/>
              <a:t>Kliknij, aby edytować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4C9AB31-FC42-4C6C-B1C0-13A3D4695C4F}" type="datetimeFigureOut">
              <a:rPr lang="pl-PL" smtClean="0"/>
              <a:t>29.03.2022</a:t>
            </a:fld>
            <a:endParaRPr lang="pl-PL"/>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pl-PL"/>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C4E9AF0-7624-4595-ABE5-A29280D62B89}" type="slidenum">
              <a:rPr lang="pl-PL" smtClean="0"/>
              <a:t>‹#›</a:t>
            </a:fld>
            <a:endParaRPr lang="pl-PL"/>
          </a:p>
        </p:txBody>
      </p:sp>
    </p:spTree>
    <p:extLst>
      <p:ext uri="{BB962C8B-B14F-4D97-AF65-F5344CB8AC3E}">
        <p14:creationId xmlns:p14="http://schemas.microsoft.com/office/powerpoint/2010/main" val="813926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4C9AB31-FC42-4C6C-B1C0-13A3D4695C4F}" type="datetimeFigureOut">
              <a:rPr lang="pl-PL" smtClean="0"/>
              <a:t>29.03.2022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3C4E9AF0-7624-4595-ABE5-A29280D62B89}" type="slidenum">
              <a:rPr lang="pl-PL" smtClean="0"/>
              <a:t>‹#›</a:t>
            </a:fld>
            <a:endParaRPr lang="pl-PL"/>
          </a:p>
        </p:txBody>
      </p:sp>
    </p:spTree>
    <p:extLst>
      <p:ext uri="{BB962C8B-B14F-4D97-AF65-F5344CB8AC3E}">
        <p14:creationId xmlns:p14="http://schemas.microsoft.com/office/powerpoint/2010/main" val="116487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pl-PL"/>
              <a:t>Kliknij, aby edytować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4C9AB31-FC42-4C6C-B1C0-13A3D4695C4F}" type="datetimeFigureOut">
              <a:rPr lang="pl-PL" smtClean="0"/>
              <a:t>29.03.2022</a:t>
            </a:fld>
            <a:endParaRPr lang="pl-PL"/>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pl-PL"/>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C4E9AF0-7624-4595-ABE5-A29280D62B89}" type="slidenum">
              <a:rPr lang="pl-PL" smtClean="0"/>
              <a:t>‹#›</a:t>
            </a:fld>
            <a:endParaRPr lang="pl-P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29809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089905-A119-4BF3-90A8-4824D281C1D0}"/>
              </a:ext>
            </a:extLst>
          </p:cNvPr>
          <p:cNvSpPr>
            <a:spLocks noGrp="1"/>
          </p:cNvSpPr>
          <p:nvPr>
            <p:ph type="ctrTitle"/>
          </p:nvPr>
        </p:nvSpPr>
        <p:spPr/>
        <p:txBody>
          <a:bodyPr/>
          <a:lstStyle/>
          <a:p>
            <a:r>
              <a:rPr lang="pl-PL" dirty="0"/>
              <a:t>Wzorce reaktywne</a:t>
            </a:r>
          </a:p>
        </p:txBody>
      </p:sp>
      <p:sp>
        <p:nvSpPr>
          <p:cNvPr id="3" name="Podtytuł 2">
            <a:extLst>
              <a:ext uri="{FF2B5EF4-FFF2-40B4-BE49-F238E27FC236}">
                <a16:creationId xmlns:a16="http://schemas.microsoft.com/office/drawing/2014/main" id="{B56423E0-C101-4E0C-A24B-7C308902938D}"/>
              </a:ext>
            </a:extLst>
          </p:cNvPr>
          <p:cNvSpPr>
            <a:spLocks noGrp="1"/>
          </p:cNvSpPr>
          <p:nvPr>
            <p:ph type="subTitle" idx="1"/>
          </p:nvPr>
        </p:nvSpPr>
        <p:spPr/>
        <p:txBody>
          <a:bodyPr/>
          <a:lstStyle/>
          <a:p>
            <a:r>
              <a:rPr lang="pl-PL" dirty="0"/>
              <a:t>Na podstawie rozdziału 6, książki R. Rocha i J. </a:t>
            </a:r>
            <a:r>
              <a:rPr lang="pl-PL" dirty="0" err="1"/>
              <a:t>Purificacao</a:t>
            </a:r>
            <a:r>
              <a:rPr lang="pl-PL" dirty="0"/>
              <a:t>:  „Java EE 8. Wzorce projektowe i najlepsze praktyki”</a:t>
            </a:r>
          </a:p>
        </p:txBody>
      </p:sp>
    </p:spTree>
    <p:extLst>
      <p:ext uri="{BB962C8B-B14F-4D97-AF65-F5344CB8AC3E}">
        <p14:creationId xmlns:p14="http://schemas.microsoft.com/office/powerpoint/2010/main" val="3240875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52400CC2-B945-41DD-A743-C560CDAC3E35}"/>
              </a:ext>
            </a:extLst>
          </p:cNvPr>
          <p:cNvSpPr>
            <a:spLocks noGrp="1"/>
          </p:cNvSpPr>
          <p:nvPr>
            <p:ph type="title"/>
          </p:nvPr>
        </p:nvSpPr>
        <p:spPr/>
        <p:txBody>
          <a:bodyPr>
            <a:normAutofit/>
          </a:bodyPr>
          <a:lstStyle/>
          <a:p>
            <a:pPr algn="ctr"/>
            <a:r>
              <a:rPr lang="pl-PL" sz="4400" dirty="0"/>
              <a:t>Dziękujemy za uwagę</a:t>
            </a:r>
          </a:p>
        </p:txBody>
      </p:sp>
      <p:sp>
        <p:nvSpPr>
          <p:cNvPr id="5" name="Symbol zastępczy zawartości 4">
            <a:extLst>
              <a:ext uri="{FF2B5EF4-FFF2-40B4-BE49-F238E27FC236}">
                <a16:creationId xmlns:a16="http://schemas.microsoft.com/office/drawing/2014/main" id="{F2E4C9FE-65E7-4B15-B9FC-28E618BBF6BB}"/>
              </a:ext>
            </a:extLst>
          </p:cNvPr>
          <p:cNvSpPr>
            <a:spLocks noGrp="1"/>
          </p:cNvSpPr>
          <p:nvPr>
            <p:ph idx="1"/>
          </p:nvPr>
        </p:nvSpPr>
        <p:spPr/>
        <p:txBody>
          <a:bodyPr>
            <a:normAutofit/>
          </a:bodyPr>
          <a:lstStyle/>
          <a:p>
            <a:pPr marL="0" indent="0" algn="ctr">
              <a:buNone/>
            </a:pPr>
            <a:r>
              <a:rPr lang="pl-PL" sz="4400" dirty="0">
                <a:latin typeface="+mj-lt"/>
              </a:rPr>
              <a:t>Podsumowując</a:t>
            </a:r>
          </a:p>
          <a:p>
            <a:r>
              <a:rPr lang="pl-PL" sz="2800" dirty="0"/>
              <a:t>Programowanie reaktywne jest asynchroniczne</a:t>
            </a:r>
          </a:p>
          <a:p>
            <a:r>
              <a:rPr lang="pl-PL" sz="2800" dirty="0"/>
              <a:t>Działanie rozpoczynane jest w wyniku zdarzenia</a:t>
            </a:r>
          </a:p>
          <a:p>
            <a:r>
              <a:rPr lang="pl-PL" sz="2800" dirty="0"/>
              <a:t>Po skończeniu działania, wysyłany jest </a:t>
            </a:r>
            <a:r>
              <a:rPr lang="pl-PL" sz="2800" dirty="0" err="1"/>
              <a:t>callback</a:t>
            </a:r>
            <a:endParaRPr lang="pl-PL" sz="2800" dirty="0"/>
          </a:p>
          <a:p>
            <a:r>
              <a:rPr lang="pl-PL" sz="2800" dirty="0"/>
              <a:t>Równoległe działania na siebie nie oddziałują</a:t>
            </a:r>
          </a:p>
        </p:txBody>
      </p:sp>
      <p:sp>
        <p:nvSpPr>
          <p:cNvPr id="6" name="Symbol zastępczy tekstu 5">
            <a:extLst>
              <a:ext uri="{FF2B5EF4-FFF2-40B4-BE49-F238E27FC236}">
                <a16:creationId xmlns:a16="http://schemas.microsoft.com/office/drawing/2014/main" id="{F90B0D9F-92B3-4C73-B2EB-3B0CE8B1CE80}"/>
              </a:ext>
            </a:extLst>
          </p:cNvPr>
          <p:cNvSpPr>
            <a:spLocks noGrp="1"/>
          </p:cNvSpPr>
          <p:nvPr>
            <p:ph type="body" sz="half" idx="2"/>
          </p:nvPr>
        </p:nvSpPr>
        <p:spPr/>
        <p:txBody>
          <a:bodyPr/>
          <a:lstStyle/>
          <a:p>
            <a:r>
              <a:rPr lang="pl-PL" dirty="0"/>
              <a:t>Członkowie zespołu:</a:t>
            </a:r>
          </a:p>
          <a:p>
            <a:pPr marL="285750" indent="-285750">
              <a:buFont typeface="Arial" panose="020B0604020202020204" pitchFamily="34" charset="0"/>
              <a:buChar char="•"/>
            </a:pPr>
            <a:r>
              <a:rPr lang="pl-PL" dirty="0"/>
              <a:t>Krzysztof Kiciński</a:t>
            </a:r>
          </a:p>
          <a:p>
            <a:pPr marL="285750" indent="-285750">
              <a:buFont typeface="Arial" panose="020B0604020202020204" pitchFamily="34" charset="0"/>
              <a:buChar char="•"/>
            </a:pPr>
            <a:r>
              <a:rPr lang="pl-PL" dirty="0"/>
              <a:t>Aleksander Krawiec</a:t>
            </a:r>
          </a:p>
          <a:p>
            <a:pPr marL="285750" indent="-285750">
              <a:buFont typeface="Arial" panose="020B0604020202020204" pitchFamily="34" charset="0"/>
              <a:buChar char="•"/>
            </a:pPr>
            <a:r>
              <a:rPr lang="pl-PL" dirty="0"/>
              <a:t>Przemysław Kuriata</a:t>
            </a:r>
          </a:p>
          <a:p>
            <a:pPr marL="285750" indent="-285750">
              <a:buFont typeface="Arial" panose="020B0604020202020204" pitchFamily="34" charset="0"/>
              <a:buChar char="•"/>
            </a:pPr>
            <a:r>
              <a:rPr lang="pl-PL" dirty="0"/>
              <a:t>Jan Kusek</a:t>
            </a:r>
          </a:p>
          <a:p>
            <a:pPr marL="285750" indent="-285750">
              <a:buFont typeface="Arial" panose="020B0604020202020204" pitchFamily="34" charset="0"/>
              <a:buChar char="•"/>
            </a:pPr>
            <a:r>
              <a:rPr lang="pl-PL" dirty="0"/>
              <a:t>Jan Mokracki</a:t>
            </a:r>
          </a:p>
          <a:p>
            <a:pPr marL="285750" indent="-285750">
              <a:buFont typeface="Arial" panose="020B0604020202020204" pitchFamily="34" charset="0"/>
              <a:buChar char="•"/>
            </a:pPr>
            <a:r>
              <a:rPr lang="pl-PL" dirty="0"/>
              <a:t>Przemysław Palacz</a:t>
            </a:r>
          </a:p>
          <a:p>
            <a:pPr marL="285750" indent="-285750">
              <a:buFont typeface="Arial" panose="020B0604020202020204" pitchFamily="34" charset="0"/>
              <a:buChar char="•"/>
            </a:pPr>
            <a:r>
              <a:rPr lang="pl-PL" dirty="0"/>
              <a:t>Marcin Poręba</a:t>
            </a:r>
          </a:p>
        </p:txBody>
      </p:sp>
    </p:spTree>
    <p:extLst>
      <p:ext uri="{BB962C8B-B14F-4D97-AF65-F5344CB8AC3E}">
        <p14:creationId xmlns:p14="http://schemas.microsoft.com/office/powerpoint/2010/main" val="2323804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par>
                                <p:cTn id="28" presetID="10" presetClass="entr" presetSubtype="0" fill="hold" nodeType="withEffect">
                                  <p:stCondLst>
                                    <p:cond delay="0"/>
                                  </p:stCondLst>
                                  <p:childTnLst>
                                    <p:set>
                                      <p:cBhvr>
                                        <p:cTn id="29" dur="1" fill="hold">
                                          <p:stCondLst>
                                            <p:cond delay="0"/>
                                          </p:stCondLst>
                                        </p:cTn>
                                        <p:tgtEl>
                                          <p:spTgt spid="6">
                                            <p:txEl>
                                              <p:pRg st="0" end="0"/>
                                            </p:txEl>
                                          </p:spTgt>
                                        </p:tgtEl>
                                        <p:attrNameLst>
                                          <p:attrName>style.visibility</p:attrName>
                                        </p:attrNameLst>
                                      </p:cBhvr>
                                      <p:to>
                                        <p:strVal val="visible"/>
                                      </p:to>
                                    </p:set>
                                    <p:animEffect transition="in" filter="fade">
                                      <p:cBhvr>
                                        <p:cTn id="30" dur="500"/>
                                        <p:tgtEl>
                                          <p:spTgt spid="6">
                                            <p:txEl>
                                              <p:pRg st="0" end="0"/>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6">
                                            <p:txEl>
                                              <p:pRg st="1" end="1"/>
                                            </p:txEl>
                                          </p:spTgt>
                                        </p:tgtEl>
                                        <p:attrNameLst>
                                          <p:attrName>style.visibility</p:attrName>
                                        </p:attrNameLst>
                                      </p:cBhvr>
                                      <p:to>
                                        <p:strVal val="visible"/>
                                      </p:to>
                                    </p:set>
                                    <p:animEffect transition="in" filter="fade">
                                      <p:cBhvr>
                                        <p:cTn id="33" dur="500"/>
                                        <p:tgtEl>
                                          <p:spTgt spid="6">
                                            <p:txEl>
                                              <p:pRg st="1" end="1"/>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6">
                                            <p:txEl>
                                              <p:pRg st="2" end="2"/>
                                            </p:txEl>
                                          </p:spTgt>
                                        </p:tgtEl>
                                        <p:attrNameLst>
                                          <p:attrName>style.visibility</p:attrName>
                                        </p:attrNameLst>
                                      </p:cBhvr>
                                      <p:to>
                                        <p:strVal val="visible"/>
                                      </p:to>
                                    </p:set>
                                    <p:animEffect transition="in" filter="fade">
                                      <p:cBhvr>
                                        <p:cTn id="36" dur="500"/>
                                        <p:tgtEl>
                                          <p:spTgt spid="6">
                                            <p:txEl>
                                              <p:pRg st="2" end="2"/>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6">
                                            <p:txEl>
                                              <p:pRg st="3" end="3"/>
                                            </p:txEl>
                                          </p:spTgt>
                                        </p:tgtEl>
                                        <p:attrNameLst>
                                          <p:attrName>style.visibility</p:attrName>
                                        </p:attrNameLst>
                                      </p:cBhvr>
                                      <p:to>
                                        <p:strVal val="visible"/>
                                      </p:to>
                                    </p:set>
                                    <p:animEffect transition="in" filter="fade">
                                      <p:cBhvr>
                                        <p:cTn id="39" dur="500"/>
                                        <p:tgtEl>
                                          <p:spTgt spid="6">
                                            <p:txEl>
                                              <p:pRg st="3" end="3"/>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6">
                                            <p:txEl>
                                              <p:pRg st="4" end="4"/>
                                            </p:txEl>
                                          </p:spTgt>
                                        </p:tgtEl>
                                        <p:attrNameLst>
                                          <p:attrName>style.visibility</p:attrName>
                                        </p:attrNameLst>
                                      </p:cBhvr>
                                      <p:to>
                                        <p:strVal val="visible"/>
                                      </p:to>
                                    </p:set>
                                    <p:animEffect transition="in" filter="fade">
                                      <p:cBhvr>
                                        <p:cTn id="42" dur="500"/>
                                        <p:tgtEl>
                                          <p:spTgt spid="6">
                                            <p:txEl>
                                              <p:pRg st="4" end="4"/>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6">
                                            <p:txEl>
                                              <p:pRg st="5" end="5"/>
                                            </p:txEl>
                                          </p:spTgt>
                                        </p:tgtEl>
                                        <p:attrNameLst>
                                          <p:attrName>style.visibility</p:attrName>
                                        </p:attrNameLst>
                                      </p:cBhvr>
                                      <p:to>
                                        <p:strVal val="visible"/>
                                      </p:to>
                                    </p:set>
                                    <p:animEffect transition="in" filter="fade">
                                      <p:cBhvr>
                                        <p:cTn id="45" dur="500"/>
                                        <p:tgtEl>
                                          <p:spTgt spid="6">
                                            <p:txEl>
                                              <p:pRg st="5" end="5"/>
                                            </p:txEl>
                                          </p:spTgt>
                                        </p:tgtEl>
                                      </p:cBhvr>
                                    </p:animEffect>
                                  </p:childTnLst>
                                </p:cTn>
                              </p:par>
                              <p:par>
                                <p:cTn id="46" presetID="10" presetClass="entr" presetSubtype="0" fill="hold" nodeType="withEffect">
                                  <p:stCondLst>
                                    <p:cond delay="0"/>
                                  </p:stCondLst>
                                  <p:childTnLst>
                                    <p:set>
                                      <p:cBhvr>
                                        <p:cTn id="47" dur="1" fill="hold">
                                          <p:stCondLst>
                                            <p:cond delay="0"/>
                                          </p:stCondLst>
                                        </p:cTn>
                                        <p:tgtEl>
                                          <p:spTgt spid="6">
                                            <p:txEl>
                                              <p:pRg st="6" end="6"/>
                                            </p:txEl>
                                          </p:spTgt>
                                        </p:tgtEl>
                                        <p:attrNameLst>
                                          <p:attrName>style.visibility</p:attrName>
                                        </p:attrNameLst>
                                      </p:cBhvr>
                                      <p:to>
                                        <p:strVal val="visible"/>
                                      </p:to>
                                    </p:set>
                                    <p:animEffect transition="in" filter="fade">
                                      <p:cBhvr>
                                        <p:cTn id="48" dur="500"/>
                                        <p:tgtEl>
                                          <p:spTgt spid="6">
                                            <p:txEl>
                                              <p:pRg st="6" end="6"/>
                                            </p:txEl>
                                          </p:spTgt>
                                        </p:tgtEl>
                                      </p:cBhvr>
                                    </p:animEffect>
                                  </p:childTnLst>
                                </p:cTn>
                              </p:par>
                              <p:par>
                                <p:cTn id="49" presetID="10" presetClass="entr" presetSubtype="0" fill="hold" nodeType="withEffect">
                                  <p:stCondLst>
                                    <p:cond delay="0"/>
                                  </p:stCondLst>
                                  <p:childTnLst>
                                    <p:set>
                                      <p:cBhvr>
                                        <p:cTn id="50" dur="1" fill="hold">
                                          <p:stCondLst>
                                            <p:cond delay="0"/>
                                          </p:stCondLst>
                                        </p:cTn>
                                        <p:tgtEl>
                                          <p:spTgt spid="6">
                                            <p:txEl>
                                              <p:pRg st="7" end="7"/>
                                            </p:txEl>
                                          </p:spTgt>
                                        </p:tgtEl>
                                        <p:attrNameLst>
                                          <p:attrName>style.visibility</p:attrName>
                                        </p:attrNameLst>
                                      </p:cBhvr>
                                      <p:to>
                                        <p:strVal val="visible"/>
                                      </p:to>
                                    </p:set>
                                    <p:animEffect transition="in" filter="fade">
                                      <p:cBhvr>
                                        <p:cTn id="51"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479A5D6F-6C6C-49AF-A8CB-E4F483A4B73F}"/>
              </a:ext>
            </a:extLst>
          </p:cNvPr>
          <p:cNvSpPr>
            <a:spLocks noGrp="1"/>
          </p:cNvSpPr>
          <p:nvPr>
            <p:ph type="title"/>
          </p:nvPr>
        </p:nvSpPr>
        <p:spPr/>
        <p:txBody>
          <a:bodyPr/>
          <a:lstStyle/>
          <a:p>
            <a:r>
              <a:rPr lang="pl-PL" dirty="0"/>
              <a:t>Podstawowe definicje</a:t>
            </a:r>
          </a:p>
        </p:txBody>
      </p:sp>
      <p:sp>
        <p:nvSpPr>
          <p:cNvPr id="5" name="Symbol zastępczy tekstu 4">
            <a:extLst>
              <a:ext uri="{FF2B5EF4-FFF2-40B4-BE49-F238E27FC236}">
                <a16:creationId xmlns:a16="http://schemas.microsoft.com/office/drawing/2014/main" id="{5F07A736-0E88-41D4-A10B-A4D1A2101041}"/>
              </a:ext>
            </a:extLst>
          </p:cNvPr>
          <p:cNvSpPr>
            <a:spLocks noGrp="1"/>
          </p:cNvSpPr>
          <p:nvPr>
            <p:ph type="body" idx="1"/>
          </p:nvPr>
        </p:nvSpPr>
        <p:spPr/>
        <p:txBody>
          <a:bodyPr/>
          <a:lstStyle/>
          <a:p>
            <a:r>
              <a:rPr lang="pl-PL" dirty="0"/>
              <a:t>Przetwarzanie synchroniczne, przetwarzanie asynchroniczne, przetwarzanie reaktywne </a:t>
            </a:r>
          </a:p>
        </p:txBody>
      </p:sp>
    </p:spTree>
    <p:extLst>
      <p:ext uri="{BB962C8B-B14F-4D97-AF65-F5344CB8AC3E}">
        <p14:creationId xmlns:p14="http://schemas.microsoft.com/office/powerpoint/2010/main" val="4136316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92452A-BA0B-4D93-AB89-D82504BAFED9}"/>
              </a:ext>
            </a:extLst>
          </p:cNvPr>
          <p:cNvSpPr>
            <a:spLocks noGrp="1"/>
          </p:cNvSpPr>
          <p:nvPr>
            <p:ph type="title"/>
          </p:nvPr>
        </p:nvSpPr>
        <p:spPr/>
        <p:txBody>
          <a:bodyPr/>
          <a:lstStyle/>
          <a:p>
            <a:r>
              <a:rPr lang="pl-PL" dirty="0"/>
              <a:t>Przetwarzanie synchroniczne</a:t>
            </a:r>
          </a:p>
        </p:txBody>
      </p:sp>
      <p:sp>
        <p:nvSpPr>
          <p:cNvPr id="3" name="Symbol zastępczy zawartości 2">
            <a:extLst>
              <a:ext uri="{FF2B5EF4-FFF2-40B4-BE49-F238E27FC236}">
                <a16:creationId xmlns:a16="http://schemas.microsoft.com/office/drawing/2014/main" id="{AC875207-8BB4-44AB-99EA-5F221DF71A23}"/>
              </a:ext>
            </a:extLst>
          </p:cNvPr>
          <p:cNvSpPr>
            <a:spLocks noGrp="1"/>
          </p:cNvSpPr>
          <p:nvPr>
            <p:ph idx="1"/>
          </p:nvPr>
        </p:nvSpPr>
        <p:spPr/>
        <p:txBody>
          <a:bodyPr/>
          <a:lstStyle/>
          <a:p>
            <a:r>
              <a:rPr lang="pl-PL" dirty="0"/>
              <a:t>Instrukcje wykonywane sekwencyjnie, jedna po drugiej</a:t>
            </a:r>
          </a:p>
          <a:p>
            <a:r>
              <a:rPr lang="pl-PL" dirty="0"/>
              <a:t>Wykonywanie instrukcji może wymagać długiego oczekiwania</a:t>
            </a:r>
          </a:p>
          <a:p>
            <a:r>
              <a:rPr lang="pl-PL" dirty="0"/>
              <a:t>Zablokowane zasoby na czas działania programu</a:t>
            </a:r>
          </a:p>
        </p:txBody>
      </p:sp>
      <p:sp>
        <p:nvSpPr>
          <p:cNvPr id="4" name="Prostokąt 3">
            <a:extLst>
              <a:ext uri="{FF2B5EF4-FFF2-40B4-BE49-F238E27FC236}">
                <a16:creationId xmlns:a16="http://schemas.microsoft.com/office/drawing/2014/main" id="{7DD39A58-CD03-4137-B3A7-DBFD7D3547EE}"/>
              </a:ext>
            </a:extLst>
          </p:cNvPr>
          <p:cNvSpPr/>
          <p:nvPr/>
        </p:nvSpPr>
        <p:spPr>
          <a:xfrm>
            <a:off x="2107474" y="3910149"/>
            <a:ext cx="1254035" cy="7489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Instrukcja 1</a:t>
            </a:r>
          </a:p>
        </p:txBody>
      </p:sp>
      <p:sp>
        <p:nvSpPr>
          <p:cNvPr id="5" name="Strzałka: w prawo 4">
            <a:extLst>
              <a:ext uri="{FF2B5EF4-FFF2-40B4-BE49-F238E27FC236}">
                <a16:creationId xmlns:a16="http://schemas.microsoft.com/office/drawing/2014/main" id="{A3E17CD4-A67E-4257-B871-DEF623528E94}"/>
              </a:ext>
            </a:extLst>
          </p:cNvPr>
          <p:cNvSpPr/>
          <p:nvPr/>
        </p:nvSpPr>
        <p:spPr>
          <a:xfrm>
            <a:off x="3640183" y="4153989"/>
            <a:ext cx="444137" cy="2612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a:extLst>
              <a:ext uri="{FF2B5EF4-FFF2-40B4-BE49-F238E27FC236}">
                <a16:creationId xmlns:a16="http://schemas.microsoft.com/office/drawing/2014/main" id="{2246F146-5B54-4A61-8332-E4285413F0A1}"/>
              </a:ext>
            </a:extLst>
          </p:cNvPr>
          <p:cNvSpPr/>
          <p:nvPr/>
        </p:nvSpPr>
        <p:spPr>
          <a:xfrm>
            <a:off x="4371703" y="3910149"/>
            <a:ext cx="1254035" cy="7489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Instrukcja 2</a:t>
            </a:r>
          </a:p>
        </p:txBody>
      </p:sp>
      <p:sp>
        <p:nvSpPr>
          <p:cNvPr id="7" name="Strzałka: w prawo 6">
            <a:extLst>
              <a:ext uri="{FF2B5EF4-FFF2-40B4-BE49-F238E27FC236}">
                <a16:creationId xmlns:a16="http://schemas.microsoft.com/office/drawing/2014/main" id="{1C54FB5E-4099-4D95-B6A4-C404B8E4FEF5}"/>
              </a:ext>
            </a:extLst>
          </p:cNvPr>
          <p:cNvSpPr/>
          <p:nvPr/>
        </p:nvSpPr>
        <p:spPr>
          <a:xfrm>
            <a:off x="5904412" y="4153989"/>
            <a:ext cx="444137" cy="2612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rostokąt 7">
            <a:extLst>
              <a:ext uri="{FF2B5EF4-FFF2-40B4-BE49-F238E27FC236}">
                <a16:creationId xmlns:a16="http://schemas.microsoft.com/office/drawing/2014/main" id="{A5B771FF-1814-4F4F-8113-A8EE8696B2C7}"/>
              </a:ext>
            </a:extLst>
          </p:cNvPr>
          <p:cNvSpPr/>
          <p:nvPr/>
        </p:nvSpPr>
        <p:spPr>
          <a:xfrm>
            <a:off x="6566264" y="3910149"/>
            <a:ext cx="1254035" cy="7489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Instrukcja 3</a:t>
            </a:r>
          </a:p>
        </p:txBody>
      </p:sp>
    </p:spTree>
    <p:extLst>
      <p:ext uri="{BB962C8B-B14F-4D97-AF65-F5344CB8AC3E}">
        <p14:creationId xmlns:p14="http://schemas.microsoft.com/office/powerpoint/2010/main" val="2773332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500"/>
                                        <p:tgtEl>
                                          <p:spTgt spid="3">
                                            <p:txEl>
                                              <p:pRg st="2" end="2"/>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500"/>
                                        <p:tgtEl>
                                          <p:spTgt spid="7"/>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81DDD6-F98B-4A29-B887-E15607AF01FA}"/>
              </a:ext>
            </a:extLst>
          </p:cNvPr>
          <p:cNvSpPr>
            <a:spLocks noGrp="1"/>
          </p:cNvSpPr>
          <p:nvPr>
            <p:ph type="title"/>
          </p:nvPr>
        </p:nvSpPr>
        <p:spPr/>
        <p:txBody>
          <a:bodyPr/>
          <a:lstStyle/>
          <a:p>
            <a:r>
              <a:rPr lang="pl-PL" dirty="0"/>
              <a:t>Przetwarzanie asynchroniczne</a:t>
            </a:r>
          </a:p>
        </p:txBody>
      </p:sp>
      <p:sp>
        <p:nvSpPr>
          <p:cNvPr id="3" name="Symbol zastępczy zawartości 2">
            <a:extLst>
              <a:ext uri="{FF2B5EF4-FFF2-40B4-BE49-F238E27FC236}">
                <a16:creationId xmlns:a16="http://schemas.microsoft.com/office/drawing/2014/main" id="{9AECF070-8053-4E0A-B78D-9B20B16CEF63}"/>
              </a:ext>
            </a:extLst>
          </p:cNvPr>
          <p:cNvSpPr>
            <a:spLocks noGrp="1"/>
          </p:cNvSpPr>
          <p:nvPr>
            <p:ph idx="1"/>
          </p:nvPr>
        </p:nvSpPr>
        <p:spPr/>
        <p:txBody>
          <a:bodyPr/>
          <a:lstStyle/>
          <a:p>
            <a:r>
              <a:rPr lang="pl-PL" dirty="0"/>
              <a:t>Instrukcje mogą być uruchamiane równolegle</a:t>
            </a:r>
          </a:p>
          <a:p>
            <a:r>
              <a:rPr lang="pl-PL" dirty="0"/>
              <a:t>Program może kontynuować działanie, bez czekania na zasoby</a:t>
            </a:r>
          </a:p>
          <a:p>
            <a:r>
              <a:rPr lang="pl-PL" dirty="0"/>
              <a:t>Możliwe szybsze zwolnienie zasobów</a:t>
            </a:r>
          </a:p>
        </p:txBody>
      </p:sp>
      <p:sp>
        <p:nvSpPr>
          <p:cNvPr id="4" name="Prostokąt 3">
            <a:extLst>
              <a:ext uri="{FF2B5EF4-FFF2-40B4-BE49-F238E27FC236}">
                <a16:creationId xmlns:a16="http://schemas.microsoft.com/office/drawing/2014/main" id="{BB301063-CE43-41A3-B722-11A9C95225F1}"/>
              </a:ext>
            </a:extLst>
          </p:cNvPr>
          <p:cNvSpPr/>
          <p:nvPr/>
        </p:nvSpPr>
        <p:spPr>
          <a:xfrm>
            <a:off x="2205441" y="4491448"/>
            <a:ext cx="1254035" cy="7489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Instrukcja 1</a:t>
            </a:r>
          </a:p>
        </p:txBody>
      </p:sp>
      <p:sp>
        <p:nvSpPr>
          <p:cNvPr id="5" name="Strzałka: w prawo 4">
            <a:extLst>
              <a:ext uri="{FF2B5EF4-FFF2-40B4-BE49-F238E27FC236}">
                <a16:creationId xmlns:a16="http://schemas.microsoft.com/office/drawing/2014/main" id="{34DDF64E-FE7E-46B5-9BEF-B510E0200260}"/>
              </a:ext>
            </a:extLst>
          </p:cNvPr>
          <p:cNvSpPr/>
          <p:nvPr/>
        </p:nvSpPr>
        <p:spPr>
          <a:xfrm rot="18943879">
            <a:off x="3589362" y="4393828"/>
            <a:ext cx="444137" cy="2612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a:extLst>
              <a:ext uri="{FF2B5EF4-FFF2-40B4-BE49-F238E27FC236}">
                <a16:creationId xmlns:a16="http://schemas.microsoft.com/office/drawing/2014/main" id="{121838F0-19F6-436B-B473-97E9C98254FC}"/>
              </a:ext>
            </a:extLst>
          </p:cNvPr>
          <p:cNvSpPr/>
          <p:nvPr/>
        </p:nvSpPr>
        <p:spPr>
          <a:xfrm>
            <a:off x="4188822" y="3901439"/>
            <a:ext cx="1419497" cy="7489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Instrukcja 2a</a:t>
            </a:r>
          </a:p>
        </p:txBody>
      </p:sp>
      <p:sp>
        <p:nvSpPr>
          <p:cNvPr id="7" name="Strzałka: w prawo 6">
            <a:extLst>
              <a:ext uri="{FF2B5EF4-FFF2-40B4-BE49-F238E27FC236}">
                <a16:creationId xmlns:a16="http://schemas.microsoft.com/office/drawing/2014/main" id="{68F3D687-BDF7-4904-82BF-CDAAF9A3820D}"/>
              </a:ext>
            </a:extLst>
          </p:cNvPr>
          <p:cNvSpPr/>
          <p:nvPr/>
        </p:nvSpPr>
        <p:spPr>
          <a:xfrm>
            <a:off x="5808617" y="4145280"/>
            <a:ext cx="444137" cy="2612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Strzałka: w prawo 8">
            <a:extLst>
              <a:ext uri="{FF2B5EF4-FFF2-40B4-BE49-F238E27FC236}">
                <a16:creationId xmlns:a16="http://schemas.microsoft.com/office/drawing/2014/main" id="{0154CF0D-45D3-4468-998C-82810CEE4656}"/>
              </a:ext>
            </a:extLst>
          </p:cNvPr>
          <p:cNvSpPr/>
          <p:nvPr/>
        </p:nvSpPr>
        <p:spPr>
          <a:xfrm rot="2701845">
            <a:off x="3589361" y="5109757"/>
            <a:ext cx="444137" cy="2612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rostokąt 9">
            <a:extLst>
              <a:ext uri="{FF2B5EF4-FFF2-40B4-BE49-F238E27FC236}">
                <a16:creationId xmlns:a16="http://schemas.microsoft.com/office/drawing/2014/main" id="{0BC6C871-6860-4F12-9BE7-A69714B3241B}"/>
              </a:ext>
            </a:extLst>
          </p:cNvPr>
          <p:cNvSpPr/>
          <p:nvPr/>
        </p:nvSpPr>
        <p:spPr>
          <a:xfrm>
            <a:off x="4193175" y="5110481"/>
            <a:ext cx="1406433" cy="7489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Instrukcja 2b</a:t>
            </a:r>
          </a:p>
        </p:txBody>
      </p:sp>
      <p:sp>
        <p:nvSpPr>
          <p:cNvPr id="11" name="Strzałka: w prawo 10">
            <a:extLst>
              <a:ext uri="{FF2B5EF4-FFF2-40B4-BE49-F238E27FC236}">
                <a16:creationId xmlns:a16="http://schemas.microsoft.com/office/drawing/2014/main" id="{7E4FB9D6-31D2-477E-8142-7192A76AA78F}"/>
              </a:ext>
            </a:extLst>
          </p:cNvPr>
          <p:cNvSpPr/>
          <p:nvPr/>
        </p:nvSpPr>
        <p:spPr>
          <a:xfrm>
            <a:off x="5804257" y="5318762"/>
            <a:ext cx="444137" cy="2612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 name="Prostokąt 12">
            <a:extLst>
              <a:ext uri="{FF2B5EF4-FFF2-40B4-BE49-F238E27FC236}">
                <a16:creationId xmlns:a16="http://schemas.microsoft.com/office/drawing/2014/main" id="{90F29710-1AF2-4A0A-AD30-ADD4993CE690}"/>
              </a:ext>
            </a:extLst>
          </p:cNvPr>
          <p:cNvSpPr/>
          <p:nvPr/>
        </p:nvSpPr>
        <p:spPr>
          <a:xfrm>
            <a:off x="6453052" y="3927565"/>
            <a:ext cx="1419497" cy="7489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Instrukcja 3a</a:t>
            </a:r>
          </a:p>
        </p:txBody>
      </p:sp>
      <p:sp>
        <p:nvSpPr>
          <p:cNvPr id="14" name="Prostokąt 13">
            <a:extLst>
              <a:ext uri="{FF2B5EF4-FFF2-40B4-BE49-F238E27FC236}">
                <a16:creationId xmlns:a16="http://schemas.microsoft.com/office/drawing/2014/main" id="{08C30E29-ED0C-463A-AA64-7E35FFC3EBC8}"/>
              </a:ext>
            </a:extLst>
          </p:cNvPr>
          <p:cNvSpPr/>
          <p:nvPr/>
        </p:nvSpPr>
        <p:spPr>
          <a:xfrm>
            <a:off x="6453052" y="5110480"/>
            <a:ext cx="1419497" cy="7489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Instrukcja 3b</a:t>
            </a:r>
          </a:p>
        </p:txBody>
      </p:sp>
    </p:spTree>
    <p:extLst>
      <p:ext uri="{BB962C8B-B14F-4D97-AF65-F5344CB8AC3E}">
        <p14:creationId xmlns:p14="http://schemas.microsoft.com/office/powerpoint/2010/main" val="1083040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500"/>
                                        <p:tgtEl>
                                          <p:spTgt spid="3">
                                            <p:txEl>
                                              <p:pRg st="2" end="2"/>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500"/>
                                        <p:tgtEl>
                                          <p:spTgt spid="11"/>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fade">
                                      <p:cBhvr>
                                        <p:cTn id="41" dur="500"/>
                                        <p:tgtEl>
                                          <p:spTgt spid="13"/>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0" grpId="0" animBg="1"/>
      <p:bldP spid="11"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EC1D92F-7633-4EE4-9BEF-7DEDE2A7DE99}"/>
              </a:ext>
            </a:extLst>
          </p:cNvPr>
          <p:cNvSpPr>
            <a:spLocks noGrp="1"/>
          </p:cNvSpPr>
          <p:nvPr>
            <p:ph type="title"/>
          </p:nvPr>
        </p:nvSpPr>
        <p:spPr/>
        <p:txBody>
          <a:bodyPr/>
          <a:lstStyle/>
          <a:p>
            <a:r>
              <a:rPr lang="pl-PL" dirty="0"/>
              <a:t>Przetwarzanie reaktywne</a:t>
            </a:r>
          </a:p>
        </p:txBody>
      </p:sp>
      <p:sp>
        <p:nvSpPr>
          <p:cNvPr id="3" name="Symbol zastępczy zawartości 2">
            <a:extLst>
              <a:ext uri="{FF2B5EF4-FFF2-40B4-BE49-F238E27FC236}">
                <a16:creationId xmlns:a16="http://schemas.microsoft.com/office/drawing/2014/main" id="{15AD98E3-5C6D-4B70-B1F0-9354517545BA}"/>
              </a:ext>
            </a:extLst>
          </p:cNvPr>
          <p:cNvSpPr>
            <a:spLocks noGrp="1"/>
          </p:cNvSpPr>
          <p:nvPr>
            <p:ph idx="1"/>
          </p:nvPr>
        </p:nvSpPr>
        <p:spPr/>
        <p:txBody>
          <a:bodyPr/>
          <a:lstStyle/>
          <a:p>
            <a:r>
              <a:rPr lang="pl-PL" dirty="0"/>
              <a:t>Operacje przetwarzane asynchronicznie</a:t>
            </a:r>
          </a:p>
          <a:p>
            <a:r>
              <a:rPr lang="pl-PL" dirty="0"/>
              <a:t>Aplikacja reaguje na zdarzenia przysyłające zestawy danych</a:t>
            </a:r>
          </a:p>
          <a:p>
            <a:r>
              <a:rPr lang="pl-PL" dirty="0"/>
              <a:t>Przetwarzane zdarzenia nie wpływają na siebie wzajemnie</a:t>
            </a:r>
          </a:p>
          <a:p>
            <a:r>
              <a:rPr lang="pl-PL" dirty="0"/>
              <a:t>Po skończeniu przetwarzania, wysyłana odpowiedź jako </a:t>
            </a:r>
            <a:r>
              <a:rPr lang="pl-PL" dirty="0" err="1"/>
              <a:t>callback</a:t>
            </a:r>
            <a:endParaRPr lang="pl-PL" dirty="0"/>
          </a:p>
          <a:p>
            <a:r>
              <a:rPr lang="pl-PL" dirty="0"/>
              <a:t>Cechy:</a:t>
            </a:r>
          </a:p>
          <a:p>
            <a:pPr lvl="1"/>
            <a:r>
              <a:rPr lang="pl-PL" dirty="0"/>
              <a:t>Elastyczne</a:t>
            </a:r>
          </a:p>
          <a:p>
            <a:pPr lvl="1"/>
            <a:r>
              <a:rPr lang="pl-PL" dirty="0"/>
              <a:t>Odporne na błędy</a:t>
            </a:r>
          </a:p>
          <a:p>
            <a:pPr lvl="1"/>
            <a:r>
              <a:rPr lang="pl-PL" dirty="0"/>
              <a:t>Oparte na wiadomościach</a:t>
            </a:r>
          </a:p>
          <a:p>
            <a:pPr lvl="1"/>
            <a:r>
              <a:rPr lang="pl-PL" dirty="0"/>
              <a:t>Responsywne</a:t>
            </a:r>
          </a:p>
        </p:txBody>
      </p:sp>
    </p:spTree>
    <p:extLst>
      <p:ext uri="{BB962C8B-B14F-4D97-AF65-F5344CB8AC3E}">
        <p14:creationId xmlns:p14="http://schemas.microsoft.com/office/powerpoint/2010/main" val="1868801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52221D4A-1F54-4835-954E-1B58B6166D24}"/>
              </a:ext>
            </a:extLst>
          </p:cNvPr>
          <p:cNvSpPr>
            <a:spLocks noGrp="1"/>
          </p:cNvSpPr>
          <p:nvPr>
            <p:ph type="title"/>
          </p:nvPr>
        </p:nvSpPr>
        <p:spPr/>
        <p:txBody>
          <a:bodyPr/>
          <a:lstStyle/>
          <a:p>
            <a:r>
              <a:rPr lang="pl-PL" dirty="0"/>
              <a:t>Przykładowe wzorce reaktywne</a:t>
            </a:r>
          </a:p>
        </p:txBody>
      </p:sp>
      <p:sp>
        <p:nvSpPr>
          <p:cNvPr id="5" name="Symbol zastępczy tekstu 4">
            <a:extLst>
              <a:ext uri="{FF2B5EF4-FFF2-40B4-BE49-F238E27FC236}">
                <a16:creationId xmlns:a16="http://schemas.microsoft.com/office/drawing/2014/main" id="{7F535686-245E-40E5-8552-8033094183D4}"/>
              </a:ext>
            </a:extLst>
          </p:cNvPr>
          <p:cNvSpPr>
            <a:spLocks noGrp="1"/>
          </p:cNvSpPr>
          <p:nvPr>
            <p:ph type="body" idx="1"/>
          </p:nvPr>
        </p:nvSpPr>
        <p:spPr/>
        <p:txBody>
          <a:bodyPr/>
          <a:lstStyle/>
          <a:p>
            <a:r>
              <a:rPr lang="pl-PL" dirty="0"/>
              <a:t>CDI, EJB, Asynchroniczny REST</a:t>
            </a:r>
          </a:p>
        </p:txBody>
      </p:sp>
    </p:spTree>
    <p:extLst>
      <p:ext uri="{BB962C8B-B14F-4D97-AF65-F5344CB8AC3E}">
        <p14:creationId xmlns:p14="http://schemas.microsoft.com/office/powerpoint/2010/main" val="2095972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B51D2C-26F0-42D7-96EA-708222751EF3}"/>
              </a:ext>
            </a:extLst>
          </p:cNvPr>
          <p:cNvSpPr>
            <a:spLocks noGrp="1"/>
          </p:cNvSpPr>
          <p:nvPr>
            <p:ph type="title"/>
          </p:nvPr>
        </p:nvSpPr>
        <p:spPr/>
        <p:txBody>
          <a:bodyPr/>
          <a:lstStyle/>
          <a:p>
            <a:r>
              <a:rPr lang="pl-PL" dirty="0" err="1"/>
              <a:t>Contexts</a:t>
            </a:r>
            <a:r>
              <a:rPr lang="pl-PL" dirty="0"/>
              <a:t> and </a:t>
            </a:r>
            <a:r>
              <a:rPr lang="pl-PL" dirty="0" err="1"/>
              <a:t>Dependency</a:t>
            </a:r>
            <a:r>
              <a:rPr lang="pl-PL" dirty="0"/>
              <a:t> </a:t>
            </a:r>
            <a:r>
              <a:rPr lang="pl-PL" dirty="0" err="1"/>
              <a:t>Injection</a:t>
            </a:r>
            <a:endParaRPr lang="pl-PL" dirty="0"/>
          </a:p>
        </p:txBody>
      </p:sp>
      <p:sp>
        <p:nvSpPr>
          <p:cNvPr id="4" name="Prostokąt 3">
            <a:extLst>
              <a:ext uri="{FF2B5EF4-FFF2-40B4-BE49-F238E27FC236}">
                <a16:creationId xmlns:a16="http://schemas.microsoft.com/office/drawing/2014/main" id="{2F528426-8766-462E-813C-0A6BC0496619}"/>
              </a:ext>
            </a:extLst>
          </p:cNvPr>
          <p:cNvSpPr/>
          <p:nvPr/>
        </p:nvSpPr>
        <p:spPr>
          <a:xfrm>
            <a:off x="2708763" y="3298148"/>
            <a:ext cx="1876927" cy="1498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Metoda generująca zdarzenie</a:t>
            </a:r>
          </a:p>
        </p:txBody>
      </p:sp>
      <p:sp>
        <p:nvSpPr>
          <p:cNvPr id="7" name="Prostokąt 6">
            <a:extLst>
              <a:ext uri="{FF2B5EF4-FFF2-40B4-BE49-F238E27FC236}">
                <a16:creationId xmlns:a16="http://schemas.microsoft.com/office/drawing/2014/main" id="{999809A6-3E93-423A-9B3E-890F8AE97314}"/>
              </a:ext>
            </a:extLst>
          </p:cNvPr>
          <p:cNvSpPr/>
          <p:nvPr/>
        </p:nvSpPr>
        <p:spPr>
          <a:xfrm>
            <a:off x="6768698" y="1942758"/>
            <a:ext cx="1684421" cy="11590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Obserwator przetwarzający zdarzenie asynchronicznie</a:t>
            </a:r>
          </a:p>
        </p:txBody>
      </p:sp>
      <p:sp>
        <p:nvSpPr>
          <p:cNvPr id="17" name="Chmurka 16">
            <a:extLst>
              <a:ext uri="{FF2B5EF4-FFF2-40B4-BE49-F238E27FC236}">
                <a16:creationId xmlns:a16="http://schemas.microsoft.com/office/drawing/2014/main" id="{18BA5156-62E0-4458-AE1B-CB2F0ECBF8F1}"/>
              </a:ext>
            </a:extLst>
          </p:cNvPr>
          <p:cNvSpPr/>
          <p:nvPr/>
        </p:nvSpPr>
        <p:spPr>
          <a:xfrm>
            <a:off x="5216144" y="3599100"/>
            <a:ext cx="1339516" cy="89611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Event</a:t>
            </a:r>
          </a:p>
        </p:txBody>
      </p:sp>
      <p:sp>
        <p:nvSpPr>
          <p:cNvPr id="24" name="Strzałka: w prawo 23">
            <a:extLst>
              <a:ext uri="{FF2B5EF4-FFF2-40B4-BE49-F238E27FC236}">
                <a16:creationId xmlns:a16="http://schemas.microsoft.com/office/drawing/2014/main" id="{4F380A23-CC1F-4B02-8B23-73CA18CCAEEC}"/>
              </a:ext>
            </a:extLst>
          </p:cNvPr>
          <p:cNvSpPr/>
          <p:nvPr/>
        </p:nvSpPr>
        <p:spPr>
          <a:xfrm>
            <a:off x="4681647" y="3959497"/>
            <a:ext cx="438539" cy="2239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1" name="Strzałka: w lewo 30">
            <a:extLst>
              <a:ext uri="{FF2B5EF4-FFF2-40B4-BE49-F238E27FC236}">
                <a16:creationId xmlns:a16="http://schemas.microsoft.com/office/drawing/2014/main" id="{8DB94831-5564-46DF-82D5-2245C15B9F28}"/>
              </a:ext>
            </a:extLst>
          </p:cNvPr>
          <p:cNvSpPr/>
          <p:nvPr/>
        </p:nvSpPr>
        <p:spPr>
          <a:xfrm>
            <a:off x="6656698" y="3951929"/>
            <a:ext cx="450222" cy="22393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2" name="Strzałka: w lewo 31">
            <a:extLst>
              <a:ext uri="{FF2B5EF4-FFF2-40B4-BE49-F238E27FC236}">
                <a16:creationId xmlns:a16="http://schemas.microsoft.com/office/drawing/2014/main" id="{22659D43-DB62-423A-9540-EAD29AD31D62}"/>
              </a:ext>
            </a:extLst>
          </p:cNvPr>
          <p:cNvSpPr/>
          <p:nvPr/>
        </p:nvSpPr>
        <p:spPr>
          <a:xfrm rot="3027924">
            <a:off x="6293140" y="4542898"/>
            <a:ext cx="450222" cy="22393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3" name="Strzałka: w lewo 32">
            <a:extLst>
              <a:ext uri="{FF2B5EF4-FFF2-40B4-BE49-F238E27FC236}">
                <a16:creationId xmlns:a16="http://schemas.microsoft.com/office/drawing/2014/main" id="{45717426-BF7F-4D4A-91CF-2CE6F8705115}"/>
              </a:ext>
            </a:extLst>
          </p:cNvPr>
          <p:cNvSpPr/>
          <p:nvPr/>
        </p:nvSpPr>
        <p:spPr>
          <a:xfrm rot="18936491">
            <a:off x="6317506" y="3272018"/>
            <a:ext cx="450222" cy="22393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4" name="Strzałka: w prawo 33">
            <a:extLst>
              <a:ext uri="{FF2B5EF4-FFF2-40B4-BE49-F238E27FC236}">
                <a16:creationId xmlns:a16="http://schemas.microsoft.com/office/drawing/2014/main" id="{1CB6AC12-FCDE-4F7E-8667-A077B627AE88}"/>
              </a:ext>
            </a:extLst>
          </p:cNvPr>
          <p:cNvSpPr/>
          <p:nvPr/>
        </p:nvSpPr>
        <p:spPr>
          <a:xfrm>
            <a:off x="6692982" y="3959497"/>
            <a:ext cx="438539" cy="2239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5" name="Strzałka: w lewo 34">
            <a:extLst>
              <a:ext uri="{FF2B5EF4-FFF2-40B4-BE49-F238E27FC236}">
                <a16:creationId xmlns:a16="http://schemas.microsoft.com/office/drawing/2014/main" id="{EA0F4FF7-3162-46AA-BBFD-7D3E9BFC2055}"/>
              </a:ext>
            </a:extLst>
          </p:cNvPr>
          <p:cNvSpPr/>
          <p:nvPr/>
        </p:nvSpPr>
        <p:spPr>
          <a:xfrm>
            <a:off x="4681647" y="3855588"/>
            <a:ext cx="2449874" cy="4065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a:t>Callback</a:t>
            </a:r>
            <a:endParaRPr lang="pl-PL" dirty="0"/>
          </a:p>
        </p:txBody>
      </p:sp>
      <p:sp>
        <p:nvSpPr>
          <p:cNvPr id="36" name="Prostokąt 35">
            <a:extLst>
              <a:ext uri="{FF2B5EF4-FFF2-40B4-BE49-F238E27FC236}">
                <a16:creationId xmlns:a16="http://schemas.microsoft.com/office/drawing/2014/main" id="{D1ED8BE1-2EB5-405A-A552-F81E305C0354}"/>
              </a:ext>
            </a:extLst>
          </p:cNvPr>
          <p:cNvSpPr/>
          <p:nvPr/>
        </p:nvSpPr>
        <p:spPr>
          <a:xfrm>
            <a:off x="7376596" y="3467635"/>
            <a:ext cx="1684421" cy="11590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Obserwator przetwarzający zdarzenie asynchronicznie</a:t>
            </a:r>
          </a:p>
        </p:txBody>
      </p:sp>
      <p:sp>
        <p:nvSpPr>
          <p:cNvPr id="37" name="Prostokąt 36">
            <a:extLst>
              <a:ext uri="{FF2B5EF4-FFF2-40B4-BE49-F238E27FC236}">
                <a16:creationId xmlns:a16="http://schemas.microsoft.com/office/drawing/2014/main" id="{C60660C5-5AB3-4D23-8695-C245DBC42898}"/>
              </a:ext>
            </a:extLst>
          </p:cNvPr>
          <p:cNvSpPr/>
          <p:nvPr/>
        </p:nvSpPr>
        <p:spPr>
          <a:xfrm>
            <a:off x="6781804" y="4987074"/>
            <a:ext cx="1684421" cy="11590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Obserwator przetwarzający zdarzenie asynchronicznie</a:t>
            </a:r>
          </a:p>
        </p:txBody>
      </p:sp>
    </p:spTree>
    <p:extLst>
      <p:ext uri="{BB962C8B-B14F-4D97-AF65-F5344CB8AC3E}">
        <p14:creationId xmlns:p14="http://schemas.microsoft.com/office/powerpoint/2010/main" val="1501707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fade">
                                      <p:cBhvr>
                                        <p:cTn id="15" dur="500"/>
                                        <p:tgtEl>
                                          <p:spTgt spid="3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7"/>
                                        </p:tgtEl>
                                        <p:attrNameLst>
                                          <p:attrName>style.visibility</p:attrName>
                                        </p:attrNameLst>
                                      </p:cBhvr>
                                      <p:to>
                                        <p:strVal val="visible"/>
                                      </p:to>
                                    </p:set>
                                    <p:animEffect transition="in" filter="fade">
                                      <p:cBhvr>
                                        <p:cTn id="18" dur="500"/>
                                        <p:tgtEl>
                                          <p:spTgt spid="3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fade">
                                      <p:cBhvr>
                                        <p:cTn id="23" dur="500"/>
                                        <p:tgtEl>
                                          <p:spTgt spid="24"/>
                                        </p:tgtEl>
                                      </p:cBhvr>
                                    </p:animEffect>
                                  </p:childTnLst>
                                </p:cTn>
                              </p:par>
                            </p:childTnLst>
                          </p:cTn>
                        </p:par>
                        <p:par>
                          <p:cTn id="24" fill="hold">
                            <p:stCondLst>
                              <p:cond delay="500"/>
                            </p:stCondLst>
                            <p:childTnLst>
                              <p:par>
                                <p:cTn id="25" presetID="10" presetClass="entr" presetSubtype="0" fill="hold" grpId="0"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fade">
                                      <p:cBhvr>
                                        <p:cTn id="32" dur="500"/>
                                        <p:tgtEl>
                                          <p:spTgt spid="33"/>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fade">
                                      <p:cBhvr>
                                        <p:cTn id="35" dur="500"/>
                                        <p:tgtEl>
                                          <p:spTgt spid="31"/>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2"/>
                                        </p:tgtEl>
                                        <p:attrNameLst>
                                          <p:attrName>style.visibility</p:attrName>
                                        </p:attrNameLst>
                                      </p:cBhvr>
                                      <p:to>
                                        <p:strVal val="visible"/>
                                      </p:to>
                                    </p:set>
                                    <p:animEffect transition="in" filter="fade">
                                      <p:cBhvr>
                                        <p:cTn id="38" dur="500"/>
                                        <p:tgtEl>
                                          <p:spTgt spid="32"/>
                                        </p:tgtEl>
                                      </p:cBhvr>
                                    </p:animEffect>
                                  </p:childTnLst>
                                </p:cTn>
                              </p:par>
                            </p:childTnLst>
                          </p:cTn>
                        </p:par>
                      </p:childTnLst>
                    </p:cTn>
                  </p:par>
                  <p:par>
                    <p:cTn id="39" fill="hold">
                      <p:stCondLst>
                        <p:cond delay="indefinite"/>
                      </p:stCondLst>
                      <p:childTnLst>
                        <p:par>
                          <p:cTn id="40" fill="hold">
                            <p:stCondLst>
                              <p:cond delay="0"/>
                            </p:stCondLst>
                            <p:childTnLst>
                              <p:par>
                                <p:cTn id="41" presetID="26" presetClass="emph" presetSubtype="0" fill="hold" grpId="1" nodeType="clickEffect">
                                  <p:stCondLst>
                                    <p:cond delay="0"/>
                                  </p:stCondLst>
                                  <p:childTnLst>
                                    <p:animEffect transition="out" filter="fade">
                                      <p:cBhvr>
                                        <p:cTn id="42" dur="500" tmFilter="0, 0; .2, .5; .8, .5; 1, 0"/>
                                        <p:tgtEl>
                                          <p:spTgt spid="36"/>
                                        </p:tgtEl>
                                      </p:cBhvr>
                                    </p:animEffect>
                                    <p:animScale>
                                      <p:cBhvr>
                                        <p:cTn id="43" dur="250" autoRev="1" fill="hold"/>
                                        <p:tgtEl>
                                          <p:spTgt spid="36"/>
                                        </p:tgtEl>
                                      </p:cBhvr>
                                      <p:by x="105000" y="105000"/>
                                    </p:animScale>
                                  </p:childTnLst>
                                </p:cTn>
                              </p:par>
                            </p:childTnLst>
                          </p:cTn>
                        </p:par>
                      </p:childTnLst>
                    </p:cTn>
                  </p:par>
                  <p:par>
                    <p:cTn id="44" fill="hold">
                      <p:stCondLst>
                        <p:cond delay="indefinite"/>
                      </p:stCondLst>
                      <p:childTnLst>
                        <p:par>
                          <p:cTn id="45" fill="hold">
                            <p:stCondLst>
                              <p:cond delay="0"/>
                            </p:stCondLst>
                            <p:childTnLst>
                              <p:par>
                                <p:cTn id="46" presetID="10" presetClass="exit" presetSubtype="0" fill="hold" grpId="1" nodeType="clickEffect">
                                  <p:stCondLst>
                                    <p:cond delay="0"/>
                                  </p:stCondLst>
                                  <p:childTnLst>
                                    <p:animEffect transition="out" filter="fade">
                                      <p:cBhvr>
                                        <p:cTn id="47" dur="500"/>
                                        <p:tgtEl>
                                          <p:spTgt spid="33"/>
                                        </p:tgtEl>
                                      </p:cBhvr>
                                    </p:animEffect>
                                    <p:set>
                                      <p:cBhvr>
                                        <p:cTn id="48" dur="1" fill="hold">
                                          <p:stCondLst>
                                            <p:cond delay="499"/>
                                          </p:stCondLst>
                                        </p:cTn>
                                        <p:tgtEl>
                                          <p:spTgt spid="33"/>
                                        </p:tgtEl>
                                        <p:attrNameLst>
                                          <p:attrName>style.visibility</p:attrName>
                                        </p:attrNameLst>
                                      </p:cBhvr>
                                      <p:to>
                                        <p:strVal val="hidden"/>
                                      </p:to>
                                    </p:set>
                                  </p:childTnLst>
                                </p:cTn>
                              </p:par>
                              <p:par>
                                <p:cTn id="49" presetID="10" presetClass="exit" presetSubtype="0" fill="hold" grpId="1" nodeType="withEffect">
                                  <p:stCondLst>
                                    <p:cond delay="0"/>
                                  </p:stCondLst>
                                  <p:childTnLst>
                                    <p:animEffect transition="out" filter="fade">
                                      <p:cBhvr>
                                        <p:cTn id="50" dur="500"/>
                                        <p:tgtEl>
                                          <p:spTgt spid="31"/>
                                        </p:tgtEl>
                                      </p:cBhvr>
                                    </p:animEffect>
                                    <p:set>
                                      <p:cBhvr>
                                        <p:cTn id="51" dur="1" fill="hold">
                                          <p:stCondLst>
                                            <p:cond delay="499"/>
                                          </p:stCondLst>
                                        </p:cTn>
                                        <p:tgtEl>
                                          <p:spTgt spid="31"/>
                                        </p:tgtEl>
                                        <p:attrNameLst>
                                          <p:attrName>style.visibility</p:attrName>
                                        </p:attrNameLst>
                                      </p:cBhvr>
                                      <p:to>
                                        <p:strVal val="hidden"/>
                                      </p:to>
                                    </p:set>
                                  </p:childTnLst>
                                </p:cTn>
                              </p:par>
                              <p:par>
                                <p:cTn id="52" presetID="10" presetClass="exit" presetSubtype="0" fill="hold" grpId="1" nodeType="withEffect">
                                  <p:stCondLst>
                                    <p:cond delay="0"/>
                                  </p:stCondLst>
                                  <p:childTnLst>
                                    <p:animEffect transition="out" filter="fade">
                                      <p:cBhvr>
                                        <p:cTn id="53" dur="500"/>
                                        <p:tgtEl>
                                          <p:spTgt spid="32"/>
                                        </p:tgtEl>
                                      </p:cBhvr>
                                    </p:animEffect>
                                    <p:set>
                                      <p:cBhvr>
                                        <p:cTn id="54" dur="1" fill="hold">
                                          <p:stCondLst>
                                            <p:cond delay="499"/>
                                          </p:stCondLst>
                                        </p:cTn>
                                        <p:tgtEl>
                                          <p:spTgt spid="32"/>
                                        </p:tgtEl>
                                        <p:attrNameLst>
                                          <p:attrName>style.visibility</p:attrName>
                                        </p:attrNameLst>
                                      </p:cBhvr>
                                      <p:to>
                                        <p:strVal val="hidden"/>
                                      </p:to>
                                    </p:set>
                                  </p:childTnLst>
                                </p:cTn>
                              </p:par>
                            </p:childTnLst>
                          </p:cTn>
                        </p:par>
                        <p:par>
                          <p:cTn id="55" fill="hold">
                            <p:stCondLst>
                              <p:cond delay="500"/>
                            </p:stCondLst>
                            <p:childTnLst>
                              <p:par>
                                <p:cTn id="56" presetID="10" presetClass="entr" presetSubtype="0" fill="hold" grpId="0" nodeType="afterEffect">
                                  <p:stCondLst>
                                    <p:cond delay="0"/>
                                  </p:stCondLst>
                                  <p:childTnLst>
                                    <p:set>
                                      <p:cBhvr>
                                        <p:cTn id="57" dur="1" fill="hold">
                                          <p:stCondLst>
                                            <p:cond delay="0"/>
                                          </p:stCondLst>
                                        </p:cTn>
                                        <p:tgtEl>
                                          <p:spTgt spid="34"/>
                                        </p:tgtEl>
                                        <p:attrNameLst>
                                          <p:attrName>style.visibility</p:attrName>
                                        </p:attrNameLst>
                                      </p:cBhvr>
                                      <p:to>
                                        <p:strVal val="visible"/>
                                      </p:to>
                                    </p:set>
                                    <p:animEffect transition="in" filter="fade">
                                      <p:cBhvr>
                                        <p:cTn id="58" dur="500"/>
                                        <p:tgtEl>
                                          <p:spTgt spid="34"/>
                                        </p:tgtEl>
                                      </p:cBhvr>
                                    </p:animEffect>
                                  </p:childTnLst>
                                </p:cTn>
                              </p:par>
                            </p:childTnLst>
                          </p:cTn>
                        </p:par>
                      </p:childTnLst>
                    </p:cTn>
                  </p:par>
                  <p:par>
                    <p:cTn id="59" fill="hold">
                      <p:stCondLst>
                        <p:cond delay="indefinite"/>
                      </p:stCondLst>
                      <p:childTnLst>
                        <p:par>
                          <p:cTn id="60" fill="hold">
                            <p:stCondLst>
                              <p:cond delay="0"/>
                            </p:stCondLst>
                            <p:childTnLst>
                              <p:par>
                                <p:cTn id="61" presetID="26" presetClass="emph" presetSubtype="0" fill="hold" grpId="1" nodeType="clickEffect">
                                  <p:stCondLst>
                                    <p:cond delay="0"/>
                                  </p:stCondLst>
                                  <p:childTnLst>
                                    <p:animEffect transition="out" filter="fade">
                                      <p:cBhvr>
                                        <p:cTn id="62" dur="500" tmFilter="0, 0; .2, .5; .8, .5; 1, 0"/>
                                        <p:tgtEl>
                                          <p:spTgt spid="4"/>
                                        </p:tgtEl>
                                      </p:cBhvr>
                                    </p:animEffect>
                                    <p:animScale>
                                      <p:cBhvr>
                                        <p:cTn id="63" dur="250" autoRev="1" fill="hold"/>
                                        <p:tgtEl>
                                          <p:spTgt spid="4"/>
                                        </p:tgtEl>
                                      </p:cBhvr>
                                      <p:by x="105000" y="105000"/>
                                    </p:animScale>
                                  </p:childTnLst>
                                </p:cTn>
                              </p:par>
                            </p:childTnLst>
                          </p:cTn>
                        </p:par>
                      </p:childTnLst>
                    </p:cTn>
                  </p:par>
                  <p:par>
                    <p:cTn id="64" fill="hold">
                      <p:stCondLst>
                        <p:cond delay="indefinite"/>
                      </p:stCondLst>
                      <p:childTnLst>
                        <p:par>
                          <p:cTn id="65" fill="hold">
                            <p:stCondLst>
                              <p:cond delay="0"/>
                            </p:stCondLst>
                            <p:childTnLst>
                              <p:par>
                                <p:cTn id="66" presetID="10" presetClass="exit" presetSubtype="0" fill="hold" grpId="1" nodeType="clickEffect">
                                  <p:stCondLst>
                                    <p:cond delay="0"/>
                                  </p:stCondLst>
                                  <p:childTnLst>
                                    <p:animEffect transition="out" filter="fade">
                                      <p:cBhvr>
                                        <p:cTn id="67" dur="500"/>
                                        <p:tgtEl>
                                          <p:spTgt spid="17"/>
                                        </p:tgtEl>
                                      </p:cBhvr>
                                    </p:animEffect>
                                    <p:set>
                                      <p:cBhvr>
                                        <p:cTn id="68" dur="1" fill="hold">
                                          <p:stCondLst>
                                            <p:cond delay="499"/>
                                          </p:stCondLst>
                                        </p:cTn>
                                        <p:tgtEl>
                                          <p:spTgt spid="17"/>
                                        </p:tgtEl>
                                        <p:attrNameLst>
                                          <p:attrName>style.visibility</p:attrName>
                                        </p:attrNameLst>
                                      </p:cBhvr>
                                      <p:to>
                                        <p:strVal val="hidden"/>
                                      </p:to>
                                    </p:set>
                                  </p:childTnLst>
                                </p:cTn>
                              </p:par>
                              <p:par>
                                <p:cTn id="69" presetID="10" presetClass="exit" presetSubtype="0" fill="hold" grpId="1" nodeType="withEffect">
                                  <p:stCondLst>
                                    <p:cond delay="0"/>
                                  </p:stCondLst>
                                  <p:childTnLst>
                                    <p:animEffect transition="out" filter="fade">
                                      <p:cBhvr>
                                        <p:cTn id="70" dur="500"/>
                                        <p:tgtEl>
                                          <p:spTgt spid="34"/>
                                        </p:tgtEl>
                                      </p:cBhvr>
                                    </p:animEffect>
                                    <p:set>
                                      <p:cBhvr>
                                        <p:cTn id="71" dur="1" fill="hold">
                                          <p:stCondLst>
                                            <p:cond delay="499"/>
                                          </p:stCondLst>
                                        </p:cTn>
                                        <p:tgtEl>
                                          <p:spTgt spid="34"/>
                                        </p:tgtEl>
                                        <p:attrNameLst>
                                          <p:attrName>style.visibility</p:attrName>
                                        </p:attrNameLst>
                                      </p:cBhvr>
                                      <p:to>
                                        <p:strVal val="hidden"/>
                                      </p:to>
                                    </p:set>
                                  </p:childTnLst>
                                </p:cTn>
                              </p:par>
                              <p:par>
                                <p:cTn id="72" presetID="10" presetClass="exit" presetSubtype="0" fill="hold" grpId="1" nodeType="withEffect">
                                  <p:stCondLst>
                                    <p:cond delay="0"/>
                                  </p:stCondLst>
                                  <p:childTnLst>
                                    <p:animEffect transition="out" filter="fade">
                                      <p:cBhvr>
                                        <p:cTn id="73" dur="500"/>
                                        <p:tgtEl>
                                          <p:spTgt spid="24"/>
                                        </p:tgtEl>
                                      </p:cBhvr>
                                    </p:animEffect>
                                    <p:set>
                                      <p:cBhvr>
                                        <p:cTn id="74" dur="1" fill="hold">
                                          <p:stCondLst>
                                            <p:cond delay="499"/>
                                          </p:stCondLst>
                                        </p:cTn>
                                        <p:tgtEl>
                                          <p:spTgt spid="24"/>
                                        </p:tgtEl>
                                        <p:attrNameLst>
                                          <p:attrName>style.visibility</p:attrName>
                                        </p:attrNameLst>
                                      </p:cBhvr>
                                      <p:to>
                                        <p:strVal val="hidden"/>
                                      </p:to>
                                    </p:set>
                                  </p:childTnLst>
                                </p:cTn>
                              </p:par>
                            </p:childTnLst>
                          </p:cTn>
                        </p:par>
                        <p:par>
                          <p:cTn id="75" fill="hold">
                            <p:stCondLst>
                              <p:cond delay="500"/>
                            </p:stCondLst>
                            <p:childTnLst>
                              <p:par>
                                <p:cTn id="76" presetID="10" presetClass="entr" presetSubtype="0" fill="hold" grpId="0" nodeType="afterEffect">
                                  <p:stCondLst>
                                    <p:cond delay="0"/>
                                  </p:stCondLst>
                                  <p:childTnLst>
                                    <p:set>
                                      <p:cBhvr>
                                        <p:cTn id="77" dur="1" fill="hold">
                                          <p:stCondLst>
                                            <p:cond delay="0"/>
                                          </p:stCondLst>
                                        </p:cTn>
                                        <p:tgtEl>
                                          <p:spTgt spid="35"/>
                                        </p:tgtEl>
                                        <p:attrNameLst>
                                          <p:attrName>style.visibility</p:attrName>
                                        </p:attrNameLst>
                                      </p:cBhvr>
                                      <p:to>
                                        <p:strVal val="visible"/>
                                      </p:to>
                                    </p:set>
                                    <p:animEffect transition="in" filter="fade">
                                      <p:cBhvr>
                                        <p:cTn id="78"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7" grpId="0" animBg="1"/>
      <p:bldP spid="17" grpId="0" animBg="1"/>
      <p:bldP spid="17" grpId="1" animBg="1"/>
      <p:bldP spid="24" grpId="0" animBg="1"/>
      <p:bldP spid="24" grpId="1" animBg="1"/>
      <p:bldP spid="31" grpId="0" animBg="1"/>
      <p:bldP spid="31" grpId="1" animBg="1"/>
      <p:bldP spid="32" grpId="0" animBg="1"/>
      <p:bldP spid="32" grpId="1" animBg="1"/>
      <p:bldP spid="33" grpId="0" animBg="1"/>
      <p:bldP spid="33" grpId="1" animBg="1"/>
      <p:bldP spid="34" grpId="0" animBg="1"/>
      <p:bldP spid="34" grpId="1" animBg="1"/>
      <p:bldP spid="35" grpId="0" animBg="1"/>
      <p:bldP spid="36" grpId="0" animBg="1"/>
      <p:bldP spid="36" grpId="1" animBg="1"/>
      <p:bldP spid="3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4A55AB-35D1-41E0-979A-80778DCE6221}"/>
              </a:ext>
            </a:extLst>
          </p:cNvPr>
          <p:cNvSpPr>
            <a:spLocks noGrp="1"/>
          </p:cNvSpPr>
          <p:nvPr>
            <p:ph type="title"/>
          </p:nvPr>
        </p:nvSpPr>
        <p:spPr/>
        <p:txBody>
          <a:bodyPr/>
          <a:lstStyle/>
          <a:p>
            <a:r>
              <a:rPr lang="pl-PL" dirty="0"/>
              <a:t>Enterprise Java </a:t>
            </a:r>
            <a:r>
              <a:rPr lang="pl-PL" dirty="0" err="1"/>
              <a:t>Beans</a:t>
            </a:r>
            <a:endParaRPr lang="pl-PL" dirty="0"/>
          </a:p>
        </p:txBody>
      </p:sp>
      <p:sp>
        <p:nvSpPr>
          <p:cNvPr id="4" name="Prostokąt 3">
            <a:extLst>
              <a:ext uri="{FF2B5EF4-FFF2-40B4-BE49-F238E27FC236}">
                <a16:creationId xmlns:a16="http://schemas.microsoft.com/office/drawing/2014/main" id="{063D4EC7-8E8B-4718-B170-56804293A070}"/>
              </a:ext>
            </a:extLst>
          </p:cNvPr>
          <p:cNvSpPr/>
          <p:nvPr/>
        </p:nvSpPr>
        <p:spPr>
          <a:xfrm>
            <a:off x="2708763" y="3298148"/>
            <a:ext cx="1876927" cy="1498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Metoda przetwarzająca działanie</a:t>
            </a:r>
          </a:p>
        </p:txBody>
      </p:sp>
      <p:sp>
        <p:nvSpPr>
          <p:cNvPr id="5" name="Prostokąt 4">
            <a:extLst>
              <a:ext uri="{FF2B5EF4-FFF2-40B4-BE49-F238E27FC236}">
                <a16:creationId xmlns:a16="http://schemas.microsoft.com/office/drawing/2014/main" id="{E549FC04-4DB8-4EB8-BC06-25BAC23D17CC}"/>
              </a:ext>
            </a:extLst>
          </p:cNvPr>
          <p:cNvSpPr/>
          <p:nvPr/>
        </p:nvSpPr>
        <p:spPr>
          <a:xfrm>
            <a:off x="7120161" y="1920898"/>
            <a:ext cx="1684421" cy="11590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Logika do uruchomienia asynchronicznie</a:t>
            </a:r>
          </a:p>
        </p:txBody>
      </p:sp>
      <p:sp>
        <p:nvSpPr>
          <p:cNvPr id="13" name="Prostokąt 12">
            <a:extLst>
              <a:ext uri="{FF2B5EF4-FFF2-40B4-BE49-F238E27FC236}">
                <a16:creationId xmlns:a16="http://schemas.microsoft.com/office/drawing/2014/main" id="{F57155FD-2916-4B42-B414-2A7718844F64}"/>
              </a:ext>
            </a:extLst>
          </p:cNvPr>
          <p:cNvSpPr/>
          <p:nvPr/>
        </p:nvSpPr>
        <p:spPr>
          <a:xfrm>
            <a:off x="7376596" y="3467635"/>
            <a:ext cx="1684421" cy="11590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Logika do uruchomienia asynchronicznie</a:t>
            </a:r>
          </a:p>
        </p:txBody>
      </p:sp>
      <p:sp>
        <p:nvSpPr>
          <p:cNvPr id="14" name="Prostokąt 13">
            <a:extLst>
              <a:ext uri="{FF2B5EF4-FFF2-40B4-BE49-F238E27FC236}">
                <a16:creationId xmlns:a16="http://schemas.microsoft.com/office/drawing/2014/main" id="{6004C0CD-8161-47FF-871B-3B64EC0DC133}"/>
              </a:ext>
            </a:extLst>
          </p:cNvPr>
          <p:cNvSpPr/>
          <p:nvPr/>
        </p:nvSpPr>
        <p:spPr>
          <a:xfrm>
            <a:off x="7116243" y="5014372"/>
            <a:ext cx="1684421" cy="11590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Logika do uruchomienia asynchronicznie</a:t>
            </a:r>
          </a:p>
        </p:txBody>
      </p:sp>
      <p:sp>
        <p:nvSpPr>
          <p:cNvPr id="17" name="Strzałka: w prawo 16">
            <a:extLst>
              <a:ext uri="{FF2B5EF4-FFF2-40B4-BE49-F238E27FC236}">
                <a16:creationId xmlns:a16="http://schemas.microsoft.com/office/drawing/2014/main" id="{47D4BB8E-20FA-4770-B54A-268A5808FAD3}"/>
              </a:ext>
            </a:extLst>
          </p:cNvPr>
          <p:cNvSpPr/>
          <p:nvPr/>
        </p:nvSpPr>
        <p:spPr>
          <a:xfrm>
            <a:off x="4805265" y="3928188"/>
            <a:ext cx="2323323" cy="2705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9" name="Strzałka: w prawo 18">
            <a:extLst>
              <a:ext uri="{FF2B5EF4-FFF2-40B4-BE49-F238E27FC236}">
                <a16:creationId xmlns:a16="http://schemas.microsoft.com/office/drawing/2014/main" id="{7E13F743-FE94-4B7A-88C4-98989D599A76}"/>
              </a:ext>
            </a:extLst>
          </p:cNvPr>
          <p:cNvSpPr/>
          <p:nvPr/>
        </p:nvSpPr>
        <p:spPr>
          <a:xfrm rot="19908566">
            <a:off x="4619095" y="3179753"/>
            <a:ext cx="2323323" cy="2705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0" name="Strzałka: w prawo 19">
            <a:extLst>
              <a:ext uri="{FF2B5EF4-FFF2-40B4-BE49-F238E27FC236}">
                <a16:creationId xmlns:a16="http://schemas.microsoft.com/office/drawing/2014/main" id="{644F13BA-31F9-4A8E-9D34-F577D3302626}"/>
              </a:ext>
            </a:extLst>
          </p:cNvPr>
          <p:cNvSpPr/>
          <p:nvPr/>
        </p:nvSpPr>
        <p:spPr>
          <a:xfrm rot="1321166">
            <a:off x="4668719" y="4567982"/>
            <a:ext cx="2323323" cy="2705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3" name="Strzałka: w prawo 22">
            <a:extLst>
              <a:ext uri="{FF2B5EF4-FFF2-40B4-BE49-F238E27FC236}">
                <a16:creationId xmlns:a16="http://schemas.microsoft.com/office/drawing/2014/main" id="{32D58592-16F8-4F52-8107-7AA42D941255}"/>
              </a:ext>
            </a:extLst>
          </p:cNvPr>
          <p:cNvSpPr/>
          <p:nvPr/>
        </p:nvSpPr>
        <p:spPr>
          <a:xfrm rot="10800000">
            <a:off x="4805265" y="3928188"/>
            <a:ext cx="2323323" cy="2705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4126246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5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500"/>
                                        <p:tgtEl>
                                          <p:spTgt spid="1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500"/>
                                        <p:tgtEl>
                                          <p:spTgt spid="19"/>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fade">
                                      <p:cBhvr>
                                        <p:cTn id="29" dur="500"/>
                                        <p:tgtEl>
                                          <p:spTgt spid="20"/>
                                        </p:tgtEl>
                                      </p:cBhvr>
                                    </p:animEffect>
                                  </p:childTnLst>
                                </p:cTn>
                              </p:par>
                            </p:childTnLst>
                          </p:cTn>
                        </p:par>
                      </p:childTnLst>
                    </p:cTn>
                  </p:par>
                  <p:par>
                    <p:cTn id="30" fill="hold">
                      <p:stCondLst>
                        <p:cond delay="indefinite"/>
                      </p:stCondLst>
                      <p:childTnLst>
                        <p:par>
                          <p:cTn id="31" fill="hold">
                            <p:stCondLst>
                              <p:cond delay="0"/>
                            </p:stCondLst>
                            <p:childTnLst>
                              <p:par>
                                <p:cTn id="32" presetID="26" presetClass="emph" presetSubtype="0" fill="hold" grpId="1" nodeType="clickEffect">
                                  <p:stCondLst>
                                    <p:cond delay="0"/>
                                  </p:stCondLst>
                                  <p:childTnLst>
                                    <p:animEffect transition="out" filter="fade">
                                      <p:cBhvr>
                                        <p:cTn id="33" dur="500" tmFilter="0, 0; .2, .5; .8, .5; 1, 0"/>
                                        <p:tgtEl>
                                          <p:spTgt spid="17"/>
                                        </p:tgtEl>
                                      </p:cBhvr>
                                    </p:animEffect>
                                    <p:animScale>
                                      <p:cBhvr>
                                        <p:cTn id="34" dur="250" autoRev="1" fill="hold"/>
                                        <p:tgtEl>
                                          <p:spTgt spid="17"/>
                                        </p:tgtEl>
                                      </p:cBhvr>
                                      <p:by x="105000" y="105000"/>
                                    </p:animScale>
                                  </p:childTnLst>
                                </p:cTn>
                              </p:par>
                            </p:childTnLst>
                          </p:cTn>
                        </p:par>
                        <p:par>
                          <p:cTn id="35" fill="hold">
                            <p:stCondLst>
                              <p:cond delay="500"/>
                            </p:stCondLst>
                            <p:childTnLst>
                              <p:par>
                                <p:cTn id="36" presetID="10" presetClass="exit" presetSubtype="0" fill="hold" grpId="1" nodeType="afterEffect">
                                  <p:stCondLst>
                                    <p:cond delay="0"/>
                                  </p:stCondLst>
                                  <p:childTnLst>
                                    <p:animEffect transition="out" filter="fade">
                                      <p:cBhvr>
                                        <p:cTn id="37" dur="500"/>
                                        <p:tgtEl>
                                          <p:spTgt spid="19"/>
                                        </p:tgtEl>
                                      </p:cBhvr>
                                    </p:animEffect>
                                    <p:set>
                                      <p:cBhvr>
                                        <p:cTn id="38" dur="1" fill="hold">
                                          <p:stCondLst>
                                            <p:cond delay="499"/>
                                          </p:stCondLst>
                                        </p:cTn>
                                        <p:tgtEl>
                                          <p:spTgt spid="19"/>
                                        </p:tgtEl>
                                        <p:attrNameLst>
                                          <p:attrName>style.visibility</p:attrName>
                                        </p:attrNameLst>
                                      </p:cBhvr>
                                      <p:to>
                                        <p:strVal val="hidden"/>
                                      </p:to>
                                    </p:set>
                                  </p:childTnLst>
                                </p:cTn>
                              </p:par>
                              <p:par>
                                <p:cTn id="39" presetID="10" presetClass="exit" presetSubtype="0" fill="hold" grpId="1" nodeType="withEffect">
                                  <p:stCondLst>
                                    <p:cond delay="0"/>
                                  </p:stCondLst>
                                  <p:childTnLst>
                                    <p:animEffect transition="out" filter="fade">
                                      <p:cBhvr>
                                        <p:cTn id="40" dur="500"/>
                                        <p:tgtEl>
                                          <p:spTgt spid="20"/>
                                        </p:tgtEl>
                                      </p:cBhvr>
                                    </p:animEffect>
                                    <p:set>
                                      <p:cBhvr>
                                        <p:cTn id="41" dur="1" fill="hold">
                                          <p:stCondLst>
                                            <p:cond delay="499"/>
                                          </p:stCondLst>
                                        </p:cTn>
                                        <p:tgtEl>
                                          <p:spTgt spid="20"/>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26" presetClass="emph" presetSubtype="0" fill="hold" grpId="1" nodeType="clickEffect">
                                  <p:stCondLst>
                                    <p:cond delay="0"/>
                                  </p:stCondLst>
                                  <p:childTnLst>
                                    <p:animEffect transition="out" filter="fade">
                                      <p:cBhvr>
                                        <p:cTn id="45" dur="500" tmFilter="0, 0; .2, .5; .8, .5; 1, 0"/>
                                        <p:tgtEl>
                                          <p:spTgt spid="4"/>
                                        </p:tgtEl>
                                      </p:cBhvr>
                                    </p:animEffect>
                                    <p:animScale>
                                      <p:cBhvr>
                                        <p:cTn id="46" dur="250" autoRev="1" fill="hold"/>
                                        <p:tgtEl>
                                          <p:spTgt spid="4"/>
                                        </p:tgtEl>
                                      </p:cBhvr>
                                      <p:by x="105000" y="105000"/>
                                    </p:animScale>
                                  </p:childTnLst>
                                </p:cTn>
                              </p:par>
                            </p:childTnLst>
                          </p:cTn>
                        </p:par>
                      </p:childTnLst>
                    </p:cTn>
                  </p:par>
                  <p:par>
                    <p:cTn id="47" fill="hold">
                      <p:stCondLst>
                        <p:cond delay="indefinite"/>
                      </p:stCondLst>
                      <p:childTnLst>
                        <p:par>
                          <p:cTn id="48" fill="hold">
                            <p:stCondLst>
                              <p:cond delay="0"/>
                            </p:stCondLst>
                            <p:childTnLst>
                              <p:par>
                                <p:cTn id="49" presetID="10" presetClass="exit" presetSubtype="0" fill="hold" grpId="2" nodeType="clickEffect">
                                  <p:stCondLst>
                                    <p:cond delay="0"/>
                                  </p:stCondLst>
                                  <p:childTnLst>
                                    <p:animEffect transition="out" filter="fade">
                                      <p:cBhvr>
                                        <p:cTn id="50" dur="500"/>
                                        <p:tgtEl>
                                          <p:spTgt spid="17"/>
                                        </p:tgtEl>
                                      </p:cBhvr>
                                    </p:animEffect>
                                    <p:set>
                                      <p:cBhvr>
                                        <p:cTn id="51" dur="1" fill="hold">
                                          <p:stCondLst>
                                            <p:cond delay="499"/>
                                          </p:stCondLst>
                                        </p:cTn>
                                        <p:tgtEl>
                                          <p:spTgt spid="17"/>
                                        </p:tgtEl>
                                        <p:attrNameLst>
                                          <p:attrName>style.visibility</p:attrName>
                                        </p:attrNameLst>
                                      </p:cBhvr>
                                      <p:to>
                                        <p:strVal val="hidden"/>
                                      </p:to>
                                    </p:set>
                                  </p:childTnLst>
                                </p:cTn>
                              </p:par>
                            </p:childTnLst>
                          </p:cTn>
                        </p:par>
                        <p:par>
                          <p:cTn id="52" fill="hold">
                            <p:stCondLst>
                              <p:cond delay="500"/>
                            </p:stCondLst>
                            <p:childTnLst>
                              <p:par>
                                <p:cTn id="53" presetID="10" presetClass="entr" presetSubtype="0" fill="hold" grpId="0" nodeType="after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fade">
                                      <p:cBhvr>
                                        <p:cTn id="55"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13" grpId="0" animBg="1"/>
      <p:bldP spid="14" grpId="0" animBg="1"/>
      <p:bldP spid="17" grpId="0" animBg="1"/>
      <p:bldP spid="17" grpId="1" animBg="1"/>
      <p:bldP spid="17" grpId="2" animBg="1"/>
      <p:bldP spid="19" grpId="0" animBg="1"/>
      <p:bldP spid="19" grpId="1" animBg="1"/>
      <p:bldP spid="20" grpId="0" animBg="1"/>
      <p:bldP spid="20" grpId="1" animBg="1"/>
      <p:bldP spid="2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10D5ED-E611-4338-95EF-28EF72EE210A}"/>
              </a:ext>
            </a:extLst>
          </p:cNvPr>
          <p:cNvSpPr>
            <a:spLocks noGrp="1"/>
          </p:cNvSpPr>
          <p:nvPr>
            <p:ph type="title"/>
          </p:nvPr>
        </p:nvSpPr>
        <p:spPr/>
        <p:txBody>
          <a:bodyPr/>
          <a:lstStyle/>
          <a:p>
            <a:r>
              <a:rPr lang="pl-PL" dirty="0"/>
              <a:t>Asynchroniczny serwis REST</a:t>
            </a:r>
          </a:p>
        </p:txBody>
      </p:sp>
      <p:sp>
        <p:nvSpPr>
          <p:cNvPr id="4" name="Prostokąt 3">
            <a:extLst>
              <a:ext uri="{FF2B5EF4-FFF2-40B4-BE49-F238E27FC236}">
                <a16:creationId xmlns:a16="http://schemas.microsoft.com/office/drawing/2014/main" id="{BA72A96E-71C0-4307-8C17-C5562A7EC8A8}"/>
              </a:ext>
            </a:extLst>
          </p:cNvPr>
          <p:cNvSpPr/>
          <p:nvPr/>
        </p:nvSpPr>
        <p:spPr>
          <a:xfrm>
            <a:off x="5329386" y="3511224"/>
            <a:ext cx="1684421" cy="8376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Kontroler asynchroniczny</a:t>
            </a:r>
          </a:p>
        </p:txBody>
      </p:sp>
      <p:sp>
        <p:nvSpPr>
          <p:cNvPr id="5" name="Prostokąt 4">
            <a:extLst>
              <a:ext uri="{FF2B5EF4-FFF2-40B4-BE49-F238E27FC236}">
                <a16:creationId xmlns:a16="http://schemas.microsoft.com/office/drawing/2014/main" id="{F3497DAF-5F68-4237-A021-9AFBBCC8A33D}"/>
              </a:ext>
            </a:extLst>
          </p:cNvPr>
          <p:cNvSpPr/>
          <p:nvPr/>
        </p:nvSpPr>
        <p:spPr>
          <a:xfrm>
            <a:off x="8219595" y="2753337"/>
            <a:ext cx="1684421" cy="6949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Logika asynchroniczna</a:t>
            </a:r>
          </a:p>
        </p:txBody>
      </p:sp>
      <p:sp>
        <p:nvSpPr>
          <p:cNvPr id="20" name="Prostokąt 19">
            <a:extLst>
              <a:ext uri="{FF2B5EF4-FFF2-40B4-BE49-F238E27FC236}">
                <a16:creationId xmlns:a16="http://schemas.microsoft.com/office/drawing/2014/main" id="{9B349D03-B1FC-4D5A-877C-A47CDA3D9480}"/>
              </a:ext>
            </a:extLst>
          </p:cNvPr>
          <p:cNvSpPr/>
          <p:nvPr/>
        </p:nvSpPr>
        <p:spPr>
          <a:xfrm>
            <a:off x="8448889" y="3541367"/>
            <a:ext cx="1684421" cy="6949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Logika asynchroniczna</a:t>
            </a:r>
          </a:p>
        </p:txBody>
      </p:sp>
      <p:sp>
        <p:nvSpPr>
          <p:cNvPr id="21" name="Prostokąt 20">
            <a:extLst>
              <a:ext uri="{FF2B5EF4-FFF2-40B4-BE49-F238E27FC236}">
                <a16:creationId xmlns:a16="http://schemas.microsoft.com/office/drawing/2014/main" id="{65F7F869-1E27-4846-9871-1381B3F8511B}"/>
              </a:ext>
            </a:extLst>
          </p:cNvPr>
          <p:cNvSpPr/>
          <p:nvPr/>
        </p:nvSpPr>
        <p:spPr>
          <a:xfrm>
            <a:off x="8219594" y="4345128"/>
            <a:ext cx="1684421" cy="6949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Logika asynchroniczna</a:t>
            </a:r>
          </a:p>
        </p:txBody>
      </p:sp>
      <p:sp>
        <p:nvSpPr>
          <p:cNvPr id="31" name="Strzałka: w lewo i w prawo 30">
            <a:extLst>
              <a:ext uri="{FF2B5EF4-FFF2-40B4-BE49-F238E27FC236}">
                <a16:creationId xmlns:a16="http://schemas.microsoft.com/office/drawing/2014/main" id="{AF961AA3-2F6D-4F0F-8A5E-1B22B658BC83}"/>
              </a:ext>
            </a:extLst>
          </p:cNvPr>
          <p:cNvSpPr/>
          <p:nvPr/>
        </p:nvSpPr>
        <p:spPr>
          <a:xfrm>
            <a:off x="7122054" y="3786614"/>
            <a:ext cx="1110342" cy="20448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2" name="Strzałka: w lewo i w prawo 31">
            <a:extLst>
              <a:ext uri="{FF2B5EF4-FFF2-40B4-BE49-F238E27FC236}">
                <a16:creationId xmlns:a16="http://schemas.microsoft.com/office/drawing/2014/main" id="{A71E326E-0264-4CFE-964F-83834D604AA0}"/>
              </a:ext>
            </a:extLst>
          </p:cNvPr>
          <p:cNvSpPr/>
          <p:nvPr/>
        </p:nvSpPr>
        <p:spPr>
          <a:xfrm rot="20127359">
            <a:off x="7061530" y="3322202"/>
            <a:ext cx="1110342" cy="20448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3" name="Strzałka: w lewo i w prawo 32">
            <a:extLst>
              <a:ext uri="{FF2B5EF4-FFF2-40B4-BE49-F238E27FC236}">
                <a16:creationId xmlns:a16="http://schemas.microsoft.com/office/drawing/2014/main" id="{86B523EC-BC27-41E4-AD91-52055C7ED5EE}"/>
              </a:ext>
            </a:extLst>
          </p:cNvPr>
          <p:cNvSpPr/>
          <p:nvPr/>
        </p:nvSpPr>
        <p:spPr>
          <a:xfrm rot="1231781">
            <a:off x="7069822" y="4199728"/>
            <a:ext cx="1110342" cy="20448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5" name="Strzałka: w prawo 44">
            <a:extLst>
              <a:ext uri="{FF2B5EF4-FFF2-40B4-BE49-F238E27FC236}">
                <a16:creationId xmlns:a16="http://schemas.microsoft.com/office/drawing/2014/main" id="{53B88C73-2BA8-469C-A3EF-93CFED49C729}"/>
              </a:ext>
            </a:extLst>
          </p:cNvPr>
          <p:cNvSpPr/>
          <p:nvPr/>
        </p:nvSpPr>
        <p:spPr>
          <a:xfrm>
            <a:off x="3005971" y="3798302"/>
            <a:ext cx="2115977" cy="2634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7" name="Strzałka: w lewo 46">
            <a:extLst>
              <a:ext uri="{FF2B5EF4-FFF2-40B4-BE49-F238E27FC236}">
                <a16:creationId xmlns:a16="http://schemas.microsoft.com/office/drawing/2014/main" id="{8D7AA263-A6CE-437F-9645-D0BBFED03828}"/>
              </a:ext>
            </a:extLst>
          </p:cNvPr>
          <p:cNvSpPr/>
          <p:nvPr/>
        </p:nvSpPr>
        <p:spPr>
          <a:xfrm>
            <a:off x="2982017" y="3738429"/>
            <a:ext cx="2143131" cy="39984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a:t>Callback</a:t>
            </a:r>
            <a:endParaRPr lang="pl-PL" dirty="0"/>
          </a:p>
        </p:txBody>
      </p:sp>
      <p:sp>
        <p:nvSpPr>
          <p:cNvPr id="48" name="Prostokąt 47">
            <a:extLst>
              <a:ext uri="{FF2B5EF4-FFF2-40B4-BE49-F238E27FC236}">
                <a16:creationId xmlns:a16="http://schemas.microsoft.com/office/drawing/2014/main" id="{C302EB23-3EA8-45DA-B063-A6A906D539B9}"/>
              </a:ext>
            </a:extLst>
          </p:cNvPr>
          <p:cNvSpPr/>
          <p:nvPr/>
        </p:nvSpPr>
        <p:spPr>
          <a:xfrm>
            <a:off x="5261147" y="2055513"/>
            <a:ext cx="5261287" cy="37490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9" name="Prostokąt 48">
            <a:extLst>
              <a:ext uri="{FF2B5EF4-FFF2-40B4-BE49-F238E27FC236}">
                <a16:creationId xmlns:a16="http://schemas.microsoft.com/office/drawing/2014/main" id="{C3F6DC88-3382-42AA-93D9-4F6A356755D5}"/>
              </a:ext>
            </a:extLst>
          </p:cNvPr>
          <p:cNvSpPr/>
          <p:nvPr/>
        </p:nvSpPr>
        <p:spPr>
          <a:xfrm>
            <a:off x="1488358" y="3450454"/>
            <a:ext cx="1334377" cy="9591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Klient</a:t>
            </a:r>
          </a:p>
        </p:txBody>
      </p:sp>
      <p:sp>
        <p:nvSpPr>
          <p:cNvPr id="50" name="pole tekstowe 49">
            <a:extLst>
              <a:ext uri="{FF2B5EF4-FFF2-40B4-BE49-F238E27FC236}">
                <a16:creationId xmlns:a16="http://schemas.microsoft.com/office/drawing/2014/main" id="{C2AA0A5C-B234-4F8E-82ED-4B77F5A523B0}"/>
              </a:ext>
            </a:extLst>
          </p:cNvPr>
          <p:cNvSpPr txBox="1"/>
          <p:nvPr/>
        </p:nvSpPr>
        <p:spPr>
          <a:xfrm>
            <a:off x="5303724" y="2101894"/>
            <a:ext cx="2418080" cy="369332"/>
          </a:xfrm>
          <a:prstGeom prst="rect">
            <a:avLst/>
          </a:prstGeom>
          <a:noFill/>
        </p:spPr>
        <p:txBody>
          <a:bodyPr wrap="square" rtlCol="0">
            <a:spAutoFit/>
          </a:bodyPr>
          <a:lstStyle/>
          <a:p>
            <a:r>
              <a:rPr lang="pl-PL" dirty="0"/>
              <a:t>Serwis asynchroniczny</a:t>
            </a:r>
          </a:p>
        </p:txBody>
      </p:sp>
      <p:sp>
        <p:nvSpPr>
          <p:cNvPr id="3" name="pole tekstowe 2">
            <a:extLst>
              <a:ext uri="{FF2B5EF4-FFF2-40B4-BE49-F238E27FC236}">
                <a16:creationId xmlns:a16="http://schemas.microsoft.com/office/drawing/2014/main" id="{76FD58E6-00BB-4403-A8BA-513470996850}"/>
              </a:ext>
            </a:extLst>
          </p:cNvPr>
          <p:cNvSpPr txBox="1"/>
          <p:nvPr/>
        </p:nvSpPr>
        <p:spPr>
          <a:xfrm>
            <a:off x="7388700" y="2850025"/>
            <a:ext cx="577049" cy="369332"/>
          </a:xfrm>
          <a:prstGeom prst="rect">
            <a:avLst/>
          </a:prstGeom>
          <a:noFill/>
        </p:spPr>
        <p:txBody>
          <a:bodyPr wrap="square" rtlCol="0">
            <a:spAutoFit/>
          </a:bodyPr>
          <a:lstStyle/>
          <a:p>
            <a:r>
              <a:rPr lang="pl-PL" dirty="0"/>
              <a:t>EJB</a:t>
            </a:r>
          </a:p>
        </p:txBody>
      </p:sp>
    </p:spTree>
    <p:extLst>
      <p:ext uri="{BB962C8B-B14F-4D97-AF65-F5344CB8AC3E}">
        <p14:creationId xmlns:p14="http://schemas.microsoft.com/office/powerpoint/2010/main" val="38662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500"/>
                                        <p:tgtEl>
                                          <p:spTgt spid="4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8"/>
                                        </p:tgtEl>
                                        <p:attrNameLst>
                                          <p:attrName>style.visibility</p:attrName>
                                        </p:attrNameLst>
                                      </p:cBhvr>
                                      <p:to>
                                        <p:strVal val="visible"/>
                                      </p:to>
                                    </p:set>
                                    <p:animEffect transition="in" filter="fade">
                                      <p:cBhvr>
                                        <p:cTn id="15" dur="500"/>
                                        <p:tgtEl>
                                          <p:spTgt spid="4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0"/>
                                        </p:tgtEl>
                                        <p:attrNameLst>
                                          <p:attrName>style.visibility</p:attrName>
                                        </p:attrNameLst>
                                      </p:cBhvr>
                                      <p:to>
                                        <p:strVal val="visible"/>
                                      </p:to>
                                    </p:set>
                                    <p:animEffect transition="in" filter="fade">
                                      <p:cBhvr>
                                        <p:cTn id="18" dur="500"/>
                                        <p:tgtEl>
                                          <p:spTgt spid="5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fade">
                                      <p:cBhvr>
                                        <p:cTn id="23" dur="500"/>
                                        <p:tgtEl>
                                          <p:spTgt spid="20"/>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500"/>
                                        <p:tgtEl>
                                          <p:spTgt spid="5"/>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fade">
                                      <p:cBhvr>
                                        <p:cTn id="29" dur="500"/>
                                        <p:tgtEl>
                                          <p:spTgt spid="21"/>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fade">
                                      <p:cBhvr>
                                        <p:cTn id="32" dur="500"/>
                                        <p:tgtEl>
                                          <p:spTgt spid="31"/>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animEffect transition="in" filter="fade">
                                      <p:cBhvr>
                                        <p:cTn id="35" dur="500"/>
                                        <p:tgtEl>
                                          <p:spTgt spid="32"/>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3"/>
                                        </p:tgtEl>
                                        <p:attrNameLst>
                                          <p:attrName>style.visibility</p:attrName>
                                        </p:attrNameLst>
                                      </p:cBhvr>
                                      <p:to>
                                        <p:strVal val="visible"/>
                                      </p:to>
                                    </p:set>
                                    <p:animEffect transition="in" filter="fade">
                                      <p:cBhvr>
                                        <p:cTn id="38" dur="500"/>
                                        <p:tgtEl>
                                          <p:spTgt spid="33"/>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fade">
                                      <p:cBhvr>
                                        <p:cTn id="43" dur="500"/>
                                        <p:tgtEl>
                                          <p:spTgt spid="3"/>
                                        </p:tgtEl>
                                      </p:cBhvr>
                                    </p:animEffect>
                                  </p:childTnLst>
                                </p:cTn>
                              </p:par>
                              <p:par>
                                <p:cTn id="44" presetID="26" presetClass="emph" presetSubtype="0" fill="hold" grpId="1" nodeType="withEffect">
                                  <p:stCondLst>
                                    <p:cond delay="0"/>
                                  </p:stCondLst>
                                  <p:childTnLst>
                                    <p:animEffect transition="out" filter="fade">
                                      <p:cBhvr>
                                        <p:cTn id="45" dur="500" tmFilter="0, 0; .2, .5; .8, .5; 1, 0"/>
                                        <p:tgtEl>
                                          <p:spTgt spid="31"/>
                                        </p:tgtEl>
                                      </p:cBhvr>
                                    </p:animEffect>
                                    <p:animScale>
                                      <p:cBhvr>
                                        <p:cTn id="46" dur="250" autoRev="1" fill="hold"/>
                                        <p:tgtEl>
                                          <p:spTgt spid="31"/>
                                        </p:tgtEl>
                                      </p:cBhvr>
                                      <p:by x="105000" y="105000"/>
                                    </p:animScale>
                                  </p:childTnLst>
                                </p:cTn>
                              </p:par>
                              <p:par>
                                <p:cTn id="47" presetID="26" presetClass="emph" presetSubtype="0" fill="hold" grpId="1" nodeType="withEffect">
                                  <p:stCondLst>
                                    <p:cond delay="0"/>
                                  </p:stCondLst>
                                  <p:childTnLst>
                                    <p:animEffect transition="out" filter="fade">
                                      <p:cBhvr>
                                        <p:cTn id="48" dur="500" tmFilter="0, 0; .2, .5; .8, .5; 1, 0"/>
                                        <p:tgtEl>
                                          <p:spTgt spid="32"/>
                                        </p:tgtEl>
                                      </p:cBhvr>
                                    </p:animEffect>
                                    <p:animScale>
                                      <p:cBhvr>
                                        <p:cTn id="49" dur="250" autoRev="1" fill="hold"/>
                                        <p:tgtEl>
                                          <p:spTgt spid="32"/>
                                        </p:tgtEl>
                                      </p:cBhvr>
                                      <p:by x="105000" y="105000"/>
                                    </p:animScale>
                                  </p:childTnLst>
                                </p:cTn>
                              </p:par>
                              <p:par>
                                <p:cTn id="50" presetID="26" presetClass="emph" presetSubtype="0" fill="hold" grpId="1" nodeType="withEffect">
                                  <p:stCondLst>
                                    <p:cond delay="0"/>
                                  </p:stCondLst>
                                  <p:childTnLst>
                                    <p:animEffect transition="out" filter="fade">
                                      <p:cBhvr>
                                        <p:cTn id="51" dur="500" tmFilter="0, 0; .2, .5; .8, .5; 1, 0"/>
                                        <p:tgtEl>
                                          <p:spTgt spid="33"/>
                                        </p:tgtEl>
                                      </p:cBhvr>
                                    </p:animEffect>
                                    <p:animScale>
                                      <p:cBhvr>
                                        <p:cTn id="52" dur="250" autoRev="1" fill="hold"/>
                                        <p:tgtEl>
                                          <p:spTgt spid="33"/>
                                        </p:tgtEl>
                                      </p:cBhvr>
                                      <p:by x="105000" y="105000"/>
                                    </p:animScale>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5"/>
                                        </p:tgtEl>
                                        <p:attrNameLst>
                                          <p:attrName>style.visibility</p:attrName>
                                        </p:attrNameLst>
                                      </p:cBhvr>
                                      <p:to>
                                        <p:strVal val="visible"/>
                                      </p:to>
                                    </p:set>
                                    <p:animEffect transition="in" filter="fade">
                                      <p:cBhvr>
                                        <p:cTn id="57" dur="500"/>
                                        <p:tgtEl>
                                          <p:spTgt spid="45"/>
                                        </p:tgtEl>
                                      </p:cBhvr>
                                    </p:animEffect>
                                  </p:childTnLst>
                                </p:cTn>
                              </p:par>
                            </p:childTnLst>
                          </p:cTn>
                        </p:par>
                      </p:childTnLst>
                    </p:cTn>
                  </p:par>
                  <p:par>
                    <p:cTn id="58" fill="hold">
                      <p:stCondLst>
                        <p:cond delay="indefinite"/>
                      </p:stCondLst>
                      <p:childTnLst>
                        <p:par>
                          <p:cTn id="59" fill="hold">
                            <p:stCondLst>
                              <p:cond delay="0"/>
                            </p:stCondLst>
                            <p:childTnLst>
                              <p:par>
                                <p:cTn id="60" presetID="26" presetClass="emph" presetSubtype="0" fill="hold" grpId="1" nodeType="clickEffect">
                                  <p:stCondLst>
                                    <p:cond delay="0"/>
                                  </p:stCondLst>
                                  <p:childTnLst>
                                    <p:animEffect transition="out" filter="fade">
                                      <p:cBhvr>
                                        <p:cTn id="61" dur="500" tmFilter="0, 0; .2, .5; .8, .5; 1, 0"/>
                                        <p:tgtEl>
                                          <p:spTgt spid="4"/>
                                        </p:tgtEl>
                                      </p:cBhvr>
                                    </p:animEffect>
                                    <p:animScale>
                                      <p:cBhvr>
                                        <p:cTn id="62" dur="250" autoRev="1" fill="hold"/>
                                        <p:tgtEl>
                                          <p:spTgt spid="4"/>
                                        </p:tgtEl>
                                      </p:cBhvr>
                                      <p:by x="105000" y="105000"/>
                                    </p:animScale>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grpId="1" nodeType="clickEffect">
                                  <p:stCondLst>
                                    <p:cond delay="0"/>
                                  </p:stCondLst>
                                  <p:childTnLst>
                                    <p:animEffect transition="out" filter="fade">
                                      <p:cBhvr>
                                        <p:cTn id="66" dur="500"/>
                                        <p:tgtEl>
                                          <p:spTgt spid="45"/>
                                        </p:tgtEl>
                                      </p:cBhvr>
                                    </p:animEffect>
                                    <p:set>
                                      <p:cBhvr>
                                        <p:cTn id="67" dur="1" fill="hold">
                                          <p:stCondLst>
                                            <p:cond delay="499"/>
                                          </p:stCondLst>
                                        </p:cTn>
                                        <p:tgtEl>
                                          <p:spTgt spid="45"/>
                                        </p:tgtEl>
                                        <p:attrNameLst>
                                          <p:attrName>style.visibility</p:attrName>
                                        </p:attrNameLst>
                                      </p:cBhvr>
                                      <p:to>
                                        <p:strVal val="hidden"/>
                                      </p:to>
                                    </p:set>
                                  </p:childTnLst>
                                </p:cTn>
                              </p:par>
                            </p:childTnLst>
                          </p:cTn>
                        </p:par>
                        <p:par>
                          <p:cTn id="68" fill="hold">
                            <p:stCondLst>
                              <p:cond delay="500"/>
                            </p:stCondLst>
                            <p:childTnLst>
                              <p:par>
                                <p:cTn id="69" presetID="26" presetClass="emph" presetSubtype="0" fill="hold" grpId="1" nodeType="afterEffect">
                                  <p:stCondLst>
                                    <p:cond delay="0"/>
                                  </p:stCondLst>
                                  <p:childTnLst>
                                    <p:animEffect transition="out" filter="fade">
                                      <p:cBhvr>
                                        <p:cTn id="70" dur="500" tmFilter="0, 0; .2, .5; .8, .5; 1, 0"/>
                                        <p:tgtEl>
                                          <p:spTgt spid="49"/>
                                        </p:tgtEl>
                                      </p:cBhvr>
                                    </p:animEffect>
                                    <p:animScale>
                                      <p:cBhvr>
                                        <p:cTn id="71" dur="250" autoRev="1" fill="hold"/>
                                        <p:tgtEl>
                                          <p:spTgt spid="49"/>
                                        </p:tgtEl>
                                      </p:cBhvr>
                                      <p:by x="105000" y="105000"/>
                                    </p:animScale>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47"/>
                                        </p:tgtEl>
                                        <p:attrNameLst>
                                          <p:attrName>style.visibility</p:attrName>
                                        </p:attrNameLst>
                                      </p:cBhvr>
                                      <p:to>
                                        <p:strVal val="visible"/>
                                      </p:to>
                                    </p:set>
                                    <p:animEffect transition="in" filter="fade">
                                      <p:cBhvr>
                                        <p:cTn id="76"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20" grpId="0" animBg="1"/>
      <p:bldP spid="21" grpId="0" animBg="1"/>
      <p:bldP spid="31" grpId="0" animBg="1"/>
      <p:bldP spid="31" grpId="1" animBg="1"/>
      <p:bldP spid="32" grpId="0" animBg="1"/>
      <p:bldP spid="32" grpId="1" animBg="1"/>
      <p:bldP spid="33" grpId="0" animBg="1"/>
      <p:bldP spid="33" grpId="1" animBg="1"/>
      <p:bldP spid="45" grpId="0" animBg="1"/>
      <p:bldP spid="45" grpId="1" animBg="1"/>
      <p:bldP spid="47" grpId="0" animBg="1"/>
      <p:bldP spid="48" grpId="0" animBg="1"/>
      <p:bldP spid="49" grpId="0" animBg="1"/>
      <p:bldP spid="49" grpId="1" animBg="1"/>
      <p:bldP spid="50" grpId="0"/>
      <p:bldP spid="3" grpId="0"/>
    </p:bldLst>
  </p:timing>
</p:sld>
</file>

<file path=ppt/theme/theme1.xml><?xml version="1.0" encoding="utf-8"?>
<a:theme xmlns:a="http://schemas.openxmlformats.org/drawingml/2006/main" name="Retrospekcja">
  <a:themeElements>
    <a:clrScheme name="Retrospekcj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cj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cj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380</TotalTime>
  <Words>977</Words>
  <Application>Microsoft Office PowerPoint</Application>
  <PresentationFormat>Panoramiczny</PresentationFormat>
  <Paragraphs>1323</Paragraphs>
  <Slides>10</Slides>
  <Notes>10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10</vt:i4>
      </vt:variant>
    </vt:vector>
  </HeadingPairs>
  <TitlesOfParts>
    <vt:vector size="14" baseType="lpstr">
      <vt:lpstr>Arial</vt:lpstr>
      <vt:lpstr>Calibri</vt:lpstr>
      <vt:lpstr>Calibri Light</vt:lpstr>
      <vt:lpstr>Retrospekcja</vt:lpstr>
      <vt:lpstr>Wzorce reaktywne</vt:lpstr>
      <vt:lpstr>Podstawowe definicje</vt:lpstr>
      <vt:lpstr>Przetwarzanie synchroniczne</vt:lpstr>
      <vt:lpstr>Przetwarzanie asynchroniczne</vt:lpstr>
      <vt:lpstr>Przetwarzanie reaktywne</vt:lpstr>
      <vt:lpstr>Przykładowe wzorce reaktywne</vt:lpstr>
      <vt:lpstr>Contexts and Dependency Injection</vt:lpstr>
      <vt:lpstr>Enterprise Java Beans</vt:lpstr>
      <vt:lpstr>Asynchroniczny serwis REST</vt:lpstr>
      <vt:lpstr>Dziękujemy za uwagę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Wzorce reaktywne</dc:title>
  <dc:creator>Jasiek Mokracki</dc:creator>
  <cp:lastModifiedBy>Jasiek Mokracki</cp:lastModifiedBy>
  <cp:revision>4</cp:revision>
  <dcterms:created xsi:type="dcterms:W3CDTF">2022-03-26T13:23:34Z</dcterms:created>
  <dcterms:modified xsi:type="dcterms:W3CDTF">2022-03-29T17:59:19Z</dcterms:modified>
</cp:coreProperties>
</file>