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n.wikipedia.org/wiki/Object-relational_mapping" TargetMode="External"/><Relationship Id="rId3" Type="http://schemas.openxmlformats.org/officeDocument/2006/relationships/hyperlink" Target="https://en.wikipedia.org/wiki/Don%27t_repeat_yourself" TargetMode="External"/><Relationship Id="rId4" Type="http://schemas.openxmlformats.org/officeDocument/2006/relationships/hyperlink" Target="https://en.wikipedia.org/wiki/Internationalization_and_localization"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hibernate.org/"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tart.spring.io/"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308ecf0ff7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308ecf0ff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1200">
                <a:solidFill>
                  <a:schemeClr val="dk1"/>
                </a:solidFill>
              </a:rPr>
              <a:t>Spring Initializr creates a simple class for the application. The following listing shows the class that Initializr created for this example</a:t>
            </a:r>
            <a:endParaRPr sz="1200">
              <a:solidFill>
                <a:schemeClr val="dk1"/>
              </a:solidFill>
            </a:endParaRPr>
          </a:p>
          <a:p>
            <a:pPr indent="0" lvl="0" marL="0" rtl="0" algn="l">
              <a:lnSpc>
                <a:spcPct val="170000"/>
              </a:lnSpc>
              <a:spcBef>
                <a:spcPts val="1200"/>
              </a:spcBef>
              <a:spcAft>
                <a:spcPts val="0"/>
              </a:spcAft>
              <a:buClr>
                <a:schemeClr val="dk1"/>
              </a:buClr>
              <a:buSzPts val="1100"/>
              <a:buFont typeface="Arial"/>
              <a:buNone/>
            </a:pPr>
            <a:r>
              <a:rPr lang="en-GB" sz="1150">
                <a:solidFill>
                  <a:schemeClr val="dk1"/>
                </a:solidFill>
                <a:latin typeface="Courier New"/>
                <a:ea typeface="Courier New"/>
                <a:cs typeface="Courier New"/>
                <a:sym typeface="Courier New"/>
              </a:rPr>
              <a:t>@SpringBootApplication</a:t>
            </a:r>
            <a:r>
              <a:rPr lang="en-GB" sz="1200">
                <a:solidFill>
                  <a:schemeClr val="dk1"/>
                </a:solidFill>
              </a:rPr>
              <a:t> is a convenience annotation that adds all of the following:</a:t>
            </a:r>
            <a:endParaRPr sz="1200">
              <a:solidFill>
                <a:schemeClr val="dk1"/>
              </a:solidFill>
            </a:endParaRPr>
          </a:p>
          <a:p>
            <a:pPr indent="-304800" lvl="0" marL="457200" rtl="0" algn="l">
              <a:lnSpc>
                <a:spcPct val="115000"/>
              </a:lnSpc>
              <a:spcBef>
                <a:spcPts val="1200"/>
              </a:spcBef>
              <a:spcAft>
                <a:spcPts val="0"/>
              </a:spcAft>
              <a:buClr>
                <a:schemeClr val="dk1"/>
              </a:buClr>
              <a:buSzPts val="1200"/>
              <a:buChar char="●"/>
            </a:pPr>
            <a:r>
              <a:rPr lang="en-GB" sz="1150">
                <a:solidFill>
                  <a:schemeClr val="dk1"/>
                </a:solidFill>
                <a:latin typeface="Courier New"/>
                <a:ea typeface="Courier New"/>
                <a:cs typeface="Courier New"/>
                <a:sym typeface="Courier New"/>
              </a:rPr>
              <a:t>@Configuration</a:t>
            </a:r>
            <a:r>
              <a:rPr lang="en-GB" sz="1200">
                <a:solidFill>
                  <a:schemeClr val="dk1"/>
                </a:solidFill>
              </a:rPr>
              <a:t>: Tags the class as a source of bean definitions for the application context.</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GB" sz="1150">
                <a:solidFill>
                  <a:schemeClr val="dk1"/>
                </a:solidFill>
                <a:latin typeface="Courier New"/>
                <a:ea typeface="Courier New"/>
                <a:cs typeface="Courier New"/>
                <a:sym typeface="Courier New"/>
              </a:rPr>
              <a:t>@EnableAutoConfiguration</a:t>
            </a:r>
            <a:r>
              <a:rPr lang="en-GB" sz="1200">
                <a:solidFill>
                  <a:schemeClr val="dk1"/>
                </a:solidFill>
              </a:rPr>
              <a:t>: Tells Spring Boot to start adding beans based on classpath settings, other beans, and various property settings. For example, if </a:t>
            </a:r>
            <a:r>
              <a:rPr lang="en-GB" sz="1150">
                <a:solidFill>
                  <a:schemeClr val="dk1"/>
                </a:solidFill>
                <a:latin typeface="Courier New"/>
                <a:ea typeface="Courier New"/>
                <a:cs typeface="Courier New"/>
                <a:sym typeface="Courier New"/>
              </a:rPr>
              <a:t>spring-webmvc</a:t>
            </a:r>
            <a:r>
              <a:rPr lang="en-GB" sz="1200">
                <a:solidFill>
                  <a:schemeClr val="dk1"/>
                </a:solidFill>
              </a:rPr>
              <a:t> is on the classpath, this annotation flags the application as a web application and activates key behaviors, such as setting up a </a:t>
            </a:r>
            <a:r>
              <a:rPr lang="en-GB" sz="1150">
                <a:solidFill>
                  <a:schemeClr val="dk1"/>
                </a:solidFill>
                <a:latin typeface="Courier New"/>
                <a:ea typeface="Courier New"/>
                <a:cs typeface="Courier New"/>
                <a:sym typeface="Courier New"/>
              </a:rPr>
              <a:t>DispatcherServlet</a:t>
            </a:r>
            <a:r>
              <a:rPr lang="en-GB" sz="1200">
                <a:solidFill>
                  <a:schemeClr val="dk1"/>
                </a:solidFill>
              </a:rPr>
              <a:t>.</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en-GB" sz="1150">
                <a:solidFill>
                  <a:schemeClr val="dk1"/>
                </a:solidFill>
                <a:latin typeface="Courier New"/>
                <a:ea typeface="Courier New"/>
                <a:cs typeface="Courier New"/>
                <a:sym typeface="Courier New"/>
              </a:rPr>
              <a:t>@ComponentScan</a:t>
            </a:r>
            <a:r>
              <a:rPr lang="en-GB" sz="1200">
                <a:solidFill>
                  <a:schemeClr val="dk1"/>
                </a:solidFill>
              </a:rPr>
              <a:t>: Tells Spring to look for other components, configurations, and services in the </a:t>
            </a:r>
            <a:r>
              <a:rPr lang="en-GB" sz="1150">
                <a:solidFill>
                  <a:schemeClr val="dk1"/>
                </a:solidFill>
                <a:latin typeface="Courier New"/>
                <a:ea typeface="Courier New"/>
                <a:cs typeface="Courier New"/>
                <a:sym typeface="Courier New"/>
              </a:rPr>
              <a:t>com/example</a:t>
            </a:r>
            <a:r>
              <a:rPr lang="en-GB" sz="1200">
                <a:solidFill>
                  <a:schemeClr val="dk1"/>
                </a:solidFill>
              </a:rPr>
              <a:t> package, letting it find the controllers.</a:t>
            </a:r>
            <a:endParaRPr sz="1200">
              <a:solidFill>
                <a:schemeClr val="dk1"/>
              </a:solidFill>
            </a:endParaRPr>
          </a:p>
          <a:p>
            <a:pPr indent="0" lvl="0" marL="0" rtl="0" algn="l">
              <a:lnSpc>
                <a:spcPct val="170000"/>
              </a:lnSpc>
              <a:spcBef>
                <a:spcPts val="1200"/>
              </a:spcBef>
              <a:spcAft>
                <a:spcPts val="0"/>
              </a:spcAft>
              <a:buNone/>
            </a:pPr>
            <a:r>
              <a:rPr lang="en-GB" sz="1200">
                <a:solidFill>
                  <a:schemeClr val="dk1"/>
                </a:solidFill>
              </a:rPr>
              <a:t>The </a:t>
            </a:r>
            <a:r>
              <a:rPr lang="en-GB" sz="1150">
                <a:solidFill>
                  <a:schemeClr val="dk1"/>
                </a:solidFill>
                <a:latin typeface="Courier New"/>
                <a:ea typeface="Courier New"/>
                <a:cs typeface="Courier New"/>
                <a:sym typeface="Courier New"/>
              </a:rPr>
              <a:t>main()</a:t>
            </a:r>
            <a:r>
              <a:rPr lang="en-GB" sz="1200">
                <a:solidFill>
                  <a:schemeClr val="dk1"/>
                </a:solidFill>
              </a:rPr>
              <a:t> method uses Spring Boot’s </a:t>
            </a:r>
            <a:r>
              <a:rPr lang="en-GB" sz="1150">
                <a:solidFill>
                  <a:schemeClr val="dk1"/>
                </a:solidFill>
                <a:latin typeface="Courier New"/>
                <a:ea typeface="Courier New"/>
                <a:cs typeface="Courier New"/>
                <a:sym typeface="Courier New"/>
              </a:rPr>
              <a:t>SpringApplication.run()</a:t>
            </a:r>
            <a:r>
              <a:rPr lang="en-GB" sz="1200">
                <a:solidFill>
                  <a:schemeClr val="dk1"/>
                </a:solidFill>
              </a:rPr>
              <a:t> method to launch an application. Did you notice that there was not a single line of XML? There is no </a:t>
            </a:r>
            <a:r>
              <a:rPr lang="en-GB" sz="1150">
                <a:solidFill>
                  <a:schemeClr val="dk1"/>
                </a:solidFill>
                <a:latin typeface="Courier New"/>
                <a:ea typeface="Courier New"/>
                <a:cs typeface="Courier New"/>
                <a:sym typeface="Courier New"/>
              </a:rPr>
              <a:t>web.xml</a:t>
            </a:r>
            <a:r>
              <a:rPr lang="en-GB" sz="1200">
                <a:solidFill>
                  <a:schemeClr val="dk1"/>
                </a:solidFill>
              </a:rPr>
              <a:t> file, either. This web application is 100% pure Java and you did not have to deal with configuring any plumbing or infrastructure.</a:t>
            </a:r>
            <a:endParaRPr sz="1200">
              <a:solidFill>
                <a:schemeClr val="dk1"/>
              </a:solidFill>
            </a:endParaRPr>
          </a:p>
          <a:p>
            <a:pPr indent="0" lvl="0" marL="0" rtl="0" algn="l">
              <a:lnSpc>
                <a:spcPct val="170000"/>
              </a:lnSpc>
              <a:spcBef>
                <a:spcPts val="1200"/>
              </a:spcBef>
              <a:spcAft>
                <a:spcPts val="0"/>
              </a:spcAft>
              <a:buNone/>
            </a:pPr>
            <a:r>
              <a:t/>
            </a:r>
            <a:endParaRPr sz="1200">
              <a:solidFill>
                <a:schemeClr val="dk1"/>
              </a:solidFill>
            </a:endParaRPr>
          </a:p>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Then it saves a handful of </a:t>
            </a:r>
            <a:r>
              <a:rPr lang="en-GB" sz="1150">
                <a:solidFill>
                  <a:schemeClr val="dk1"/>
                </a:solidFill>
                <a:latin typeface="Courier New"/>
                <a:ea typeface="Courier New"/>
                <a:cs typeface="Courier New"/>
                <a:sym typeface="Courier New"/>
              </a:rPr>
              <a:t>Customer</a:t>
            </a:r>
            <a:r>
              <a:rPr lang="en-GB" sz="1200">
                <a:solidFill>
                  <a:schemeClr val="dk1"/>
                </a:solidFill>
              </a:rPr>
              <a:t> objects, demonstrating the </a:t>
            </a:r>
            <a:r>
              <a:rPr lang="en-GB" sz="1150">
                <a:solidFill>
                  <a:schemeClr val="dk1"/>
                </a:solidFill>
                <a:latin typeface="Courier New"/>
                <a:ea typeface="Courier New"/>
                <a:cs typeface="Courier New"/>
                <a:sym typeface="Courier New"/>
              </a:rPr>
              <a:t>save()</a:t>
            </a:r>
            <a:r>
              <a:rPr lang="en-GB" sz="1200">
                <a:solidFill>
                  <a:schemeClr val="dk1"/>
                </a:solidFill>
              </a:rPr>
              <a:t> method and setting up some data to work with. Next, it calls </a:t>
            </a:r>
            <a:r>
              <a:rPr lang="en-GB" sz="1150">
                <a:solidFill>
                  <a:schemeClr val="dk1"/>
                </a:solidFill>
                <a:latin typeface="Courier New"/>
                <a:ea typeface="Courier New"/>
                <a:cs typeface="Courier New"/>
                <a:sym typeface="Courier New"/>
              </a:rPr>
              <a:t>findAll()</a:t>
            </a:r>
            <a:r>
              <a:rPr lang="en-GB" sz="1200">
                <a:solidFill>
                  <a:schemeClr val="dk1"/>
                </a:solidFill>
              </a:rPr>
              <a:t> to fetch all </a:t>
            </a:r>
            <a:r>
              <a:rPr lang="en-GB" sz="1150">
                <a:solidFill>
                  <a:schemeClr val="dk1"/>
                </a:solidFill>
                <a:latin typeface="Courier New"/>
                <a:ea typeface="Courier New"/>
                <a:cs typeface="Courier New"/>
                <a:sym typeface="Courier New"/>
              </a:rPr>
              <a:t>Customer</a:t>
            </a:r>
            <a:r>
              <a:rPr lang="en-GB" sz="1200">
                <a:solidFill>
                  <a:schemeClr val="dk1"/>
                </a:solidFill>
              </a:rPr>
              <a:t> objects from the database. Then it calls </a:t>
            </a:r>
            <a:r>
              <a:rPr lang="en-GB" sz="1150">
                <a:solidFill>
                  <a:schemeClr val="dk1"/>
                </a:solidFill>
                <a:latin typeface="Courier New"/>
                <a:ea typeface="Courier New"/>
                <a:cs typeface="Courier New"/>
                <a:sym typeface="Courier New"/>
              </a:rPr>
              <a:t>findById()</a:t>
            </a:r>
            <a:r>
              <a:rPr lang="en-GB" sz="1200">
                <a:solidFill>
                  <a:schemeClr val="dk1"/>
                </a:solidFill>
              </a:rPr>
              <a:t> to fetch a single </a:t>
            </a:r>
            <a:r>
              <a:rPr lang="en-GB" sz="1150">
                <a:solidFill>
                  <a:schemeClr val="dk1"/>
                </a:solidFill>
                <a:latin typeface="Courier New"/>
                <a:ea typeface="Courier New"/>
                <a:cs typeface="Courier New"/>
                <a:sym typeface="Courier New"/>
              </a:rPr>
              <a:t>Customer</a:t>
            </a:r>
            <a:r>
              <a:rPr lang="en-GB" sz="1200">
                <a:solidFill>
                  <a:schemeClr val="dk1"/>
                </a:solidFill>
              </a:rPr>
              <a:t> by its ID. Finally, it calls </a:t>
            </a:r>
            <a:r>
              <a:rPr lang="en-GB" sz="1150">
                <a:solidFill>
                  <a:schemeClr val="dk1"/>
                </a:solidFill>
                <a:latin typeface="Courier New"/>
                <a:ea typeface="Courier New"/>
                <a:cs typeface="Courier New"/>
                <a:sym typeface="Courier New"/>
              </a:rPr>
              <a:t>findByLastName()</a:t>
            </a:r>
            <a:r>
              <a:rPr lang="en-GB" sz="1200">
                <a:solidFill>
                  <a:schemeClr val="dk1"/>
                </a:solidFill>
              </a:rPr>
              <a:t> to find all customers whose last name is "Bauer".</a:t>
            </a:r>
            <a:endParaRPr sz="1200">
              <a:solidFill>
                <a:schemeClr val="dk1"/>
              </a:solidFill>
            </a:endParaRPr>
          </a:p>
          <a:p>
            <a:pPr indent="0" lvl="0" marL="0" rtl="0" algn="l">
              <a:lnSpc>
                <a:spcPct val="100000"/>
              </a:lnSpc>
              <a:spcBef>
                <a:spcPts val="1200"/>
              </a:spcBef>
              <a:spcAft>
                <a:spcPts val="0"/>
              </a:spcAft>
              <a:buNone/>
            </a:pPr>
            <a:r>
              <a:t/>
            </a:r>
            <a:endParaRPr sz="12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1ca2bb4228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1ca2bb4228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11ca2bb422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11ca2bb422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1ca2bb4228_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1ca2bb4228_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 261 - pierwszy akapit) Spring Data jest projektem unifikującym dostęp do danych w Springu. Ma na celu ułatwić dostęp nie tylko do różnych baz danych oraz różnych API ale przede wszystkim do różnych rodzajów baz danych np. MongoDB, czy MySQL.</a:t>
            </a:r>
            <a:endParaRPr/>
          </a:p>
          <a:p>
            <a:pPr indent="0" lvl="0" marL="0" rtl="0" algn="l">
              <a:spcBef>
                <a:spcPts val="0"/>
              </a:spcBef>
              <a:spcAft>
                <a:spcPts val="0"/>
              </a:spcAft>
              <a:buNone/>
            </a:pPr>
            <a:r>
              <a:t/>
            </a:r>
            <a:endParaRPr/>
          </a:p>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Spring Data’s mission is to provide a familiar and consistent, Spring-based programming model for data access while still retaining the special traits of the underlying data store.</a:t>
            </a:r>
            <a:endParaRPr sz="1200">
              <a:solidFill>
                <a:schemeClr val="dk1"/>
              </a:solidFill>
            </a:endParaRPr>
          </a:p>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It makes it easy to use data access technologies, relational and non-relational databases, map-reduce frameworks, and cloud-based data services. This is an umbrella project which contains many subprojects that are specific to a given database. The projects are developed by working together with many of the companies and developers that are behind these exciting technologies.</a:t>
            </a:r>
            <a:endParaRPr sz="1200">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ca2bb4228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ca2bb4228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50">
                <a:solidFill>
                  <a:srgbClr val="232629"/>
                </a:solidFill>
                <a:highlight>
                  <a:srgbClr val="FFFFFF"/>
                </a:highlight>
              </a:rPr>
              <a:t>JDBC is a much lower-level (and older) specification than JPA. In it's bare essentials, JDBC is an API for interacting with a database using pure SQL - sending queries and retrieving results. It has no notion of objects or hierarchies. When using JDBC, it's up to you to translate a result set (essentially a row/column matrix of values from one or more database tables, returned by your SQL query) into Java objects.</a:t>
            </a:r>
            <a:endParaRPr sz="1150">
              <a:solidFill>
                <a:srgbClr val="232629"/>
              </a:solidFill>
              <a:highlight>
                <a:srgbClr val="FFFFFF"/>
              </a:highlight>
            </a:endParaRPr>
          </a:p>
          <a:p>
            <a:pPr indent="0" lvl="0" marL="0" rtl="0" algn="l">
              <a:spcBef>
                <a:spcPts val="0"/>
              </a:spcBef>
              <a:spcAft>
                <a:spcPts val="0"/>
              </a:spcAft>
              <a:buNone/>
            </a:pPr>
            <a:r>
              <a:rPr lang="en-GB" sz="1150">
                <a:solidFill>
                  <a:srgbClr val="232629"/>
                </a:solidFill>
                <a:highlight>
                  <a:srgbClr val="FFFFFF"/>
                </a:highlight>
              </a:rPr>
              <a:t>JDBC is a bridge between the Java world and the databases world. In JDBC you need to expose all dirty details needed for CRUD operations, such as table names, column names, while in JPA (which is using JDBC underneath), you also specify those details of database metadata, but with the use of Java annotations.</a:t>
            </a:r>
            <a:endParaRPr sz="1150">
              <a:solidFill>
                <a:srgbClr val="232629"/>
              </a:solidFill>
              <a:highlight>
                <a:srgbClr val="FFFFFF"/>
              </a:highlight>
            </a:endParaRPr>
          </a:p>
          <a:p>
            <a:pPr indent="0" lvl="0" marL="0" rtl="0" algn="l">
              <a:spcBef>
                <a:spcPts val="0"/>
              </a:spcBef>
              <a:spcAft>
                <a:spcPts val="0"/>
              </a:spcAft>
              <a:buNone/>
            </a:pPr>
            <a:r>
              <a:t/>
            </a:r>
            <a:endParaRPr sz="1150">
              <a:solidFill>
                <a:srgbClr val="232629"/>
              </a:solidFill>
              <a:highlight>
                <a:srgbClr val="FFFFFF"/>
              </a:highlight>
            </a:endParaRPr>
          </a:p>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Spring Data JDBC, part of the larger Spring Data family, makes it easy to implement JDBC based repositories. This module deals with enhanced support for JDBC based data access layers. It makes it easier to build Spring powered applications that use data access technologies.</a:t>
            </a:r>
            <a:endParaRPr sz="1200">
              <a:solidFill>
                <a:schemeClr val="dk1"/>
              </a:solidFill>
            </a:endParaRPr>
          </a:p>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Spring Data JDBC aims at being conceptually easy. In order to achieve this it does NOT offer caching, lazy loading, write behind or many other features of JPA. This makes Spring Data JDBC a simple, limited, opinionated ORM.</a:t>
            </a:r>
            <a:endParaRPr sz="1200">
              <a:solidFill>
                <a:schemeClr val="dk1"/>
              </a:solidFill>
            </a:endParaRPr>
          </a:p>
          <a:p>
            <a:pPr indent="0" lvl="0" marL="0" rtl="0" algn="l">
              <a:spcBef>
                <a:spcPts val="1200"/>
              </a:spcBef>
              <a:spcAft>
                <a:spcPts val="0"/>
              </a:spcAft>
              <a:buNone/>
            </a:pPr>
            <a:r>
              <a:t/>
            </a:r>
            <a:endParaRPr sz="1150">
              <a:solidFill>
                <a:srgbClr val="232629"/>
              </a:solidFill>
              <a:highlight>
                <a:srgbClr val="FFFFFF"/>
              </a:highligh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308ecf0ff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308ecf0ff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50" u="sng">
                <a:solidFill>
                  <a:schemeClr val="hlink"/>
                </a:solidFill>
                <a:highlight>
                  <a:srgbClr val="FFFFFF"/>
                </a:highlight>
                <a:hlinkClick r:id="rId2"/>
              </a:rPr>
              <a:t>Object-Relational Mapping</a:t>
            </a:r>
            <a:r>
              <a:rPr lang="en-GB" sz="1150">
                <a:solidFill>
                  <a:srgbClr val="232629"/>
                </a:solidFill>
                <a:highlight>
                  <a:srgbClr val="FFFFFF"/>
                </a:highlight>
              </a:rPr>
              <a:t> (ORM) is a technique that lets you query and manipulate data from a database using an object-oriented paradigm. When talking about ORM, most people are referring to a </a:t>
            </a:r>
            <a:r>
              <a:rPr i="1" lang="en-GB" sz="1150">
                <a:solidFill>
                  <a:srgbClr val="232629"/>
                </a:solidFill>
                <a:highlight>
                  <a:srgbClr val="FFFFFF"/>
                </a:highlight>
              </a:rPr>
              <a:t>library</a:t>
            </a:r>
            <a:r>
              <a:rPr lang="en-GB" sz="1150">
                <a:solidFill>
                  <a:srgbClr val="232629"/>
                </a:solidFill>
                <a:highlight>
                  <a:srgbClr val="FFFFFF"/>
                </a:highlight>
              </a:rPr>
              <a:t> that implements the Object-Relational Mapping technique, hence the phrase "an ORM".</a:t>
            </a:r>
            <a:endParaRPr sz="1150">
              <a:solidFill>
                <a:srgbClr val="232629"/>
              </a:solidFill>
              <a:highlight>
                <a:srgbClr val="FFFFFF"/>
              </a:highlight>
            </a:endParaRPr>
          </a:p>
          <a:p>
            <a:pPr indent="0" lvl="0" marL="0" rtl="0" algn="l">
              <a:lnSpc>
                <a:spcPct val="130000"/>
              </a:lnSpc>
              <a:spcBef>
                <a:spcPts val="2800"/>
              </a:spcBef>
              <a:spcAft>
                <a:spcPts val="0"/>
              </a:spcAft>
              <a:buClr>
                <a:schemeClr val="dk1"/>
              </a:buClr>
              <a:buSzPts val="1100"/>
              <a:buFont typeface="Arial"/>
              <a:buNone/>
            </a:pPr>
            <a:r>
              <a:rPr lang="en-GB" sz="1300">
                <a:solidFill>
                  <a:srgbClr val="232629"/>
                </a:solidFill>
                <a:highlight>
                  <a:srgbClr val="FFFFFF"/>
                </a:highlight>
              </a:rPr>
              <a:t>Pros and Cons</a:t>
            </a:r>
            <a:endParaRPr sz="1300">
              <a:solidFill>
                <a:srgbClr val="232629"/>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b="1" lang="en-GB" sz="1050">
                <a:solidFill>
                  <a:srgbClr val="232629"/>
                </a:solidFill>
                <a:highlight>
                  <a:srgbClr val="FFFFFF"/>
                </a:highlight>
              </a:rPr>
              <a:t>Using ORM saves a lot of time because:</a:t>
            </a:r>
            <a:endParaRPr b="1" sz="1050">
              <a:solidFill>
                <a:srgbClr val="232629"/>
              </a:solidFill>
              <a:highlight>
                <a:srgbClr val="FFFFFF"/>
              </a:highlight>
            </a:endParaRPr>
          </a:p>
          <a:p>
            <a:pPr indent="-295275" lvl="0" marL="749300" rtl="0" algn="l">
              <a:lnSpc>
                <a:spcPct val="115000"/>
              </a:lnSpc>
              <a:spcBef>
                <a:spcPts val="0"/>
              </a:spcBef>
              <a:spcAft>
                <a:spcPts val="0"/>
              </a:spcAft>
              <a:buClr>
                <a:srgbClr val="232629"/>
              </a:buClr>
              <a:buSzPts val="1050"/>
              <a:buChar char="●"/>
            </a:pPr>
            <a:r>
              <a:rPr lang="en-GB" sz="1050" u="sng">
                <a:solidFill>
                  <a:schemeClr val="hlink"/>
                </a:solidFill>
                <a:highlight>
                  <a:srgbClr val="FFFFFF"/>
                </a:highlight>
                <a:hlinkClick r:id="rId3"/>
              </a:rPr>
              <a:t>DRY</a:t>
            </a:r>
            <a:r>
              <a:rPr lang="en-GB" sz="1050">
                <a:solidFill>
                  <a:srgbClr val="232629"/>
                </a:solidFill>
                <a:highlight>
                  <a:srgbClr val="FFFFFF"/>
                </a:highlight>
              </a:rPr>
              <a:t>: You write your data model in only one place, and it's easier to update, maintain, and reuse the code.</a:t>
            </a:r>
            <a:endParaRPr sz="1050">
              <a:solidFill>
                <a:srgbClr val="232629"/>
              </a:solidFill>
              <a:highlight>
                <a:srgbClr val="FFFFFF"/>
              </a:highlight>
            </a:endParaRPr>
          </a:p>
          <a:p>
            <a:pPr indent="-295275" lvl="0" marL="749300" rtl="0" algn="l">
              <a:lnSpc>
                <a:spcPct val="115000"/>
              </a:lnSpc>
              <a:spcBef>
                <a:spcPts val="0"/>
              </a:spcBef>
              <a:spcAft>
                <a:spcPts val="0"/>
              </a:spcAft>
              <a:buClr>
                <a:srgbClr val="232629"/>
              </a:buClr>
              <a:buSzPts val="1050"/>
              <a:buChar char="●"/>
            </a:pPr>
            <a:r>
              <a:rPr lang="en-GB" sz="1050">
                <a:solidFill>
                  <a:srgbClr val="232629"/>
                </a:solidFill>
                <a:highlight>
                  <a:srgbClr val="FFFFFF"/>
                </a:highlight>
              </a:rPr>
              <a:t>A lot of stuff is done automatically, from database handling to </a:t>
            </a:r>
            <a:r>
              <a:rPr lang="en-GB" sz="1050" u="sng">
                <a:solidFill>
                  <a:schemeClr val="hlink"/>
                </a:solidFill>
                <a:highlight>
                  <a:srgbClr val="FFFFFF"/>
                </a:highlight>
                <a:hlinkClick r:id="rId4"/>
              </a:rPr>
              <a:t>I18N</a:t>
            </a:r>
            <a:r>
              <a:rPr lang="en-GB" sz="1050">
                <a:solidFill>
                  <a:srgbClr val="232629"/>
                </a:solidFill>
                <a:highlight>
                  <a:srgbClr val="FFFFFF"/>
                </a:highlight>
              </a:rPr>
              <a:t>.</a:t>
            </a:r>
            <a:endParaRPr sz="1050">
              <a:solidFill>
                <a:srgbClr val="232629"/>
              </a:solidFill>
              <a:highlight>
                <a:srgbClr val="FFFFFF"/>
              </a:highlight>
            </a:endParaRPr>
          </a:p>
          <a:p>
            <a:pPr indent="0" lvl="0" marL="0" rtl="0" algn="l">
              <a:spcBef>
                <a:spcPts val="0"/>
              </a:spcBef>
              <a:spcAft>
                <a:spcPts val="0"/>
              </a:spcAft>
              <a:buNone/>
            </a:pPr>
            <a:r>
              <a:t/>
            </a:r>
            <a:endParaRPr sz="750">
              <a:solidFill>
                <a:srgbClr val="232629"/>
              </a:solidFill>
              <a:highlight>
                <a:srgbClr val="FFFFFF"/>
              </a:highligh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ca2bb4228_2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ca2bb4228_2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150">
                <a:solidFill>
                  <a:srgbClr val="232629"/>
                </a:solidFill>
                <a:highlight>
                  <a:srgbClr val="FFFFFF"/>
                </a:highlight>
              </a:rPr>
              <a:t>JPA is a standard for Object Relational Mapping. This is a technology which allows you to map between objects in code and database tables. This can "hide" the SQL from the developer so that all they deal with are Java classes, and the provider allows you to save them and load them magically. Mostly, XML mapping files or annotations on getters and setters can be used to tell the JPA provider which fields on your object map to which fields in the DB. The most famous JPA provider is </a:t>
            </a:r>
            <a:r>
              <a:rPr lang="en-GB" sz="1150" u="sng">
                <a:solidFill>
                  <a:schemeClr val="hlink"/>
                </a:solidFill>
                <a:highlight>
                  <a:srgbClr val="FFFFFF"/>
                </a:highlight>
                <a:hlinkClick r:id="rId2"/>
              </a:rPr>
              <a:t>Hibernate</a:t>
            </a:r>
            <a:r>
              <a:rPr lang="en-GB" sz="1150">
                <a:solidFill>
                  <a:srgbClr val="232629"/>
                </a:solidFill>
                <a:highlight>
                  <a:srgbClr val="FFFFFF"/>
                </a:highlight>
              </a:rPr>
              <a:t>, so it's a good place to start for concrete examples.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ca2bb4228_2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ca2bb4228_2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70000"/>
              </a:lnSpc>
              <a:spcBef>
                <a:spcPts val="1200"/>
              </a:spcBef>
              <a:spcAft>
                <a:spcPts val="0"/>
              </a:spcAft>
              <a:buClr>
                <a:schemeClr val="dk1"/>
              </a:buClr>
              <a:buSzPts val="1100"/>
              <a:buFont typeface="Arial"/>
              <a:buNone/>
            </a:pPr>
            <a:r>
              <a:rPr lang="en-GB" sz="1200">
                <a:solidFill>
                  <a:schemeClr val="dk1"/>
                </a:solidFill>
              </a:rPr>
              <a:t>To manually initialize the project:</a:t>
            </a:r>
            <a:endParaRPr sz="1200">
              <a:solidFill>
                <a:schemeClr val="dk1"/>
              </a:solidFill>
            </a:endParaRPr>
          </a:p>
          <a:p>
            <a:pPr indent="-304800" lvl="0" marL="457200" rtl="0" algn="l">
              <a:lnSpc>
                <a:spcPct val="115000"/>
              </a:lnSpc>
              <a:spcBef>
                <a:spcPts val="1200"/>
              </a:spcBef>
              <a:spcAft>
                <a:spcPts val="0"/>
              </a:spcAft>
              <a:buClr>
                <a:schemeClr val="dk1"/>
              </a:buClr>
              <a:buSzPts val="1200"/>
              <a:buAutoNum type="arabicPeriod"/>
            </a:pPr>
            <a:r>
              <a:rPr lang="en-GB" sz="1200">
                <a:solidFill>
                  <a:schemeClr val="dk1"/>
                </a:solidFill>
              </a:rPr>
              <a:t>Navigate to </a:t>
            </a:r>
            <a:r>
              <a:rPr lang="en-GB" sz="1200">
                <a:solidFill>
                  <a:schemeClr val="dk1"/>
                </a:solidFill>
                <a:uFill>
                  <a:noFill/>
                </a:uFill>
                <a:hlinkClick r:id="rId2">
                  <a:extLst>
                    <a:ext uri="{A12FA001-AC4F-418D-AE19-62706E023703}">
                      <ahyp:hlinkClr val="tx"/>
                    </a:ext>
                  </a:extLst>
                </a:hlinkClick>
              </a:rPr>
              <a:t>https://start.spring.io</a:t>
            </a:r>
            <a:r>
              <a:rPr lang="en-GB" sz="1200">
                <a:solidFill>
                  <a:schemeClr val="dk1"/>
                </a:solidFill>
              </a:rPr>
              <a:t>. This service pulls in all the dependencies you need for an application and does most of the setup for you.</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lang="en-GB" sz="1200">
                <a:solidFill>
                  <a:schemeClr val="dk1"/>
                </a:solidFill>
              </a:rPr>
              <a:t>Choose either Gradle or Maven and the language you want to use. This guide assumes that you chose Java.</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lang="en-GB" sz="1200">
                <a:solidFill>
                  <a:schemeClr val="dk1"/>
                </a:solidFill>
              </a:rPr>
              <a:t>Click </a:t>
            </a:r>
            <a:r>
              <a:rPr b="1" lang="en-GB" sz="1200">
                <a:solidFill>
                  <a:schemeClr val="dk1"/>
                </a:solidFill>
              </a:rPr>
              <a:t>Dependencies</a:t>
            </a:r>
            <a:r>
              <a:rPr lang="en-GB" sz="1200">
                <a:solidFill>
                  <a:schemeClr val="dk1"/>
                </a:solidFill>
              </a:rPr>
              <a:t> and select </a:t>
            </a:r>
            <a:r>
              <a:rPr b="1" lang="en-GB" sz="1200">
                <a:solidFill>
                  <a:schemeClr val="dk1"/>
                </a:solidFill>
              </a:rPr>
              <a:t>Spring Data JPA</a:t>
            </a:r>
            <a:r>
              <a:rPr lang="en-GB" sz="1200">
                <a:solidFill>
                  <a:schemeClr val="dk1"/>
                </a:solidFill>
              </a:rPr>
              <a:t> and then </a:t>
            </a:r>
            <a:r>
              <a:rPr b="1" lang="en-GB" sz="1200">
                <a:solidFill>
                  <a:schemeClr val="dk1"/>
                </a:solidFill>
              </a:rPr>
              <a:t>H2 Database</a:t>
            </a:r>
            <a:r>
              <a:rPr lang="en-GB" sz="1200">
                <a:solidFill>
                  <a:schemeClr val="dk1"/>
                </a:solidFill>
              </a:rPr>
              <a:t>.</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lang="en-GB" sz="1200">
                <a:solidFill>
                  <a:schemeClr val="dk1"/>
                </a:solidFill>
              </a:rPr>
              <a:t>Click </a:t>
            </a:r>
            <a:r>
              <a:rPr b="1" lang="en-GB" sz="1200">
                <a:solidFill>
                  <a:schemeClr val="dk1"/>
                </a:solidFill>
              </a:rPr>
              <a:t>Generate</a:t>
            </a:r>
            <a:r>
              <a:rPr lang="en-GB" sz="1200">
                <a:solidFill>
                  <a:schemeClr val="dk1"/>
                </a:solidFill>
              </a:rPr>
              <a:t>.</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lang="en-GB" sz="1200">
                <a:solidFill>
                  <a:schemeClr val="dk1"/>
                </a:solidFill>
              </a:rPr>
              <a:t>Download the resulting ZIP file, which is an archive of a web application that is configured with your choices.</a:t>
            </a:r>
            <a:endParaRPr sz="1200">
              <a:solidFill>
                <a:schemeClr val="dk1"/>
              </a:solidFill>
            </a:endParaRPr>
          </a:p>
          <a:p>
            <a:pPr indent="0" lvl="0" marL="0" rtl="0" algn="l">
              <a:lnSpc>
                <a:spcPct val="100000"/>
              </a:lnSpc>
              <a:spcBef>
                <a:spcPts val="1200"/>
              </a:spcBef>
              <a:spcAft>
                <a:spcPts val="0"/>
              </a:spcAft>
              <a:buNone/>
            </a:pPr>
            <a:r>
              <a:t/>
            </a:r>
            <a:endParaRPr sz="12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308ecf0ff7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308ecf0ff7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lang="en-GB" sz="1200">
                <a:solidFill>
                  <a:schemeClr val="dk1"/>
                </a:solidFill>
              </a:rPr>
              <a:t>Here you have a </a:t>
            </a:r>
            <a:r>
              <a:rPr lang="en-GB" sz="1150">
                <a:solidFill>
                  <a:schemeClr val="dk1"/>
                </a:solidFill>
                <a:latin typeface="Courier New"/>
                <a:ea typeface="Courier New"/>
                <a:cs typeface="Courier New"/>
                <a:sym typeface="Courier New"/>
              </a:rPr>
              <a:t>Customer</a:t>
            </a:r>
            <a:r>
              <a:rPr lang="en-GB" sz="1200">
                <a:solidFill>
                  <a:schemeClr val="dk1"/>
                </a:solidFill>
              </a:rPr>
              <a:t> class with three attributes: </a:t>
            </a:r>
            <a:r>
              <a:rPr lang="en-GB" sz="1150">
                <a:solidFill>
                  <a:schemeClr val="dk1"/>
                </a:solidFill>
                <a:latin typeface="Courier New"/>
                <a:ea typeface="Courier New"/>
                <a:cs typeface="Courier New"/>
                <a:sym typeface="Courier New"/>
              </a:rPr>
              <a:t>id</a:t>
            </a:r>
            <a:r>
              <a:rPr lang="en-GB" sz="1200">
                <a:solidFill>
                  <a:schemeClr val="dk1"/>
                </a:solidFill>
              </a:rPr>
              <a:t>, </a:t>
            </a:r>
            <a:r>
              <a:rPr lang="en-GB" sz="1150">
                <a:solidFill>
                  <a:schemeClr val="dk1"/>
                </a:solidFill>
                <a:latin typeface="Courier New"/>
                <a:ea typeface="Courier New"/>
                <a:cs typeface="Courier New"/>
                <a:sym typeface="Courier New"/>
              </a:rPr>
              <a:t>firstName</a:t>
            </a:r>
            <a:r>
              <a:rPr lang="en-GB" sz="1200">
                <a:solidFill>
                  <a:schemeClr val="dk1"/>
                </a:solidFill>
              </a:rPr>
              <a:t>, and </a:t>
            </a:r>
            <a:r>
              <a:rPr lang="en-GB" sz="1150">
                <a:solidFill>
                  <a:schemeClr val="dk1"/>
                </a:solidFill>
                <a:latin typeface="Courier New"/>
                <a:ea typeface="Courier New"/>
                <a:cs typeface="Courier New"/>
                <a:sym typeface="Courier New"/>
              </a:rPr>
              <a:t>lastName</a:t>
            </a:r>
            <a:r>
              <a:rPr lang="en-GB" sz="1200">
                <a:solidFill>
                  <a:schemeClr val="dk1"/>
                </a:solidFill>
              </a:rPr>
              <a:t>. You also have two constructors. The default constructor exists only for the sake of JPA. You do not use it directly, so it is designated as </a:t>
            </a:r>
            <a:r>
              <a:rPr lang="en-GB" sz="1150">
                <a:solidFill>
                  <a:schemeClr val="dk1"/>
                </a:solidFill>
                <a:latin typeface="Courier New"/>
                <a:ea typeface="Courier New"/>
                <a:cs typeface="Courier New"/>
                <a:sym typeface="Courier New"/>
              </a:rPr>
              <a:t>protected</a:t>
            </a:r>
            <a:r>
              <a:rPr lang="en-GB" sz="1200">
                <a:solidFill>
                  <a:schemeClr val="dk1"/>
                </a:solidFill>
              </a:rPr>
              <a:t>. The other constructor is the one you use to create instances of </a:t>
            </a:r>
            <a:r>
              <a:rPr lang="en-GB" sz="1150">
                <a:solidFill>
                  <a:schemeClr val="dk1"/>
                </a:solidFill>
                <a:latin typeface="Courier New"/>
                <a:ea typeface="Courier New"/>
                <a:cs typeface="Courier New"/>
                <a:sym typeface="Courier New"/>
              </a:rPr>
              <a:t>Customer</a:t>
            </a:r>
            <a:r>
              <a:rPr lang="en-GB" sz="1200">
                <a:solidFill>
                  <a:schemeClr val="dk1"/>
                </a:solidFill>
              </a:rPr>
              <a:t> to be saved to the database.</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The </a:t>
            </a:r>
            <a:r>
              <a:rPr lang="en-GB" sz="1150">
                <a:solidFill>
                  <a:schemeClr val="dk1"/>
                </a:solidFill>
                <a:latin typeface="Courier New"/>
                <a:ea typeface="Courier New"/>
                <a:cs typeface="Courier New"/>
                <a:sym typeface="Courier New"/>
              </a:rPr>
              <a:t>Customer</a:t>
            </a:r>
            <a:r>
              <a:rPr lang="en-GB" sz="1200">
                <a:solidFill>
                  <a:schemeClr val="dk1"/>
                </a:solidFill>
              </a:rPr>
              <a:t> class is annotated with </a:t>
            </a:r>
            <a:r>
              <a:rPr lang="en-GB" sz="1150">
                <a:solidFill>
                  <a:schemeClr val="dk1"/>
                </a:solidFill>
                <a:latin typeface="Courier New"/>
                <a:ea typeface="Courier New"/>
                <a:cs typeface="Courier New"/>
                <a:sym typeface="Courier New"/>
              </a:rPr>
              <a:t>@Entity</a:t>
            </a:r>
            <a:r>
              <a:rPr lang="en-GB" sz="1200">
                <a:solidFill>
                  <a:schemeClr val="dk1"/>
                </a:solidFill>
              </a:rPr>
              <a:t>, indicating that it is a JPA entity. (Because no </a:t>
            </a:r>
            <a:r>
              <a:rPr lang="en-GB" sz="1150">
                <a:solidFill>
                  <a:schemeClr val="dk1"/>
                </a:solidFill>
                <a:latin typeface="Courier New"/>
                <a:ea typeface="Courier New"/>
                <a:cs typeface="Courier New"/>
                <a:sym typeface="Courier New"/>
              </a:rPr>
              <a:t>@Table</a:t>
            </a:r>
            <a:r>
              <a:rPr lang="en-GB" sz="1200">
                <a:solidFill>
                  <a:schemeClr val="dk1"/>
                </a:solidFill>
              </a:rPr>
              <a:t> annotation exists, it is assumed that this entity is mapped to a table named </a:t>
            </a:r>
            <a:r>
              <a:rPr lang="en-GB" sz="1150">
                <a:solidFill>
                  <a:schemeClr val="dk1"/>
                </a:solidFill>
                <a:latin typeface="Courier New"/>
                <a:ea typeface="Courier New"/>
                <a:cs typeface="Courier New"/>
                <a:sym typeface="Courier New"/>
              </a:rPr>
              <a:t>Customer</a:t>
            </a:r>
            <a:r>
              <a:rPr lang="en-GB" sz="1200">
                <a:solidFill>
                  <a:schemeClr val="dk1"/>
                </a:solidFill>
              </a:rPr>
              <a:t>.)</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The </a:t>
            </a:r>
            <a:r>
              <a:rPr lang="en-GB" sz="1150">
                <a:solidFill>
                  <a:schemeClr val="dk1"/>
                </a:solidFill>
                <a:latin typeface="Courier New"/>
                <a:ea typeface="Courier New"/>
                <a:cs typeface="Courier New"/>
                <a:sym typeface="Courier New"/>
              </a:rPr>
              <a:t>Customer</a:t>
            </a:r>
            <a:r>
              <a:rPr lang="en-GB" sz="1200">
                <a:solidFill>
                  <a:schemeClr val="dk1"/>
                </a:solidFill>
              </a:rPr>
              <a:t> object’s </a:t>
            </a:r>
            <a:r>
              <a:rPr lang="en-GB" sz="1150">
                <a:solidFill>
                  <a:schemeClr val="dk1"/>
                </a:solidFill>
                <a:latin typeface="Courier New"/>
                <a:ea typeface="Courier New"/>
                <a:cs typeface="Courier New"/>
                <a:sym typeface="Courier New"/>
              </a:rPr>
              <a:t>id</a:t>
            </a:r>
            <a:r>
              <a:rPr lang="en-GB" sz="1200">
                <a:solidFill>
                  <a:schemeClr val="dk1"/>
                </a:solidFill>
              </a:rPr>
              <a:t> property is annotated with </a:t>
            </a:r>
            <a:r>
              <a:rPr lang="en-GB" sz="1150">
                <a:solidFill>
                  <a:schemeClr val="dk1"/>
                </a:solidFill>
                <a:latin typeface="Courier New"/>
                <a:ea typeface="Courier New"/>
                <a:cs typeface="Courier New"/>
                <a:sym typeface="Courier New"/>
              </a:rPr>
              <a:t>@Id</a:t>
            </a:r>
            <a:r>
              <a:rPr lang="en-GB" sz="1200">
                <a:solidFill>
                  <a:schemeClr val="dk1"/>
                </a:solidFill>
              </a:rPr>
              <a:t> so that JPA recognizes it as the object’s ID. The </a:t>
            </a:r>
            <a:r>
              <a:rPr lang="en-GB" sz="1150">
                <a:solidFill>
                  <a:schemeClr val="dk1"/>
                </a:solidFill>
                <a:latin typeface="Courier New"/>
                <a:ea typeface="Courier New"/>
                <a:cs typeface="Courier New"/>
                <a:sym typeface="Courier New"/>
              </a:rPr>
              <a:t>id</a:t>
            </a:r>
            <a:r>
              <a:rPr lang="en-GB" sz="1200">
                <a:solidFill>
                  <a:schemeClr val="dk1"/>
                </a:solidFill>
              </a:rPr>
              <a:t> property is also annotated with </a:t>
            </a:r>
            <a:r>
              <a:rPr lang="en-GB" sz="1150">
                <a:solidFill>
                  <a:schemeClr val="dk1"/>
                </a:solidFill>
                <a:latin typeface="Courier New"/>
                <a:ea typeface="Courier New"/>
                <a:cs typeface="Courier New"/>
                <a:sym typeface="Courier New"/>
              </a:rPr>
              <a:t>@GeneratedValue</a:t>
            </a:r>
            <a:r>
              <a:rPr lang="en-GB" sz="1200">
                <a:solidFill>
                  <a:schemeClr val="dk1"/>
                </a:solidFill>
              </a:rPr>
              <a:t> to indicate that the ID should be generated automatically.</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The other two properties, </a:t>
            </a:r>
            <a:r>
              <a:rPr lang="en-GB" sz="1150">
                <a:solidFill>
                  <a:schemeClr val="dk1"/>
                </a:solidFill>
                <a:latin typeface="Courier New"/>
                <a:ea typeface="Courier New"/>
                <a:cs typeface="Courier New"/>
                <a:sym typeface="Courier New"/>
              </a:rPr>
              <a:t>firstName</a:t>
            </a:r>
            <a:r>
              <a:rPr lang="en-GB" sz="1200">
                <a:solidFill>
                  <a:schemeClr val="dk1"/>
                </a:solidFill>
              </a:rPr>
              <a:t> and </a:t>
            </a:r>
            <a:r>
              <a:rPr lang="en-GB" sz="1150">
                <a:solidFill>
                  <a:schemeClr val="dk1"/>
                </a:solidFill>
                <a:latin typeface="Courier New"/>
                <a:ea typeface="Courier New"/>
                <a:cs typeface="Courier New"/>
                <a:sym typeface="Courier New"/>
              </a:rPr>
              <a:t>lastName</a:t>
            </a:r>
            <a:r>
              <a:rPr lang="en-GB" sz="1200">
                <a:solidFill>
                  <a:schemeClr val="dk1"/>
                </a:solidFill>
              </a:rPr>
              <a:t>, are left unannotated. It is assumed that they are mapped to columns that share the same names as the properties themselves.</a:t>
            </a:r>
            <a:endParaRPr sz="1200">
              <a:solidFill>
                <a:schemeClr val="dk1"/>
              </a:solidFill>
            </a:endParaRPr>
          </a:p>
          <a:p>
            <a:pPr indent="0" lvl="0" marL="0" rtl="0" algn="l">
              <a:lnSpc>
                <a:spcPct val="100000"/>
              </a:lnSpc>
              <a:spcBef>
                <a:spcPts val="1200"/>
              </a:spcBef>
              <a:spcAft>
                <a:spcPts val="0"/>
              </a:spcAft>
              <a:buNone/>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306e27b92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306e27b92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Clr>
                <a:schemeClr val="dk1"/>
              </a:buClr>
              <a:buSzPts val="1100"/>
              <a:buFont typeface="Arial"/>
              <a:buNone/>
            </a:pPr>
            <a:r>
              <a:rPr lang="en-GB" sz="1200">
                <a:solidFill>
                  <a:schemeClr val="dk1"/>
                </a:solidFill>
              </a:rPr>
              <a:t>Spring Data JPA focuses on using JPA to store data in a relational database. Its most compelling feature is the ability to create repository implementations automatically, at runtime, from a repository interface.</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To see how this works, create a repository interface that works with </a:t>
            </a:r>
            <a:r>
              <a:rPr lang="en-GB" sz="1150">
                <a:solidFill>
                  <a:schemeClr val="dk1"/>
                </a:solidFill>
                <a:latin typeface="Courier New"/>
                <a:ea typeface="Courier New"/>
                <a:cs typeface="Courier New"/>
                <a:sym typeface="Courier New"/>
              </a:rPr>
              <a:t>Customer</a:t>
            </a:r>
            <a:r>
              <a:rPr lang="en-GB" sz="1200">
                <a:solidFill>
                  <a:schemeClr val="dk1"/>
                </a:solidFill>
              </a:rPr>
              <a:t> entities as the following listing (in </a:t>
            </a:r>
            <a:r>
              <a:rPr lang="en-GB" sz="1150">
                <a:solidFill>
                  <a:schemeClr val="dk1"/>
                </a:solidFill>
                <a:latin typeface="Courier New"/>
                <a:ea typeface="Courier New"/>
                <a:cs typeface="Courier New"/>
                <a:sym typeface="Courier New"/>
              </a:rPr>
              <a:t>src/main/java/com/example/accessingdatajpa/CustomerRepository.java</a:t>
            </a:r>
            <a:r>
              <a:rPr lang="en-GB" sz="1200">
                <a:solidFill>
                  <a:schemeClr val="dk1"/>
                </a:solidFill>
              </a:rPr>
              <a:t>) shows:</a:t>
            </a:r>
            <a:endParaRPr sz="1200">
              <a:solidFill>
                <a:schemeClr val="dk1"/>
              </a:solidFill>
            </a:endParaRPr>
          </a:p>
          <a:p>
            <a:pPr indent="0" lvl="0" marL="0" rtl="0" algn="l">
              <a:lnSpc>
                <a:spcPct val="100000"/>
              </a:lnSpc>
              <a:spcBef>
                <a:spcPts val="1200"/>
              </a:spcBef>
              <a:spcAft>
                <a:spcPts val="0"/>
              </a:spcAft>
              <a:buNone/>
            </a:pPr>
            <a:r>
              <a:rPr lang="en-GB" sz="1150">
                <a:solidFill>
                  <a:schemeClr val="dk1"/>
                </a:solidFill>
                <a:latin typeface="Courier New"/>
                <a:ea typeface="Courier New"/>
                <a:cs typeface="Courier New"/>
                <a:sym typeface="Courier New"/>
              </a:rPr>
              <a:t>CustomerRepository</a:t>
            </a:r>
            <a:r>
              <a:rPr lang="en-GB" sz="1200">
                <a:solidFill>
                  <a:schemeClr val="dk1"/>
                </a:solidFill>
              </a:rPr>
              <a:t> extends the </a:t>
            </a:r>
            <a:r>
              <a:rPr lang="en-GB" sz="1150">
                <a:solidFill>
                  <a:schemeClr val="dk1"/>
                </a:solidFill>
                <a:latin typeface="Courier New"/>
                <a:ea typeface="Courier New"/>
                <a:cs typeface="Courier New"/>
                <a:sym typeface="Courier New"/>
              </a:rPr>
              <a:t>CrudRepository</a:t>
            </a:r>
            <a:r>
              <a:rPr lang="en-GB" sz="1200">
                <a:solidFill>
                  <a:schemeClr val="dk1"/>
                </a:solidFill>
              </a:rPr>
              <a:t> interface. The type of entity and ID that it works with, </a:t>
            </a:r>
            <a:r>
              <a:rPr lang="en-GB" sz="1150">
                <a:solidFill>
                  <a:schemeClr val="dk1"/>
                </a:solidFill>
                <a:latin typeface="Courier New"/>
                <a:ea typeface="Courier New"/>
                <a:cs typeface="Courier New"/>
                <a:sym typeface="Courier New"/>
              </a:rPr>
              <a:t>Customer</a:t>
            </a:r>
            <a:r>
              <a:rPr lang="en-GB" sz="1200">
                <a:solidFill>
                  <a:schemeClr val="dk1"/>
                </a:solidFill>
              </a:rPr>
              <a:t> and </a:t>
            </a:r>
            <a:r>
              <a:rPr lang="en-GB" sz="1150">
                <a:solidFill>
                  <a:schemeClr val="dk1"/>
                </a:solidFill>
                <a:latin typeface="Courier New"/>
                <a:ea typeface="Courier New"/>
                <a:cs typeface="Courier New"/>
                <a:sym typeface="Courier New"/>
              </a:rPr>
              <a:t>Long</a:t>
            </a:r>
            <a:r>
              <a:rPr lang="en-GB" sz="1200">
                <a:solidFill>
                  <a:schemeClr val="dk1"/>
                </a:solidFill>
              </a:rPr>
              <a:t>, are specified in the generic parameters on </a:t>
            </a:r>
            <a:r>
              <a:rPr lang="en-GB" sz="1150">
                <a:solidFill>
                  <a:schemeClr val="dk1"/>
                </a:solidFill>
                <a:latin typeface="Courier New"/>
                <a:ea typeface="Courier New"/>
                <a:cs typeface="Courier New"/>
                <a:sym typeface="Courier New"/>
              </a:rPr>
              <a:t>CrudRepository</a:t>
            </a:r>
            <a:r>
              <a:rPr lang="en-GB" sz="1200">
                <a:solidFill>
                  <a:schemeClr val="dk1"/>
                </a:solidFill>
              </a:rPr>
              <a:t>. By extending </a:t>
            </a:r>
            <a:r>
              <a:rPr lang="en-GB" sz="1150">
                <a:solidFill>
                  <a:schemeClr val="dk1"/>
                </a:solidFill>
                <a:latin typeface="Courier New"/>
                <a:ea typeface="Courier New"/>
                <a:cs typeface="Courier New"/>
                <a:sym typeface="Courier New"/>
              </a:rPr>
              <a:t>CrudRepository</a:t>
            </a:r>
            <a:r>
              <a:rPr lang="en-GB" sz="1200">
                <a:solidFill>
                  <a:schemeClr val="dk1"/>
                </a:solidFill>
              </a:rPr>
              <a:t>, </a:t>
            </a:r>
            <a:r>
              <a:rPr lang="en-GB" sz="1150">
                <a:solidFill>
                  <a:schemeClr val="dk1"/>
                </a:solidFill>
                <a:latin typeface="Courier New"/>
                <a:ea typeface="Courier New"/>
                <a:cs typeface="Courier New"/>
                <a:sym typeface="Courier New"/>
              </a:rPr>
              <a:t>CustomerRepository</a:t>
            </a:r>
            <a:r>
              <a:rPr lang="en-GB" sz="1200">
                <a:solidFill>
                  <a:schemeClr val="dk1"/>
                </a:solidFill>
              </a:rPr>
              <a:t> inherits several methods for working with </a:t>
            </a:r>
            <a:r>
              <a:rPr lang="en-GB" sz="1150">
                <a:solidFill>
                  <a:schemeClr val="dk1"/>
                </a:solidFill>
                <a:latin typeface="Courier New"/>
                <a:ea typeface="Courier New"/>
                <a:cs typeface="Courier New"/>
                <a:sym typeface="Courier New"/>
              </a:rPr>
              <a:t>Customer</a:t>
            </a:r>
            <a:r>
              <a:rPr lang="en-GB" sz="1200">
                <a:solidFill>
                  <a:schemeClr val="dk1"/>
                </a:solidFill>
              </a:rPr>
              <a:t> persistence, including methods for saving, deleting, and finding </a:t>
            </a:r>
            <a:r>
              <a:rPr lang="en-GB" sz="1150">
                <a:solidFill>
                  <a:schemeClr val="dk1"/>
                </a:solidFill>
                <a:latin typeface="Courier New"/>
                <a:ea typeface="Courier New"/>
                <a:cs typeface="Courier New"/>
                <a:sym typeface="Courier New"/>
              </a:rPr>
              <a:t>Customer</a:t>
            </a:r>
            <a:r>
              <a:rPr lang="en-GB" sz="1200">
                <a:solidFill>
                  <a:schemeClr val="dk1"/>
                </a:solidFill>
              </a:rPr>
              <a:t> entities.</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Spring Data JPA also lets you define other query methods by declaring their method signature. For example, </a:t>
            </a:r>
            <a:r>
              <a:rPr lang="en-GB" sz="1150">
                <a:solidFill>
                  <a:schemeClr val="dk1"/>
                </a:solidFill>
                <a:latin typeface="Courier New"/>
                <a:ea typeface="Courier New"/>
                <a:cs typeface="Courier New"/>
                <a:sym typeface="Courier New"/>
              </a:rPr>
              <a:t>CustomerRepository</a:t>
            </a:r>
            <a:r>
              <a:rPr lang="en-GB" sz="1200">
                <a:solidFill>
                  <a:schemeClr val="dk1"/>
                </a:solidFill>
              </a:rPr>
              <a:t> includes the </a:t>
            </a:r>
            <a:r>
              <a:rPr lang="en-GB" sz="1150">
                <a:solidFill>
                  <a:schemeClr val="dk1"/>
                </a:solidFill>
                <a:latin typeface="Courier New"/>
                <a:ea typeface="Courier New"/>
                <a:cs typeface="Courier New"/>
                <a:sym typeface="Courier New"/>
              </a:rPr>
              <a:t>findByLastName()</a:t>
            </a:r>
            <a:r>
              <a:rPr lang="en-GB" sz="1200">
                <a:solidFill>
                  <a:schemeClr val="dk1"/>
                </a:solidFill>
              </a:rPr>
              <a:t> method.</a:t>
            </a:r>
            <a:endParaRPr sz="1200">
              <a:solidFill>
                <a:schemeClr val="dk1"/>
              </a:solidFill>
            </a:endParaRPr>
          </a:p>
          <a:p>
            <a:pPr indent="0" lvl="0" marL="0" rtl="0" algn="l">
              <a:lnSpc>
                <a:spcPct val="100000"/>
              </a:lnSpc>
              <a:spcBef>
                <a:spcPts val="1200"/>
              </a:spcBef>
              <a:spcAft>
                <a:spcPts val="0"/>
              </a:spcAft>
              <a:buNone/>
            </a:pPr>
            <a:r>
              <a:rPr lang="en-GB" sz="1200">
                <a:solidFill>
                  <a:schemeClr val="dk1"/>
                </a:solidFill>
              </a:rPr>
              <a:t>In a typical Java application, you might expect to write a class that implements </a:t>
            </a:r>
            <a:r>
              <a:rPr lang="en-GB" sz="1150">
                <a:solidFill>
                  <a:schemeClr val="dk1"/>
                </a:solidFill>
                <a:latin typeface="Courier New"/>
                <a:ea typeface="Courier New"/>
                <a:cs typeface="Courier New"/>
                <a:sym typeface="Courier New"/>
              </a:rPr>
              <a:t>CustomerRepository</a:t>
            </a:r>
            <a:r>
              <a:rPr lang="en-GB" sz="1200">
                <a:solidFill>
                  <a:schemeClr val="dk1"/>
                </a:solidFill>
              </a:rPr>
              <a:t>. However, that is what makes Spring Data JPA so powerful: You need not write an implementation of the repository interface. Spring Data JPA creates an implementation when you run the application.</a:t>
            </a:r>
            <a:endParaRPr sz="1200">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sz="1200">
              <a:solidFill>
                <a:schemeClr val="dk1"/>
              </a:solidFill>
            </a:endParaRPr>
          </a:p>
          <a:p>
            <a:pPr indent="0" lvl="0" marL="0" rtl="0" algn="l">
              <a:lnSpc>
                <a:spcPct val="100000"/>
              </a:lnSpc>
              <a:spcBef>
                <a:spcPts val="1200"/>
              </a:spcBef>
              <a:spcAft>
                <a:spcPts val="0"/>
              </a:spcAft>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start.spring.io"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37000"/>
            <a:ext cx="8520600" cy="5047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GB"/>
              <a:t>Beginning Spring 5 / 9 Persistence with Spring and Spring Data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1592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GB" sz="1778"/>
              <a:t>Przykład implementacji Spring Data JPA - utworzenie klasy aplikacji</a:t>
            </a:r>
            <a:endParaRPr sz="1778"/>
          </a:p>
          <a:p>
            <a:pPr indent="0" lvl="0" marL="0" rtl="0" algn="l">
              <a:spcBef>
                <a:spcPts val="0"/>
              </a:spcBef>
              <a:spcAft>
                <a:spcPts val="0"/>
              </a:spcAft>
              <a:buSzPts val="990"/>
              <a:buNone/>
            </a:pPr>
            <a:r>
              <a:t/>
            </a:r>
            <a:endParaRPr sz="2520"/>
          </a:p>
        </p:txBody>
      </p:sp>
      <p:sp>
        <p:nvSpPr>
          <p:cNvPr id="108" name="Google Shape;108;p22"/>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fontScale="25000" lnSpcReduction="20000"/>
          </a:bodyPr>
          <a:lstStyle/>
          <a:p>
            <a:pPr indent="0" lvl="0" marL="0" rtl="0" algn="l">
              <a:lnSpc>
                <a:spcPct val="95000"/>
              </a:lnSpc>
              <a:spcBef>
                <a:spcPts val="0"/>
              </a:spcBef>
              <a:spcAft>
                <a:spcPts val="0"/>
              </a:spcAft>
              <a:buNone/>
            </a:pPr>
            <a:r>
              <a:t/>
            </a:r>
            <a:endParaRPr sz="1400">
              <a:solidFill>
                <a:srgbClr val="4FC1E9"/>
              </a:solidFill>
              <a:highlight>
                <a:srgbClr val="1B1F23"/>
              </a:highlight>
              <a:latin typeface="Courier New"/>
              <a:ea typeface="Courier New"/>
              <a:cs typeface="Courier New"/>
              <a:sym typeface="Courier New"/>
            </a:endParaRPr>
          </a:p>
          <a:p>
            <a:pPr indent="0" lvl="0" marL="0" rtl="0" algn="l">
              <a:lnSpc>
                <a:spcPct val="150000"/>
              </a:lnSpc>
              <a:spcBef>
                <a:spcPts val="0"/>
              </a:spcBef>
              <a:spcAft>
                <a:spcPts val="0"/>
              </a:spcAft>
              <a:buNone/>
            </a:pPr>
            <a:r>
              <a:rPr lang="en-GB" sz="3000"/>
              <a:t>Spring Initializr tworzy prostą klasę dla aplikacji. Wygląda ona następująco:</a:t>
            </a:r>
            <a:endParaRPr sz="2600">
              <a:solidFill>
                <a:srgbClr val="4FC1E9"/>
              </a:solidFill>
              <a:highlight>
                <a:srgbClr val="1B1F23"/>
              </a:highlight>
              <a:latin typeface="Courier New"/>
              <a:ea typeface="Courier New"/>
              <a:cs typeface="Courier New"/>
              <a:sym typeface="Courier New"/>
            </a:endParaRPr>
          </a:p>
          <a:p>
            <a:pPr indent="0" lvl="0" marL="0" marR="101600" rtl="0" algn="l">
              <a:lnSpc>
                <a:spcPct val="95000"/>
              </a:lnSpc>
              <a:spcBef>
                <a:spcPts val="1200"/>
              </a:spcBef>
              <a:spcAft>
                <a:spcPts val="0"/>
              </a:spcAft>
              <a:buNone/>
            </a:pPr>
            <a:r>
              <a:rPr lang="en-GB" sz="3207">
                <a:solidFill>
                  <a:srgbClr val="4FC1E9"/>
                </a:solidFill>
                <a:highlight>
                  <a:srgbClr val="1B1F23"/>
                </a:highlight>
                <a:latin typeface="Courier New"/>
                <a:ea typeface="Courier New"/>
                <a:cs typeface="Courier New"/>
                <a:sym typeface="Courier New"/>
              </a:rPr>
              <a:t>package</a:t>
            </a:r>
            <a:r>
              <a:rPr lang="en-GB" sz="3207">
                <a:solidFill>
                  <a:srgbClr val="E6E9ED"/>
                </a:solidFill>
                <a:highlight>
                  <a:srgbClr val="1B1F23"/>
                </a:highlight>
                <a:latin typeface="Courier New"/>
                <a:ea typeface="Courier New"/>
                <a:cs typeface="Courier New"/>
                <a:sym typeface="Courier New"/>
              </a:rPr>
              <a:t> com.example.accessingdatajpa;</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4FC1E9"/>
                </a:solidFill>
                <a:highlight>
                  <a:srgbClr val="1B1F23"/>
                </a:highlight>
                <a:latin typeface="Courier New"/>
                <a:ea typeface="Courier New"/>
                <a:cs typeface="Courier New"/>
                <a:sym typeface="Courier New"/>
              </a:rPr>
              <a:t>import</a:t>
            </a:r>
            <a:r>
              <a:rPr lang="en-GB" sz="3207">
                <a:solidFill>
                  <a:srgbClr val="E6E9ED"/>
                </a:solidFill>
                <a:highlight>
                  <a:srgbClr val="1B1F23"/>
                </a:highlight>
                <a:latin typeface="Courier New"/>
                <a:ea typeface="Courier New"/>
                <a:cs typeface="Courier New"/>
                <a:sym typeface="Courier New"/>
              </a:rPr>
              <a:t> org.springframework.boot.</a:t>
            </a:r>
            <a:r>
              <a:rPr lang="en-GB" sz="3207">
                <a:solidFill>
                  <a:srgbClr val="4FC1E9"/>
                </a:solidFill>
                <a:highlight>
                  <a:srgbClr val="1B1F23"/>
                </a:highlight>
                <a:latin typeface="Courier New"/>
                <a:ea typeface="Courier New"/>
                <a:cs typeface="Courier New"/>
                <a:sym typeface="Courier New"/>
              </a:rPr>
              <a:t>SpringApplication</a:t>
            </a:r>
            <a:r>
              <a:rPr lang="en-GB" sz="3207">
                <a:solidFill>
                  <a:srgbClr val="E6E9ED"/>
                </a:solidFill>
                <a:highlight>
                  <a:srgbClr val="1B1F23"/>
                </a:highlight>
                <a:latin typeface="Courier New"/>
                <a:ea typeface="Courier New"/>
                <a:cs typeface="Courier New"/>
                <a:sym typeface="Courier New"/>
              </a:rPr>
              <a:t>;</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4FC1E9"/>
                </a:solidFill>
                <a:highlight>
                  <a:srgbClr val="1B1F23"/>
                </a:highlight>
                <a:latin typeface="Courier New"/>
                <a:ea typeface="Courier New"/>
                <a:cs typeface="Courier New"/>
                <a:sym typeface="Courier New"/>
              </a:rPr>
              <a:t>import</a:t>
            </a:r>
            <a:r>
              <a:rPr lang="en-GB" sz="3207">
                <a:solidFill>
                  <a:srgbClr val="E6E9ED"/>
                </a:solidFill>
                <a:highlight>
                  <a:srgbClr val="1B1F23"/>
                </a:highlight>
                <a:latin typeface="Courier New"/>
                <a:ea typeface="Courier New"/>
                <a:cs typeface="Courier New"/>
                <a:sym typeface="Courier New"/>
              </a:rPr>
              <a:t> org.springframework.boot.autoconfigure.</a:t>
            </a:r>
            <a:r>
              <a:rPr lang="en-GB" sz="3207">
                <a:solidFill>
                  <a:srgbClr val="4FC1E9"/>
                </a:solidFill>
                <a:highlight>
                  <a:srgbClr val="1B1F23"/>
                </a:highlight>
                <a:latin typeface="Courier New"/>
                <a:ea typeface="Courier New"/>
                <a:cs typeface="Courier New"/>
                <a:sym typeface="Courier New"/>
              </a:rPr>
              <a:t>SpringBootApplication</a:t>
            </a:r>
            <a:r>
              <a:rPr lang="en-GB" sz="3207">
                <a:solidFill>
                  <a:srgbClr val="E6E9ED"/>
                </a:solidFill>
                <a:highlight>
                  <a:srgbClr val="1B1F23"/>
                </a:highlight>
                <a:latin typeface="Courier New"/>
                <a:ea typeface="Courier New"/>
                <a:cs typeface="Courier New"/>
                <a:sym typeface="Courier New"/>
              </a:rPr>
              <a:t>;</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AC92EC"/>
                </a:solidFill>
                <a:highlight>
                  <a:srgbClr val="1B1F23"/>
                </a:highlight>
                <a:latin typeface="Courier New"/>
                <a:ea typeface="Courier New"/>
                <a:cs typeface="Courier New"/>
                <a:sym typeface="Courier New"/>
              </a:rPr>
              <a:t>@SpringBootApplication</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4FC1E9"/>
                </a:solidFill>
                <a:highlight>
                  <a:srgbClr val="1B1F23"/>
                </a:highlight>
                <a:latin typeface="Courier New"/>
                <a:ea typeface="Courier New"/>
                <a:cs typeface="Courier New"/>
                <a:sym typeface="Courier New"/>
              </a:rPr>
              <a:t>public</a:t>
            </a: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class</a:t>
            </a: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AccessingDataJpaApplication</a:t>
            </a:r>
            <a:r>
              <a:rPr lang="en-GB" sz="3207">
                <a:solidFill>
                  <a:srgbClr val="E6E9ED"/>
                </a:solidFill>
                <a:highlight>
                  <a:srgbClr val="1B1F23"/>
                </a:highlight>
                <a:latin typeface="Courier New"/>
                <a:ea typeface="Courier New"/>
                <a:cs typeface="Courier New"/>
                <a:sym typeface="Courier New"/>
              </a:rPr>
              <a:t>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public</a:t>
            </a: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static</a:t>
            </a: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void</a:t>
            </a:r>
            <a:r>
              <a:rPr lang="en-GB" sz="3207">
                <a:solidFill>
                  <a:srgbClr val="E6E9ED"/>
                </a:solidFill>
                <a:highlight>
                  <a:srgbClr val="1B1F23"/>
                </a:highlight>
                <a:latin typeface="Courier New"/>
                <a:ea typeface="Courier New"/>
                <a:cs typeface="Courier New"/>
                <a:sym typeface="Courier New"/>
              </a:rPr>
              <a:t> main(</a:t>
            </a:r>
            <a:r>
              <a:rPr lang="en-GB" sz="3207">
                <a:solidFill>
                  <a:srgbClr val="4FC1E9"/>
                </a:solidFill>
                <a:highlight>
                  <a:srgbClr val="1B1F23"/>
                </a:highlight>
                <a:latin typeface="Courier New"/>
                <a:ea typeface="Courier New"/>
                <a:cs typeface="Courier New"/>
                <a:sym typeface="Courier New"/>
              </a:rPr>
              <a:t>String</a:t>
            </a:r>
            <a:r>
              <a:rPr lang="en-GB" sz="3207">
                <a:solidFill>
                  <a:srgbClr val="E6E9ED"/>
                </a:solidFill>
                <a:highlight>
                  <a:srgbClr val="1B1F23"/>
                </a:highlight>
                <a:latin typeface="Courier New"/>
                <a:ea typeface="Courier New"/>
                <a:cs typeface="Courier New"/>
                <a:sym typeface="Courier New"/>
              </a:rPr>
              <a:t>[] args)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E6E9ED"/>
                </a:solidFill>
                <a:highlight>
                  <a:srgbClr val="1B1F23"/>
                </a:highlight>
                <a:latin typeface="Courier New"/>
                <a:ea typeface="Courier New"/>
                <a:cs typeface="Courier New"/>
                <a:sym typeface="Courier New"/>
              </a:rPr>
              <a:t>    </a:t>
            </a:r>
            <a:r>
              <a:rPr lang="en-GB" sz="3207">
                <a:solidFill>
                  <a:srgbClr val="4FC1E9"/>
                </a:solidFill>
                <a:highlight>
                  <a:srgbClr val="1B1F23"/>
                </a:highlight>
                <a:latin typeface="Courier New"/>
                <a:ea typeface="Courier New"/>
                <a:cs typeface="Courier New"/>
                <a:sym typeface="Courier New"/>
              </a:rPr>
              <a:t>SpringApplication</a:t>
            </a:r>
            <a:r>
              <a:rPr lang="en-GB" sz="3207">
                <a:solidFill>
                  <a:srgbClr val="E6E9ED"/>
                </a:solidFill>
                <a:highlight>
                  <a:srgbClr val="1B1F23"/>
                </a:highlight>
                <a:latin typeface="Courier New"/>
                <a:ea typeface="Courier New"/>
                <a:cs typeface="Courier New"/>
                <a:sym typeface="Courier New"/>
              </a:rPr>
              <a:t>.run(</a:t>
            </a:r>
            <a:r>
              <a:rPr lang="en-GB" sz="3207">
                <a:solidFill>
                  <a:srgbClr val="4FC1E9"/>
                </a:solidFill>
                <a:highlight>
                  <a:srgbClr val="1B1F23"/>
                </a:highlight>
                <a:latin typeface="Courier New"/>
                <a:ea typeface="Courier New"/>
                <a:cs typeface="Courier New"/>
                <a:sym typeface="Courier New"/>
              </a:rPr>
              <a:t>AccessingDataJpaApplication</a:t>
            </a:r>
            <a:r>
              <a:rPr lang="en-GB" sz="3207">
                <a:solidFill>
                  <a:srgbClr val="E6E9ED"/>
                </a:solidFill>
                <a:highlight>
                  <a:srgbClr val="1B1F23"/>
                </a:highlight>
                <a:latin typeface="Courier New"/>
                <a:ea typeface="Courier New"/>
                <a:cs typeface="Courier New"/>
                <a:sym typeface="Courier New"/>
              </a:rPr>
              <a:t>.</a:t>
            </a:r>
            <a:r>
              <a:rPr lang="en-GB" sz="3207">
                <a:solidFill>
                  <a:srgbClr val="4FC1E9"/>
                </a:solidFill>
                <a:highlight>
                  <a:srgbClr val="1B1F23"/>
                </a:highlight>
                <a:latin typeface="Courier New"/>
                <a:ea typeface="Courier New"/>
                <a:cs typeface="Courier New"/>
                <a:sym typeface="Courier New"/>
              </a:rPr>
              <a:t>class</a:t>
            </a:r>
            <a:r>
              <a:rPr lang="en-GB" sz="3207">
                <a:solidFill>
                  <a:srgbClr val="E6E9ED"/>
                </a:solidFill>
                <a:highlight>
                  <a:srgbClr val="1B1F23"/>
                </a:highlight>
                <a:latin typeface="Courier New"/>
                <a:ea typeface="Courier New"/>
                <a:cs typeface="Courier New"/>
                <a:sym typeface="Courier New"/>
              </a:rPr>
              <a:t>, args);</a:t>
            </a:r>
            <a:endParaRPr sz="32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repository.save(</a:t>
            </a:r>
            <a:r>
              <a:rPr lang="en-GB" sz="2907">
                <a:solidFill>
                  <a:srgbClr val="4FC1E9"/>
                </a:solidFill>
                <a:highlight>
                  <a:srgbClr val="1B1F23"/>
                </a:highlight>
                <a:latin typeface="Courier New"/>
                <a:ea typeface="Courier New"/>
                <a:cs typeface="Courier New"/>
                <a:sym typeface="Courier New"/>
              </a:rPr>
              <a:t>new</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a:t>
            </a:r>
            <a:r>
              <a:rPr lang="en-GB" sz="2907">
                <a:solidFill>
                  <a:srgbClr val="FFCE54"/>
                </a:solidFill>
                <a:highlight>
                  <a:srgbClr val="1B1F23"/>
                </a:highlight>
                <a:latin typeface="Courier New"/>
                <a:ea typeface="Courier New"/>
                <a:cs typeface="Courier New"/>
                <a:sym typeface="Courier New"/>
              </a:rPr>
              <a:t>"Jack"</a:t>
            </a:r>
            <a:r>
              <a:rPr lang="en-GB" sz="2907">
                <a:solidFill>
                  <a:srgbClr val="E6E9ED"/>
                </a:solidFill>
                <a:highlight>
                  <a:srgbClr val="1B1F23"/>
                </a:highlight>
                <a:latin typeface="Courier New"/>
                <a:ea typeface="Courier New"/>
                <a:cs typeface="Courier New"/>
                <a:sym typeface="Courier New"/>
              </a:rPr>
              <a:t>, </a:t>
            </a:r>
            <a:r>
              <a:rPr lang="en-GB" sz="2907">
                <a:solidFill>
                  <a:srgbClr val="FFCE54"/>
                </a:solidFill>
                <a:highlight>
                  <a:srgbClr val="1B1F23"/>
                </a:highlight>
                <a:latin typeface="Courier New"/>
                <a:ea typeface="Courier New"/>
                <a:cs typeface="Courier New"/>
                <a:sym typeface="Courier New"/>
              </a:rPr>
              <a:t>"Bauer"</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repository.save(</a:t>
            </a:r>
            <a:r>
              <a:rPr lang="en-GB" sz="2907">
                <a:solidFill>
                  <a:srgbClr val="4FC1E9"/>
                </a:solidFill>
                <a:highlight>
                  <a:srgbClr val="1B1F23"/>
                </a:highlight>
                <a:latin typeface="Courier New"/>
                <a:ea typeface="Courier New"/>
                <a:cs typeface="Courier New"/>
                <a:sym typeface="Courier New"/>
              </a:rPr>
              <a:t>new</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a:t>
            </a:r>
            <a:r>
              <a:rPr lang="en-GB" sz="2907">
                <a:solidFill>
                  <a:srgbClr val="FFCE54"/>
                </a:solidFill>
                <a:highlight>
                  <a:srgbClr val="1B1F23"/>
                </a:highlight>
                <a:latin typeface="Courier New"/>
                <a:ea typeface="Courier New"/>
                <a:cs typeface="Courier New"/>
                <a:sym typeface="Courier New"/>
              </a:rPr>
              <a:t>"Chloe"</a:t>
            </a:r>
            <a:r>
              <a:rPr lang="en-GB" sz="2907">
                <a:solidFill>
                  <a:srgbClr val="E6E9ED"/>
                </a:solidFill>
                <a:highlight>
                  <a:srgbClr val="1B1F23"/>
                </a:highlight>
                <a:latin typeface="Courier New"/>
                <a:ea typeface="Courier New"/>
                <a:cs typeface="Courier New"/>
                <a:sym typeface="Courier New"/>
              </a:rPr>
              <a:t>, </a:t>
            </a:r>
            <a:r>
              <a:rPr lang="en-GB" sz="2907">
                <a:solidFill>
                  <a:srgbClr val="FFCE54"/>
                </a:solidFill>
                <a:highlight>
                  <a:srgbClr val="1B1F23"/>
                </a:highlight>
                <a:latin typeface="Courier New"/>
                <a:ea typeface="Courier New"/>
                <a:cs typeface="Courier New"/>
                <a:sym typeface="Courier New"/>
              </a:rPr>
              <a:t>"O'Brian"</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repository.save(</a:t>
            </a:r>
            <a:r>
              <a:rPr lang="en-GB" sz="2907">
                <a:solidFill>
                  <a:srgbClr val="4FC1E9"/>
                </a:solidFill>
                <a:highlight>
                  <a:srgbClr val="1B1F23"/>
                </a:highlight>
                <a:latin typeface="Courier New"/>
                <a:ea typeface="Courier New"/>
                <a:cs typeface="Courier New"/>
                <a:sym typeface="Courier New"/>
              </a:rPr>
              <a:t>new</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a:t>
            </a:r>
            <a:r>
              <a:rPr lang="en-GB" sz="2907">
                <a:solidFill>
                  <a:srgbClr val="FFCE54"/>
                </a:solidFill>
                <a:highlight>
                  <a:srgbClr val="1B1F23"/>
                </a:highlight>
                <a:latin typeface="Courier New"/>
                <a:ea typeface="Courier New"/>
                <a:cs typeface="Courier New"/>
                <a:sym typeface="Courier New"/>
              </a:rPr>
              <a:t>"Kim"</a:t>
            </a:r>
            <a:r>
              <a:rPr lang="en-GB" sz="2907">
                <a:solidFill>
                  <a:srgbClr val="E6E9ED"/>
                </a:solidFill>
                <a:highlight>
                  <a:srgbClr val="1B1F23"/>
                </a:highlight>
                <a:latin typeface="Courier New"/>
                <a:ea typeface="Courier New"/>
                <a:cs typeface="Courier New"/>
                <a:sym typeface="Courier New"/>
              </a:rPr>
              <a:t>, </a:t>
            </a:r>
            <a:r>
              <a:rPr lang="en-GB" sz="2907">
                <a:solidFill>
                  <a:srgbClr val="FFCE54"/>
                </a:solidFill>
                <a:highlight>
                  <a:srgbClr val="1B1F23"/>
                </a:highlight>
                <a:latin typeface="Courier New"/>
                <a:ea typeface="Courier New"/>
                <a:cs typeface="Courier New"/>
                <a:sym typeface="Courier New"/>
              </a:rPr>
              <a:t>"Bauer"</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repository.save(</a:t>
            </a:r>
            <a:r>
              <a:rPr lang="en-GB" sz="2907">
                <a:solidFill>
                  <a:srgbClr val="4FC1E9"/>
                </a:solidFill>
                <a:highlight>
                  <a:srgbClr val="1B1F23"/>
                </a:highlight>
                <a:latin typeface="Courier New"/>
                <a:ea typeface="Courier New"/>
                <a:cs typeface="Courier New"/>
                <a:sym typeface="Courier New"/>
              </a:rPr>
              <a:t>new</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a:t>
            </a:r>
            <a:r>
              <a:rPr lang="en-GB" sz="2907">
                <a:solidFill>
                  <a:srgbClr val="FFCE54"/>
                </a:solidFill>
                <a:highlight>
                  <a:srgbClr val="1B1F23"/>
                </a:highlight>
                <a:latin typeface="Courier New"/>
                <a:ea typeface="Courier New"/>
                <a:cs typeface="Courier New"/>
                <a:sym typeface="Courier New"/>
              </a:rPr>
              <a:t>"David"</a:t>
            </a:r>
            <a:r>
              <a:rPr lang="en-GB" sz="2907">
                <a:solidFill>
                  <a:srgbClr val="E6E9ED"/>
                </a:solidFill>
                <a:highlight>
                  <a:srgbClr val="1B1F23"/>
                </a:highlight>
                <a:latin typeface="Courier New"/>
                <a:ea typeface="Courier New"/>
                <a:cs typeface="Courier New"/>
                <a:sym typeface="Courier New"/>
              </a:rPr>
              <a:t>, </a:t>
            </a:r>
            <a:r>
              <a:rPr lang="en-GB" sz="2907">
                <a:solidFill>
                  <a:srgbClr val="FFCE54"/>
                </a:solidFill>
                <a:highlight>
                  <a:srgbClr val="1B1F23"/>
                </a:highlight>
                <a:latin typeface="Courier New"/>
                <a:ea typeface="Courier New"/>
                <a:cs typeface="Courier New"/>
                <a:sym typeface="Courier New"/>
              </a:rPr>
              <a:t>"Palmer"</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repository.save(</a:t>
            </a:r>
            <a:r>
              <a:rPr lang="en-GB" sz="2907">
                <a:solidFill>
                  <a:srgbClr val="4FC1E9"/>
                </a:solidFill>
                <a:highlight>
                  <a:srgbClr val="1B1F23"/>
                </a:highlight>
                <a:latin typeface="Courier New"/>
                <a:ea typeface="Courier New"/>
                <a:cs typeface="Courier New"/>
                <a:sym typeface="Courier New"/>
              </a:rPr>
              <a:t>new</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a:t>
            </a:r>
            <a:r>
              <a:rPr lang="en-GB" sz="2907">
                <a:solidFill>
                  <a:srgbClr val="FFCE54"/>
                </a:solidFill>
                <a:highlight>
                  <a:srgbClr val="1B1F23"/>
                </a:highlight>
                <a:latin typeface="Courier New"/>
                <a:ea typeface="Courier New"/>
                <a:cs typeface="Courier New"/>
                <a:sym typeface="Courier New"/>
              </a:rPr>
              <a:t>"Michelle"</a:t>
            </a:r>
            <a:r>
              <a:rPr lang="en-GB" sz="2907">
                <a:solidFill>
                  <a:srgbClr val="E6E9ED"/>
                </a:solidFill>
                <a:highlight>
                  <a:srgbClr val="1B1F23"/>
                </a:highlight>
                <a:latin typeface="Courier New"/>
                <a:ea typeface="Courier New"/>
                <a:cs typeface="Courier New"/>
                <a:sym typeface="Courier New"/>
              </a:rPr>
              <a:t>, </a:t>
            </a:r>
            <a:r>
              <a:rPr lang="en-GB" sz="2907">
                <a:solidFill>
                  <a:srgbClr val="FFCE54"/>
                </a:solidFill>
                <a:highlight>
                  <a:srgbClr val="1B1F23"/>
                </a:highlight>
                <a:latin typeface="Courier New"/>
                <a:ea typeface="Courier New"/>
                <a:cs typeface="Courier New"/>
                <a:sym typeface="Courier New"/>
              </a:rPr>
              <a:t>"Dessler"</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r>
              <a:rPr lang="en-GB" sz="2907">
                <a:solidFill>
                  <a:srgbClr val="656D78"/>
                </a:solidFill>
                <a:highlight>
                  <a:srgbClr val="1B1F23"/>
                </a:highlight>
                <a:latin typeface="Courier New"/>
                <a:ea typeface="Courier New"/>
                <a:cs typeface="Courier New"/>
                <a:sym typeface="Courier New"/>
              </a:rPr>
              <a:t>// fetch all customers</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"Customers found with findAll():"</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for</a:t>
            </a: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 customer : repository.findAll()) {</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log.info(customer.toString());</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r>
              <a:rPr lang="en-GB" sz="2907">
                <a:solidFill>
                  <a:srgbClr val="656D78"/>
                </a:solidFill>
                <a:highlight>
                  <a:srgbClr val="1B1F23"/>
                </a:highlight>
                <a:latin typeface="Courier New"/>
                <a:ea typeface="Courier New"/>
                <a:cs typeface="Courier New"/>
                <a:sym typeface="Courier New"/>
              </a:rPr>
              <a:t>// fetch an individual customer by ID</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r>
              <a:rPr lang="en-GB" sz="2907">
                <a:solidFill>
                  <a:srgbClr val="4FC1E9"/>
                </a:solidFill>
                <a:highlight>
                  <a:srgbClr val="1B1F23"/>
                </a:highlight>
                <a:latin typeface="Courier New"/>
                <a:ea typeface="Courier New"/>
                <a:cs typeface="Courier New"/>
                <a:sym typeface="Courier New"/>
              </a:rPr>
              <a:t>Customer</a:t>
            </a:r>
            <a:r>
              <a:rPr lang="en-GB" sz="2907">
                <a:solidFill>
                  <a:srgbClr val="E6E9ED"/>
                </a:solidFill>
                <a:highlight>
                  <a:srgbClr val="1B1F23"/>
                </a:highlight>
                <a:latin typeface="Courier New"/>
                <a:ea typeface="Courier New"/>
                <a:cs typeface="Courier New"/>
                <a:sym typeface="Courier New"/>
              </a:rPr>
              <a:t> customer = repository.findById(</a:t>
            </a:r>
            <a:r>
              <a:rPr lang="en-GB" sz="2907">
                <a:solidFill>
                  <a:srgbClr val="AC92EC"/>
                </a:solidFill>
                <a:highlight>
                  <a:srgbClr val="1B1F23"/>
                </a:highlight>
                <a:latin typeface="Courier New"/>
                <a:ea typeface="Courier New"/>
                <a:cs typeface="Courier New"/>
                <a:sym typeface="Courier New"/>
              </a:rPr>
              <a:t>1L</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"Customer found with findById(1L):"</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log.info(customer.toString());</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r>
              <a:rPr lang="en-GB" sz="2907">
                <a:solidFill>
                  <a:srgbClr val="656D78"/>
                </a:solidFill>
                <a:highlight>
                  <a:srgbClr val="1B1F23"/>
                </a:highlight>
                <a:latin typeface="Courier New"/>
                <a:ea typeface="Courier New"/>
                <a:cs typeface="Courier New"/>
                <a:sym typeface="Courier New"/>
              </a:rPr>
              <a:t>// fetch customers by last name</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"Customer found with findByLastName('Bauer'):"</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a:t>
            </a:r>
            <a:r>
              <a:rPr lang="en-GB" sz="2907">
                <a:solidFill>
                  <a:srgbClr val="FFCE54"/>
                </a:solidFill>
                <a:highlight>
                  <a:srgbClr val="1B1F23"/>
                </a:highlight>
                <a:latin typeface="Courier New"/>
                <a:ea typeface="Courier New"/>
                <a:cs typeface="Courier New"/>
                <a:sym typeface="Courier New"/>
              </a:rPr>
              <a:t>"--------------------------------------------"</a:t>
            </a:r>
            <a:r>
              <a:rPr lang="en-GB" sz="2907">
                <a:solidFill>
                  <a:srgbClr val="E6E9ED"/>
                </a:solidFill>
                <a:highlight>
                  <a:srgbClr val="1B1F23"/>
                </a:highlight>
                <a:latin typeface="Courier New"/>
                <a:ea typeface="Courier New"/>
                <a:cs typeface="Courier New"/>
                <a:sym typeface="Courier New"/>
              </a:rPr>
              <a:t>);</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repository.findByLastName(</a:t>
            </a:r>
            <a:r>
              <a:rPr lang="en-GB" sz="2907">
                <a:solidFill>
                  <a:srgbClr val="FFCE54"/>
                </a:solidFill>
                <a:highlight>
                  <a:srgbClr val="1B1F23"/>
                </a:highlight>
                <a:latin typeface="Courier New"/>
                <a:ea typeface="Courier New"/>
                <a:cs typeface="Courier New"/>
                <a:sym typeface="Courier New"/>
              </a:rPr>
              <a:t>"Bauer"</a:t>
            </a:r>
            <a:r>
              <a:rPr lang="en-GB" sz="2907">
                <a:solidFill>
                  <a:srgbClr val="E6E9ED"/>
                </a:solidFill>
                <a:highlight>
                  <a:srgbClr val="1B1F23"/>
                </a:highlight>
                <a:latin typeface="Courier New"/>
                <a:ea typeface="Courier New"/>
                <a:cs typeface="Courier New"/>
                <a:sym typeface="Courier New"/>
              </a:rPr>
              <a:t>).forEach(bauer -&gt; {</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log.info(bauer.toString());</a:t>
            </a:r>
            <a:endParaRPr sz="2907">
              <a:solidFill>
                <a:srgbClr val="E6E9ED"/>
              </a:solidFill>
              <a:highlight>
                <a:srgbClr val="1B1F23"/>
              </a:highlight>
              <a:latin typeface="Courier New"/>
              <a:ea typeface="Courier New"/>
              <a:cs typeface="Courier New"/>
              <a:sym typeface="Courier New"/>
            </a:endParaRPr>
          </a:p>
          <a:p>
            <a:pPr indent="0" lvl="0" marL="101600" marR="101600" rtl="0" algn="l">
              <a:spcBef>
                <a:spcPts val="0"/>
              </a:spcBef>
              <a:spcAft>
                <a:spcPts val="0"/>
              </a:spcAft>
              <a:buNone/>
            </a:pPr>
            <a:r>
              <a:rPr lang="en-GB" sz="2907">
                <a:solidFill>
                  <a:srgbClr val="E6E9ED"/>
                </a:solidFill>
                <a:highlight>
                  <a:srgbClr val="1B1F23"/>
                </a:highlight>
                <a:latin typeface="Courier New"/>
                <a:ea typeface="Courier New"/>
                <a:cs typeface="Courier New"/>
                <a:sym typeface="Courier New"/>
              </a:rPr>
              <a:t>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3207">
                <a:solidFill>
                  <a:srgbClr val="E6E9ED"/>
                </a:solidFill>
                <a:highlight>
                  <a:srgbClr val="1B1F23"/>
                </a:highlight>
                <a:latin typeface="Courier New"/>
                <a:ea typeface="Courier New"/>
                <a:cs typeface="Courier New"/>
                <a:sym typeface="Courier New"/>
              </a:rPr>
              <a:t>  }</a:t>
            </a:r>
            <a:endParaRPr sz="3207">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t/>
            </a:r>
            <a:endParaRPr sz="3207">
              <a:solidFill>
                <a:srgbClr val="E6E9ED"/>
              </a:solidFill>
              <a:highlight>
                <a:srgbClr val="1B1F23"/>
              </a:highlight>
              <a:latin typeface="Courier New"/>
              <a:ea typeface="Courier New"/>
              <a:cs typeface="Courier New"/>
              <a:sym typeface="Courier New"/>
            </a:endParaRPr>
          </a:p>
          <a:p>
            <a:pPr indent="0" lvl="0" marL="0" marR="101600" rtl="0" algn="l">
              <a:spcBef>
                <a:spcPts val="0"/>
              </a:spcBef>
              <a:spcAft>
                <a:spcPts val="0"/>
              </a:spcAft>
              <a:buNone/>
            </a:pPr>
            <a:r>
              <a:rPr lang="en-GB" sz="3207">
                <a:solidFill>
                  <a:srgbClr val="E6E9ED"/>
                </a:solidFill>
                <a:highlight>
                  <a:srgbClr val="1B1F23"/>
                </a:highlight>
                <a:latin typeface="Courier New"/>
                <a:ea typeface="Courier New"/>
                <a:cs typeface="Courier New"/>
                <a:sym typeface="Courier New"/>
              </a:rPr>
              <a:t>}</a:t>
            </a:r>
            <a:endParaRPr sz="3257">
              <a:solidFill>
                <a:srgbClr val="000000"/>
              </a:solidFill>
              <a:highlight>
                <a:srgbClr val="FAF9F8"/>
              </a:highlight>
              <a:latin typeface="Courier New"/>
              <a:ea typeface="Courier New"/>
              <a:cs typeface="Courier New"/>
              <a:sym typeface="Courier New"/>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1220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GB"/>
              <a:t>Dziękujemy za uwagę!</a:t>
            </a:r>
            <a:endParaRPr/>
          </a:p>
        </p:txBody>
      </p:sp>
      <p:sp>
        <p:nvSpPr>
          <p:cNvPr id="114" name="Google Shape;114;p23"/>
          <p:cNvSpPr txBox="1"/>
          <p:nvPr>
            <p:ph idx="1" type="body"/>
          </p:nvPr>
        </p:nvSpPr>
        <p:spPr>
          <a:xfrm>
            <a:off x="311700" y="1894575"/>
            <a:ext cx="8520600" cy="26742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rPr lang="en-GB"/>
              <a:t>Prezentację wykonali:</a:t>
            </a:r>
            <a:endParaRPr/>
          </a:p>
          <a:p>
            <a:pPr indent="-342900" lvl="0" marL="457200" rtl="0" algn="l">
              <a:spcBef>
                <a:spcPts val="1200"/>
              </a:spcBef>
              <a:spcAft>
                <a:spcPts val="0"/>
              </a:spcAft>
              <a:buSzPts val="1800"/>
              <a:buChar char="●"/>
            </a:pPr>
            <a:r>
              <a:rPr lang="en-GB"/>
              <a:t>Łukasz Pluszyński</a:t>
            </a:r>
            <a:endParaRPr/>
          </a:p>
          <a:p>
            <a:pPr indent="-342900" lvl="0" marL="457200" rtl="0" algn="l">
              <a:spcBef>
                <a:spcPts val="0"/>
              </a:spcBef>
              <a:spcAft>
                <a:spcPts val="0"/>
              </a:spcAft>
              <a:buSzPts val="1800"/>
              <a:buChar char="●"/>
            </a:pPr>
            <a:r>
              <a:rPr lang="en-GB"/>
              <a:t>Kinga Sadowy</a:t>
            </a:r>
            <a:endParaRPr/>
          </a:p>
          <a:p>
            <a:pPr indent="-342900" lvl="0" marL="457200" rtl="0" algn="l">
              <a:spcBef>
                <a:spcPts val="0"/>
              </a:spcBef>
              <a:spcAft>
                <a:spcPts val="0"/>
              </a:spcAft>
              <a:buSzPts val="1800"/>
              <a:buChar char="●"/>
            </a:pPr>
            <a:r>
              <a:rPr lang="en-GB"/>
              <a:t>Przemysław Barczyk</a:t>
            </a:r>
            <a:endParaRPr/>
          </a:p>
          <a:p>
            <a:pPr indent="-342900" lvl="0" marL="457200" rtl="0" algn="l">
              <a:spcBef>
                <a:spcPts val="0"/>
              </a:spcBef>
              <a:spcAft>
                <a:spcPts val="0"/>
              </a:spcAft>
              <a:buSzPts val="1800"/>
              <a:buChar char="●"/>
            </a:pPr>
            <a:r>
              <a:rPr lang="en-GB"/>
              <a:t>Grzegorz Szydło</a:t>
            </a:r>
            <a:endParaRPr/>
          </a:p>
          <a:p>
            <a:pPr indent="-342900" lvl="0" marL="457200" rtl="0" algn="l">
              <a:spcBef>
                <a:spcPts val="0"/>
              </a:spcBef>
              <a:spcAft>
                <a:spcPts val="0"/>
              </a:spcAft>
              <a:buSzPts val="1800"/>
              <a:buChar char="●"/>
            </a:pPr>
            <a:r>
              <a:rPr lang="en-GB"/>
              <a:t>Paweł Szydło</a:t>
            </a:r>
            <a:endParaRPr/>
          </a:p>
          <a:p>
            <a:pPr indent="-342900" lvl="0" marL="457200" rtl="0" algn="l">
              <a:spcBef>
                <a:spcPts val="0"/>
              </a:spcBef>
              <a:spcAft>
                <a:spcPts val="0"/>
              </a:spcAft>
              <a:buSzPts val="1800"/>
              <a:buChar char="●"/>
            </a:pPr>
            <a:r>
              <a:rPr lang="en-GB"/>
              <a:t>Adam Machaj</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Plan prezentacji</a:t>
            </a:r>
            <a:endParaRPr/>
          </a:p>
        </p:txBody>
      </p:sp>
      <p:sp>
        <p:nvSpPr>
          <p:cNvPr id="60" name="Google Shape;60;p14"/>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355600" lvl="0" marL="457200" rtl="0" algn="l">
              <a:lnSpc>
                <a:spcPct val="150000"/>
              </a:lnSpc>
              <a:spcBef>
                <a:spcPts val="0"/>
              </a:spcBef>
              <a:spcAft>
                <a:spcPts val="0"/>
              </a:spcAft>
              <a:buSzPts val="2000"/>
              <a:buAutoNum type="arabicPeriod"/>
            </a:pPr>
            <a:r>
              <a:rPr lang="en-GB" sz="2000"/>
              <a:t>Spring Data</a:t>
            </a:r>
            <a:endParaRPr sz="2000"/>
          </a:p>
          <a:p>
            <a:pPr indent="-355600" lvl="0" marL="457200" rtl="0" algn="l">
              <a:lnSpc>
                <a:spcPct val="150000"/>
              </a:lnSpc>
              <a:spcBef>
                <a:spcPts val="0"/>
              </a:spcBef>
              <a:spcAft>
                <a:spcPts val="0"/>
              </a:spcAft>
              <a:buSzPts val="2000"/>
              <a:buAutoNum type="arabicPeriod"/>
            </a:pPr>
            <a:r>
              <a:rPr lang="en-GB" sz="2000"/>
              <a:t>Spring Data </a:t>
            </a:r>
            <a:r>
              <a:rPr lang="en-GB" sz="2000"/>
              <a:t>JDBC</a:t>
            </a:r>
            <a:endParaRPr sz="2000"/>
          </a:p>
          <a:p>
            <a:pPr indent="-355600" lvl="0" marL="457200" rtl="0" algn="l">
              <a:lnSpc>
                <a:spcPct val="150000"/>
              </a:lnSpc>
              <a:spcBef>
                <a:spcPts val="0"/>
              </a:spcBef>
              <a:spcAft>
                <a:spcPts val="0"/>
              </a:spcAft>
              <a:buSzPts val="2000"/>
              <a:buAutoNum type="arabicPeriod"/>
            </a:pPr>
            <a:r>
              <a:rPr lang="en-GB" sz="2000"/>
              <a:t>Spring Data JPA</a:t>
            </a:r>
            <a:endParaRPr sz="2000"/>
          </a:p>
          <a:p>
            <a:pPr indent="-355600" lvl="0" marL="457200" rtl="0" algn="l">
              <a:lnSpc>
                <a:spcPct val="150000"/>
              </a:lnSpc>
              <a:spcBef>
                <a:spcPts val="0"/>
              </a:spcBef>
              <a:spcAft>
                <a:spcPts val="0"/>
              </a:spcAft>
              <a:buSzPts val="2000"/>
              <a:buAutoNum type="arabicPeriod"/>
            </a:pPr>
            <a:r>
              <a:rPr lang="en-GB" sz="2000"/>
              <a:t>ORM</a:t>
            </a:r>
            <a:endParaRPr sz="2000"/>
          </a:p>
          <a:p>
            <a:pPr indent="-355600" lvl="0" marL="457200" rtl="0" algn="l">
              <a:lnSpc>
                <a:spcPct val="150000"/>
              </a:lnSpc>
              <a:spcBef>
                <a:spcPts val="0"/>
              </a:spcBef>
              <a:spcAft>
                <a:spcPts val="0"/>
              </a:spcAft>
              <a:buSzPts val="2000"/>
              <a:buAutoNum type="arabicPeriod"/>
            </a:pPr>
            <a:r>
              <a:rPr lang="en-GB" sz="2000"/>
              <a:t>Przykład konfiguracji i implementacji dla JPA</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Spring Data</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en-GB"/>
              <a:t>Unifikuje dostęp do danych w Springu</a:t>
            </a:r>
            <a:endParaRPr/>
          </a:p>
          <a:p>
            <a:pPr indent="-342900" lvl="0" marL="457200" rtl="0" algn="l">
              <a:lnSpc>
                <a:spcPct val="150000"/>
              </a:lnSpc>
              <a:spcBef>
                <a:spcPts val="0"/>
              </a:spcBef>
              <a:spcAft>
                <a:spcPts val="0"/>
              </a:spcAft>
              <a:buSzPts val="1800"/>
              <a:buChar char="●"/>
            </a:pPr>
            <a:r>
              <a:rPr lang="en-GB"/>
              <a:t>Ułatwia dostęp do różnych technologii, w tym:</a:t>
            </a:r>
            <a:endParaRPr/>
          </a:p>
          <a:p>
            <a:pPr indent="-317500" lvl="1" marL="914400" rtl="0" algn="l">
              <a:lnSpc>
                <a:spcPct val="150000"/>
              </a:lnSpc>
              <a:spcBef>
                <a:spcPts val="0"/>
              </a:spcBef>
              <a:spcAft>
                <a:spcPts val="0"/>
              </a:spcAft>
              <a:buSzPts val="1400"/>
              <a:buChar char="○"/>
            </a:pPr>
            <a:r>
              <a:rPr lang="en-GB"/>
              <a:t>Relacyjnych i nierelacyjnych baz danych</a:t>
            </a:r>
            <a:endParaRPr/>
          </a:p>
          <a:p>
            <a:pPr indent="-317500" lvl="1" marL="914400" rtl="0" algn="l">
              <a:lnSpc>
                <a:spcPct val="150000"/>
              </a:lnSpc>
              <a:spcBef>
                <a:spcPts val="0"/>
              </a:spcBef>
              <a:spcAft>
                <a:spcPts val="0"/>
              </a:spcAft>
              <a:buSzPts val="1400"/>
              <a:buChar char="○"/>
            </a:pPr>
            <a:r>
              <a:rPr lang="en-GB"/>
              <a:t>Frameworków służących do mapowania</a:t>
            </a:r>
            <a:endParaRPr/>
          </a:p>
          <a:p>
            <a:pPr indent="-317500" lvl="1" marL="914400" rtl="0" algn="l">
              <a:lnSpc>
                <a:spcPct val="150000"/>
              </a:lnSpc>
              <a:spcBef>
                <a:spcPts val="0"/>
              </a:spcBef>
              <a:spcAft>
                <a:spcPts val="0"/>
              </a:spcAft>
              <a:buSzPts val="1400"/>
              <a:buChar char="○"/>
            </a:pPr>
            <a:r>
              <a:rPr lang="en-GB"/>
              <a:t>Serwisów danych opartych na chmurze</a:t>
            </a:r>
            <a:endParaRPr/>
          </a:p>
          <a:p>
            <a:pPr indent="-342900" lvl="0" marL="457200" rtl="0" algn="l">
              <a:lnSpc>
                <a:spcPct val="150000"/>
              </a:lnSpc>
              <a:spcBef>
                <a:spcPts val="0"/>
              </a:spcBef>
              <a:spcAft>
                <a:spcPts val="0"/>
              </a:spcAft>
              <a:buSzPts val="1800"/>
              <a:buChar char="●"/>
            </a:pPr>
            <a:r>
              <a:rPr lang="en-GB"/>
              <a:t>Składa się z wielu podprojektów specyficznych dla konkretnych baz danych</a:t>
            </a:r>
            <a:endParaRPr/>
          </a:p>
          <a:p>
            <a:pPr indent="-342900" lvl="0" marL="457200" rtl="0" algn="l">
              <a:lnSpc>
                <a:spcPct val="150000"/>
              </a:lnSpc>
              <a:spcBef>
                <a:spcPts val="0"/>
              </a:spcBef>
              <a:spcAft>
                <a:spcPts val="0"/>
              </a:spcAft>
              <a:buSzPts val="1800"/>
              <a:buChar char="●"/>
            </a:pPr>
            <a:r>
              <a:rPr lang="en-GB"/>
              <a:t>Rozwijany przez wiele firm i deweloperów</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Spring Data JDBC</a:t>
            </a:r>
            <a:endParaRPr/>
          </a:p>
        </p:txBody>
      </p:sp>
      <p:sp>
        <p:nvSpPr>
          <p:cNvPr id="72" name="Google Shape;72;p16"/>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GB"/>
              <a:t>JDBC (Java Database Connectivity) jest to niskopoziomowe API służące do interakcji z bazami danych przy użyciu czystych zapytań SQL</a:t>
            </a:r>
            <a:endParaRPr/>
          </a:p>
          <a:p>
            <a:pPr indent="-342900" lvl="0" marL="457200" rtl="0" algn="l">
              <a:lnSpc>
                <a:spcPct val="115000"/>
              </a:lnSpc>
              <a:spcBef>
                <a:spcPts val="0"/>
              </a:spcBef>
              <a:spcAft>
                <a:spcPts val="0"/>
              </a:spcAft>
              <a:buSzPts val="1800"/>
              <a:buChar char="●"/>
            </a:pPr>
            <a:r>
              <a:rPr lang="en-GB"/>
              <a:t>JDBC nie reprezentuje danych przy pomocy obiektów lub </a:t>
            </a:r>
            <a:r>
              <a:rPr lang="en-GB"/>
              <a:t>hierarchii,</a:t>
            </a:r>
            <a:r>
              <a:rPr lang="en-GB"/>
              <a:t> ale za pomocą tabel</a:t>
            </a:r>
            <a:endParaRPr/>
          </a:p>
          <a:p>
            <a:pPr indent="-342900" lvl="0" marL="457200" rtl="0" algn="l">
              <a:lnSpc>
                <a:spcPct val="115000"/>
              </a:lnSpc>
              <a:spcBef>
                <a:spcPts val="0"/>
              </a:spcBef>
              <a:spcAft>
                <a:spcPts val="0"/>
              </a:spcAft>
              <a:buSzPts val="1800"/>
              <a:buChar char="●"/>
            </a:pPr>
            <a:r>
              <a:rPr lang="en-GB"/>
              <a:t>Podczas używania JDBC programista musi przetłumaczyć wyniki z tabel na obiekty użyteczne w Javie</a:t>
            </a:r>
            <a:endParaRPr/>
          </a:p>
          <a:p>
            <a:pPr indent="-342900" lvl="0" marL="457200" rtl="0" algn="l">
              <a:lnSpc>
                <a:spcPct val="115000"/>
              </a:lnSpc>
              <a:spcBef>
                <a:spcPts val="0"/>
              </a:spcBef>
              <a:spcAft>
                <a:spcPts val="0"/>
              </a:spcAft>
              <a:buSzPts val="1800"/>
              <a:buChar char="●"/>
            </a:pPr>
            <a:r>
              <a:rPr lang="en-GB"/>
              <a:t>Spring Data JDBC to część projektu Spring Data ułatwiająca implementację repozytoriów bazujących na JDBC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ORM</a:t>
            </a:r>
            <a:endParaRPr/>
          </a:p>
        </p:txBody>
      </p:sp>
      <p:sp>
        <p:nvSpPr>
          <p:cNvPr id="78" name="Google Shape;78;p17"/>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en-GB"/>
              <a:t>Object Relational Mapping jest techniką umożliwiającą tworzenie zapytań i manipulowanie danymi w bazie danych za pomocą obiektowego paradygmatu</a:t>
            </a:r>
            <a:endParaRPr/>
          </a:p>
          <a:p>
            <a:pPr indent="-342900" lvl="0" marL="457200" rtl="0" algn="l">
              <a:lnSpc>
                <a:spcPct val="150000"/>
              </a:lnSpc>
              <a:spcBef>
                <a:spcPts val="0"/>
              </a:spcBef>
              <a:spcAft>
                <a:spcPts val="0"/>
              </a:spcAft>
              <a:buSzPts val="1800"/>
              <a:buChar char="●"/>
            </a:pPr>
            <a:r>
              <a:rPr lang="en-GB"/>
              <a:t>Najczęściej mówiąc o ORM mamy na myśli bibliotekę, która implementuje </a:t>
            </a:r>
            <a:r>
              <a:rPr lang="en-GB"/>
              <a:t>technikę</a:t>
            </a:r>
            <a:r>
              <a:rPr lang="en-GB"/>
              <a:t> ORM</a:t>
            </a:r>
            <a:endParaRPr/>
          </a:p>
          <a:p>
            <a:pPr indent="-342900" lvl="0" marL="457200" rtl="0" algn="l">
              <a:lnSpc>
                <a:spcPct val="150000"/>
              </a:lnSpc>
              <a:spcBef>
                <a:spcPts val="0"/>
              </a:spcBef>
              <a:spcAft>
                <a:spcPts val="0"/>
              </a:spcAft>
              <a:buSzPts val="1800"/>
              <a:buChar char="●"/>
            </a:pPr>
            <a:r>
              <a:rPr lang="en-GB"/>
              <a:t>Do zalet należy utrzymywanie kodu DRY oraz rozbudowana automatyzacja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a:t>Spring Data JPA</a:t>
            </a:r>
            <a:endParaRPr/>
          </a:p>
        </p:txBody>
      </p:sp>
      <p:sp>
        <p:nvSpPr>
          <p:cNvPr id="84" name="Google Shape;84;p18"/>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342900" lvl="0" marL="457200" rtl="0" algn="l">
              <a:lnSpc>
                <a:spcPct val="150000"/>
              </a:lnSpc>
              <a:spcBef>
                <a:spcPts val="0"/>
              </a:spcBef>
              <a:spcAft>
                <a:spcPts val="0"/>
              </a:spcAft>
              <a:buSzPts val="1800"/>
              <a:buChar char="●"/>
            </a:pPr>
            <a:r>
              <a:rPr lang="en-GB"/>
              <a:t>JPA jest specyfikacją </a:t>
            </a:r>
            <a:r>
              <a:rPr lang="en-GB"/>
              <a:t>ORM</a:t>
            </a:r>
            <a:r>
              <a:rPr lang="en-GB"/>
              <a:t> </a:t>
            </a:r>
            <a:r>
              <a:rPr lang="en-GB"/>
              <a:t>(Object Relational Mapping)</a:t>
            </a:r>
            <a:endParaRPr/>
          </a:p>
          <a:p>
            <a:pPr indent="-342900" lvl="0" marL="457200" rtl="0" algn="l">
              <a:lnSpc>
                <a:spcPct val="150000"/>
              </a:lnSpc>
              <a:spcBef>
                <a:spcPts val="0"/>
              </a:spcBef>
              <a:spcAft>
                <a:spcPts val="0"/>
              </a:spcAft>
              <a:buSzPts val="1800"/>
              <a:buChar char="●"/>
            </a:pPr>
            <a:r>
              <a:rPr lang="en-GB"/>
              <a:t>“Ukrywa” przed programistą zapytania SQL</a:t>
            </a:r>
            <a:endParaRPr/>
          </a:p>
          <a:p>
            <a:pPr indent="-342900" lvl="0" marL="457200" rtl="0" algn="l">
              <a:lnSpc>
                <a:spcPct val="150000"/>
              </a:lnSpc>
              <a:spcBef>
                <a:spcPts val="0"/>
              </a:spcBef>
              <a:spcAft>
                <a:spcPts val="0"/>
              </a:spcAft>
              <a:buSzPts val="1800"/>
              <a:buChar char="●"/>
            </a:pPr>
            <a:r>
              <a:rPr lang="en-GB"/>
              <a:t>Programista ma do czynienia jedynie z klasami napisanymi w Javie</a:t>
            </a:r>
            <a:endParaRPr/>
          </a:p>
          <a:p>
            <a:pPr indent="-342900" lvl="0" marL="457200" rtl="0" algn="l">
              <a:lnSpc>
                <a:spcPct val="150000"/>
              </a:lnSpc>
              <a:spcBef>
                <a:spcPts val="0"/>
              </a:spcBef>
              <a:spcAft>
                <a:spcPts val="0"/>
              </a:spcAft>
              <a:buSzPts val="1800"/>
              <a:buChar char="●"/>
            </a:pPr>
            <a:r>
              <a:rPr lang="en-GB"/>
              <a:t>Spring Data JPA to część projektu Spring Data ułatwiająca implementację repozytoriów bazujących na JPA</a:t>
            </a:r>
            <a:endParaRPr/>
          </a:p>
          <a:p>
            <a:pPr indent="-342900" lvl="0" marL="457200" rtl="0" algn="l">
              <a:lnSpc>
                <a:spcPct val="150000"/>
              </a:lnSpc>
              <a:spcBef>
                <a:spcPts val="0"/>
              </a:spcBef>
              <a:spcAft>
                <a:spcPts val="0"/>
              </a:spcAft>
              <a:buSzPts val="1800"/>
              <a:buChar char="●"/>
            </a:pPr>
            <a:r>
              <a:rPr lang="en-GB"/>
              <a:t>Domyślną i najpopularniejszą implementacją JPA w Spring Data JPA jest Hibernate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GB" sz="2420"/>
              <a:t>Przykład implementacji Spring Data JPA - konfiguracja</a:t>
            </a:r>
            <a:endParaRPr sz="2420"/>
          </a:p>
        </p:txBody>
      </p:sp>
      <p:sp>
        <p:nvSpPr>
          <p:cNvPr id="90" name="Google Shape;90;p19"/>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GB"/>
              <a:t>W celu konfiguracji projektu należy:</a:t>
            </a:r>
            <a:endParaRPr/>
          </a:p>
          <a:p>
            <a:pPr indent="-317500" lvl="1" marL="914400" rtl="0" algn="l">
              <a:lnSpc>
                <a:spcPct val="150000"/>
              </a:lnSpc>
              <a:spcBef>
                <a:spcPts val="0"/>
              </a:spcBef>
              <a:spcAft>
                <a:spcPts val="0"/>
              </a:spcAft>
              <a:buSzPts val="1400"/>
              <a:buChar char="○"/>
            </a:pPr>
            <a:r>
              <a:rPr lang="en-GB"/>
              <a:t>Wejść na stronę </a:t>
            </a:r>
            <a:r>
              <a:rPr lang="en-GB" u="sng">
                <a:solidFill>
                  <a:schemeClr val="hlink"/>
                </a:solidFill>
                <a:hlinkClick r:id="rId3"/>
              </a:rPr>
              <a:t>https://start.spring.io</a:t>
            </a:r>
            <a:r>
              <a:rPr lang="en-GB"/>
              <a:t>. Serwis ten wykonuje pull wszystkich wymagane zależności i wykonuje za programistę większość procesu konfiguracji</a:t>
            </a:r>
            <a:endParaRPr/>
          </a:p>
          <a:p>
            <a:pPr indent="-317500" lvl="1" marL="914400" rtl="0" algn="l">
              <a:lnSpc>
                <a:spcPct val="150000"/>
              </a:lnSpc>
              <a:spcBef>
                <a:spcPts val="0"/>
              </a:spcBef>
              <a:spcAft>
                <a:spcPts val="0"/>
              </a:spcAft>
              <a:buSzPts val="1400"/>
              <a:buChar char="○"/>
            </a:pPr>
            <a:r>
              <a:rPr lang="en-GB"/>
              <a:t>Wybrać </a:t>
            </a:r>
            <a:r>
              <a:rPr i="1" lang="en-GB"/>
              <a:t>Gradle </a:t>
            </a:r>
            <a:r>
              <a:rPr lang="en-GB"/>
              <a:t>lub </a:t>
            </a:r>
            <a:r>
              <a:rPr i="1" lang="en-GB"/>
              <a:t>Maven </a:t>
            </a:r>
            <a:r>
              <a:rPr lang="en-GB"/>
              <a:t>oraz język programowania, tutaj Java’ę</a:t>
            </a:r>
            <a:endParaRPr i="1"/>
          </a:p>
          <a:p>
            <a:pPr indent="-317500" lvl="1" marL="914400" rtl="0" algn="l">
              <a:lnSpc>
                <a:spcPct val="150000"/>
              </a:lnSpc>
              <a:spcBef>
                <a:spcPts val="0"/>
              </a:spcBef>
              <a:spcAft>
                <a:spcPts val="0"/>
              </a:spcAft>
              <a:buSzPts val="1400"/>
              <a:buChar char="○"/>
            </a:pPr>
            <a:r>
              <a:rPr lang="en-GB"/>
              <a:t>Dodać do </a:t>
            </a:r>
            <a:r>
              <a:rPr i="1" lang="en-GB"/>
              <a:t>Dependencies </a:t>
            </a:r>
            <a:r>
              <a:rPr lang="en-GB"/>
              <a:t>opcje</a:t>
            </a:r>
            <a:r>
              <a:rPr i="1" lang="en-GB"/>
              <a:t> Spring Data JPA</a:t>
            </a:r>
            <a:r>
              <a:rPr lang="en-GB"/>
              <a:t> i </a:t>
            </a:r>
            <a:r>
              <a:rPr i="1" lang="en-GB"/>
              <a:t>H2 Database</a:t>
            </a:r>
            <a:endParaRPr i="1"/>
          </a:p>
          <a:p>
            <a:pPr indent="-317500" lvl="1" marL="914400" rtl="0" algn="l">
              <a:lnSpc>
                <a:spcPct val="150000"/>
              </a:lnSpc>
              <a:spcBef>
                <a:spcPts val="0"/>
              </a:spcBef>
              <a:spcAft>
                <a:spcPts val="0"/>
              </a:spcAft>
              <a:buSzPts val="1400"/>
              <a:buChar char="○"/>
            </a:pPr>
            <a:r>
              <a:rPr lang="en-GB"/>
              <a:t>Kliknąć </a:t>
            </a:r>
            <a:r>
              <a:rPr i="1" lang="en-GB"/>
              <a:t>Generate</a:t>
            </a:r>
            <a:endParaRPr i="1"/>
          </a:p>
          <a:p>
            <a:pPr indent="0" lvl="0" marL="0" rtl="0" algn="l">
              <a:lnSpc>
                <a:spcPct val="80000"/>
              </a:lnSpc>
              <a:spcBef>
                <a:spcPts val="1200"/>
              </a:spcBef>
              <a:spcAft>
                <a:spcPts val="0"/>
              </a:spcAft>
              <a:buSzPts val="275"/>
              <a:buNone/>
            </a:pPr>
            <a:r>
              <a:t/>
            </a:r>
            <a:endParaRPr sz="1837">
              <a:solidFill>
                <a:schemeClr val="dk1"/>
              </a:solidFill>
              <a:latin typeface="Courier New"/>
              <a:ea typeface="Courier New"/>
              <a:cs typeface="Courier New"/>
              <a:sym typeface="Courier Ne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3264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GB" sz="2420"/>
              <a:t>Przykład implementacji Spring Data JPA - utworzenie modelu</a:t>
            </a:r>
            <a:endParaRPr sz="2420"/>
          </a:p>
        </p:txBody>
      </p:sp>
      <p:sp>
        <p:nvSpPr>
          <p:cNvPr id="96" name="Google Shape;96;p20"/>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package</a:t>
            </a:r>
            <a:r>
              <a:rPr lang="en-GB" sz="950">
                <a:solidFill>
                  <a:srgbClr val="E6E9ED"/>
                </a:solidFill>
                <a:highlight>
                  <a:srgbClr val="1B1F23"/>
                </a:highlight>
                <a:latin typeface="Courier New"/>
                <a:ea typeface="Courier New"/>
                <a:cs typeface="Courier New"/>
                <a:sym typeface="Courier New"/>
              </a:rPr>
              <a:t> com.example.accessingdatajpa;</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import</a:t>
            </a:r>
            <a:r>
              <a:rPr lang="en-GB" sz="950">
                <a:solidFill>
                  <a:srgbClr val="E6E9ED"/>
                </a:solidFill>
                <a:highlight>
                  <a:srgbClr val="1B1F23"/>
                </a:highlight>
                <a:latin typeface="Courier New"/>
                <a:ea typeface="Courier New"/>
                <a:cs typeface="Courier New"/>
                <a:sym typeface="Courier New"/>
              </a:rPr>
              <a:t> javax.persistence.</a:t>
            </a:r>
            <a:r>
              <a:rPr lang="en-GB" sz="950">
                <a:solidFill>
                  <a:srgbClr val="4FC1E9"/>
                </a:solidFill>
                <a:highlight>
                  <a:srgbClr val="1B1F23"/>
                </a:highlight>
                <a:latin typeface="Courier New"/>
                <a:ea typeface="Courier New"/>
                <a:cs typeface="Courier New"/>
                <a:sym typeface="Courier New"/>
              </a:rPr>
              <a:t>Entity</a:t>
            </a:r>
            <a:r>
              <a:rPr lang="en-GB" sz="950">
                <a:solidFill>
                  <a:srgbClr val="E6E9ED"/>
                </a:solidFill>
                <a:highlight>
                  <a:srgbClr val="1B1F23"/>
                </a:highlight>
                <a:latin typeface="Courier New"/>
                <a:ea typeface="Courier New"/>
                <a:cs typeface="Courier New"/>
                <a:sym typeface="Courier New"/>
              </a:rPr>
              <a:t>;</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import</a:t>
            </a:r>
            <a:r>
              <a:rPr lang="en-GB" sz="950">
                <a:solidFill>
                  <a:srgbClr val="E6E9ED"/>
                </a:solidFill>
                <a:highlight>
                  <a:srgbClr val="1B1F23"/>
                </a:highlight>
                <a:latin typeface="Courier New"/>
                <a:ea typeface="Courier New"/>
                <a:cs typeface="Courier New"/>
                <a:sym typeface="Courier New"/>
              </a:rPr>
              <a:t> javax.persistence.</a:t>
            </a:r>
            <a:r>
              <a:rPr lang="en-GB" sz="950">
                <a:solidFill>
                  <a:srgbClr val="4FC1E9"/>
                </a:solidFill>
                <a:highlight>
                  <a:srgbClr val="1B1F23"/>
                </a:highlight>
                <a:latin typeface="Courier New"/>
                <a:ea typeface="Courier New"/>
                <a:cs typeface="Courier New"/>
                <a:sym typeface="Courier New"/>
              </a:rPr>
              <a:t>GeneratedValue</a:t>
            </a:r>
            <a:r>
              <a:rPr lang="en-GB" sz="950">
                <a:solidFill>
                  <a:srgbClr val="E6E9ED"/>
                </a:solidFill>
                <a:highlight>
                  <a:srgbClr val="1B1F23"/>
                </a:highlight>
                <a:latin typeface="Courier New"/>
                <a:ea typeface="Courier New"/>
                <a:cs typeface="Courier New"/>
                <a:sym typeface="Courier New"/>
              </a:rPr>
              <a:t>;</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import</a:t>
            </a:r>
            <a:r>
              <a:rPr lang="en-GB" sz="950">
                <a:solidFill>
                  <a:srgbClr val="E6E9ED"/>
                </a:solidFill>
                <a:highlight>
                  <a:srgbClr val="1B1F23"/>
                </a:highlight>
                <a:latin typeface="Courier New"/>
                <a:ea typeface="Courier New"/>
                <a:cs typeface="Courier New"/>
                <a:sym typeface="Courier New"/>
              </a:rPr>
              <a:t> javax.persistence.</a:t>
            </a:r>
            <a:r>
              <a:rPr lang="en-GB" sz="950">
                <a:solidFill>
                  <a:srgbClr val="4FC1E9"/>
                </a:solidFill>
                <a:highlight>
                  <a:srgbClr val="1B1F23"/>
                </a:highlight>
                <a:latin typeface="Courier New"/>
                <a:ea typeface="Courier New"/>
                <a:cs typeface="Courier New"/>
                <a:sym typeface="Courier New"/>
              </a:rPr>
              <a:t>GenerationType</a:t>
            </a:r>
            <a:r>
              <a:rPr lang="en-GB" sz="950">
                <a:solidFill>
                  <a:srgbClr val="E6E9ED"/>
                </a:solidFill>
                <a:highlight>
                  <a:srgbClr val="1B1F23"/>
                </a:highlight>
                <a:latin typeface="Courier New"/>
                <a:ea typeface="Courier New"/>
                <a:cs typeface="Courier New"/>
                <a:sym typeface="Courier New"/>
              </a:rPr>
              <a:t>;</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import</a:t>
            </a:r>
            <a:r>
              <a:rPr lang="en-GB" sz="950">
                <a:solidFill>
                  <a:srgbClr val="E6E9ED"/>
                </a:solidFill>
                <a:highlight>
                  <a:srgbClr val="1B1F23"/>
                </a:highlight>
                <a:latin typeface="Courier New"/>
                <a:ea typeface="Courier New"/>
                <a:cs typeface="Courier New"/>
                <a:sym typeface="Courier New"/>
              </a:rPr>
              <a:t> javax.persistence.</a:t>
            </a:r>
            <a:r>
              <a:rPr lang="en-GB" sz="950">
                <a:solidFill>
                  <a:srgbClr val="4FC1E9"/>
                </a:solidFill>
                <a:highlight>
                  <a:srgbClr val="1B1F23"/>
                </a:highlight>
                <a:latin typeface="Courier New"/>
                <a:ea typeface="Courier New"/>
                <a:cs typeface="Courier New"/>
                <a:sym typeface="Courier New"/>
              </a:rPr>
              <a:t>Id</a:t>
            </a:r>
            <a:r>
              <a:rPr lang="en-GB" sz="950">
                <a:solidFill>
                  <a:srgbClr val="E6E9ED"/>
                </a:solidFill>
                <a:highlight>
                  <a:srgbClr val="1B1F23"/>
                </a:highlight>
                <a:latin typeface="Courier New"/>
                <a:ea typeface="Courier New"/>
                <a:cs typeface="Courier New"/>
                <a:sym typeface="Courier New"/>
              </a:rPr>
              <a:t>;</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AC92EC"/>
                </a:solidFill>
                <a:highlight>
                  <a:srgbClr val="1B1F23"/>
                </a:highlight>
                <a:latin typeface="Courier New"/>
                <a:ea typeface="Courier New"/>
                <a:cs typeface="Courier New"/>
                <a:sym typeface="Courier New"/>
              </a:rPr>
              <a:t>@Entity</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4FC1E9"/>
                </a:solidFill>
                <a:highlight>
                  <a:srgbClr val="1B1F23"/>
                </a:highlight>
                <a:latin typeface="Courier New"/>
                <a:ea typeface="Courier New"/>
                <a:cs typeface="Courier New"/>
                <a:sym typeface="Courier New"/>
              </a:rPr>
              <a:t>public</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class</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Customer</a:t>
            </a: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AC92EC"/>
                </a:solidFill>
                <a:highlight>
                  <a:srgbClr val="1B1F23"/>
                </a:highlight>
                <a:latin typeface="Courier New"/>
                <a:ea typeface="Courier New"/>
                <a:cs typeface="Courier New"/>
                <a:sym typeface="Courier New"/>
              </a:rPr>
              <a:t>@Id</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AC92EC"/>
                </a:solidFill>
                <a:highlight>
                  <a:srgbClr val="1B1F23"/>
                </a:highlight>
                <a:latin typeface="Courier New"/>
                <a:ea typeface="Courier New"/>
                <a:cs typeface="Courier New"/>
                <a:sym typeface="Courier New"/>
              </a:rPr>
              <a:t>@GeneratedValue</a:t>
            </a:r>
            <a:r>
              <a:rPr lang="en-GB" sz="950">
                <a:solidFill>
                  <a:srgbClr val="E6E9ED"/>
                </a:solidFill>
                <a:highlight>
                  <a:srgbClr val="1B1F23"/>
                </a:highlight>
                <a:latin typeface="Courier New"/>
                <a:ea typeface="Courier New"/>
                <a:cs typeface="Courier New"/>
                <a:sym typeface="Courier New"/>
              </a:rPr>
              <a:t>(strategy=</a:t>
            </a:r>
            <a:r>
              <a:rPr lang="en-GB" sz="950">
                <a:solidFill>
                  <a:srgbClr val="4FC1E9"/>
                </a:solidFill>
                <a:highlight>
                  <a:srgbClr val="1B1F23"/>
                </a:highlight>
                <a:latin typeface="Courier New"/>
                <a:ea typeface="Courier New"/>
                <a:cs typeface="Courier New"/>
                <a:sym typeface="Courier New"/>
              </a:rPr>
              <a:t>GenerationType</a:t>
            </a:r>
            <a:r>
              <a:rPr lang="en-GB" sz="950">
                <a:solidFill>
                  <a:srgbClr val="E6E9ED"/>
                </a:solidFill>
                <a:highlight>
                  <a:srgbClr val="1B1F23"/>
                </a:highlight>
                <a:latin typeface="Courier New"/>
                <a:ea typeface="Courier New"/>
                <a:cs typeface="Courier New"/>
                <a:sym typeface="Courier New"/>
              </a:rPr>
              <a:t>.AUTO)</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private</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Long</a:t>
            </a:r>
            <a:r>
              <a:rPr lang="en-GB" sz="950">
                <a:solidFill>
                  <a:srgbClr val="E6E9ED"/>
                </a:solidFill>
                <a:highlight>
                  <a:srgbClr val="1B1F23"/>
                </a:highlight>
                <a:latin typeface="Courier New"/>
                <a:ea typeface="Courier New"/>
                <a:cs typeface="Courier New"/>
                <a:sym typeface="Courier New"/>
              </a:rPr>
              <a:t> id;</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private</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firstName;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private</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lastName;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protected</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Customer</a:t>
            </a: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public</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Customer</a:t>
            </a:r>
            <a:r>
              <a:rPr lang="en-GB" sz="950">
                <a:solidFill>
                  <a:srgbClr val="E6E9ED"/>
                </a:solidFill>
                <a:highlight>
                  <a:srgbClr val="1B1F23"/>
                </a:highlight>
                <a:latin typeface="Courier New"/>
                <a:ea typeface="Courier New"/>
                <a:cs typeface="Courier New"/>
                <a:sym typeface="Courier New"/>
              </a:rPr>
              <a:t>(</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firstName, </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lastName)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this</a:t>
            </a:r>
            <a:r>
              <a:rPr lang="en-GB" sz="950">
                <a:solidFill>
                  <a:srgbClr val="E6E9ED"/>
                </a:solidFill>
                <a:highlight>
                  <a:srgbClr val="1B1F23"/>
                </a:highlight>
                <a:latin typeface="Courier New"/>
                <a:ea typeface="Courier New"/>
                <a:cs typeface="Courier New"/>
                <a:sym typeface="Courier New"/>
              </a:rPr>
              <a:t>.firstName = firstName;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this</a:t>
            </a:r>
            <a:r>
              <a:rPr lang="en-GB" sz="950">
                <a:solidFill>
                  <a:srgbClr val="E6E9ED"/>
                </a:solidFill>
                <a:highlight>
                  <a:srgbClr val="1B1F23"/>
                </a:highlight>
                <a:latin typeface="Courier New"/>
                <a:ea typeface="Courier New"/>
                <a:cs typeface="Courier New"/>
                <a:sym typeface="Courier New"/>
              </a:rPr>
              <a:t>.lastName = lastName;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public</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Long</a:t>
            </a:r>
            <a:r>
              <a:rPr lang="en-GB" sz="950">
                <a:solidFill>
                  <a:srgbClr val="E6E9ED"/>
                </a:solidFill>
                <a:highlight>
                  <a:srgbClr val="1B1F23"/>
                </a:highlight>
                <a:latin typeface="Courier New"/>
                <a:ea typeface="Courier New"/>
                <a:cs typeface="Courier New"/>
                <a:sym typeface="Courier New"/>
              </a:rPr>
              <a:t> getId()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return</a:t>
            </a:r>
            <a:r>
              <a:rPr lang="en-GB" sz="950">
                <a:solidFill>
                  <a:srgbClr val="E6E9ED"/>
                </a:solidFill>
                <a:highlight>
                  <a:srgbClr val="1B1F23"/>
                </a:highlight>
                <a:latin typeface="Courier New"/>
                <a:ea typeface="Courier New"/>
                <a:cs typeface="Courier New"/>
                <a:sym typeface="Courier New"/>
              </a:rPr>
              <a:t> id;</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public</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getFirstName()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return</a:t>
            </a:r>
            <a:r>
              <a:rPr lang="en-GB" sz="950">
                <a:solidFill>
                  <a:srgbClr val="E6E9ED"/>
                </a:solidFill>
                <a:highlight>
                  <a:srgbClr val="1B1F23"/>
                </a:highlight>
                <a:latin typeface="Courier New"/>
                <a:ea typeface="Courier New"/>
                <a:cs typeface="Courier New"/>
                <a:sym typeface="Courier New"/>
              </a:rPr>
              <a:t> firstName;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public</a:t>
            </a: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String</a:t>
            </a:r>
            <a:r>
              <a:rPr lang="en-GB" sz="950">
                <a:solidFill>
                  <a:srgbClr val="E6E9ED"/>
                </a:solidFill>
                <a:highlight>
                  <a:srgbClr val="1B1F23"/>
                </a:highlight>
                <a:latin typeface="Courier New"/>
                <a:ea typeface="Courier New"/>
                <a:cs typeface="Courier New"/>
                <a:sym typeface="Courier New"/>
              </a:rPr>
              <a:t> getLastName() {</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r>
              <a:rPr lang="en-GB" sz="950">
                <a:solidFill>
                  <a:srgbClr val="4FC1E9"/>
                </a:solidFill>
                <a:highlight>
                  <a:srgbClr val="1B1F23"/>
                </a:highlight>
                <a:latin typeface="Courier New"/>
                <a:ea typeface="Courier New"/>
                <a:cs typeface="Courier New"/>
                <a:sym typeface="Courier New"/>
              </a:rPr>
              <a:t>return</a:t>
            </a:r>
            <a:r>
              <a:rPr lang="en-GB" sz="950">
                <a:solidFill>
                  <a:srgbClr val="E6E9ED"/>
                </a:solidFill>
                <a:highlight>
                  <a:srgbClr val="1B1F23"/>
                </a:highlight>
                <a:latin typeface="Courier New"/>
                <a:ea typeface="Courier New"/>
                <a:cs typeface="Courier New"/>
                <a:sym typeface="Courier New"/>
              </a:rPr>
              <a:t> lastName;</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rPr lang="en-GB" sz="950">
                <a:solidFill>
                  <a:srgbClr val="E6E9ED"/>
                </a:solidFill>
                <a:highlight>
                  <a:srgbClr val="1B1F23"/>
                </a:highlight>
                <a:latin typeface="Courier New"/>
                <a:ea typeface="Courier New"/>
                <a:cs typeface="Courier New"/>
                <a:sym typeface="Courier New"/>
              </a:rPr>
              <a:t>  }</a:t>
            </a:r>
            <a:endParaRPr sz="950">
              <a:solidFill>
                <a:srgbClr val="E6E9ED"/>
              </a:solidFill>
              <a:highlight>
                <a:srgbClr val="1B1F23"/>
              </a:highlight>
              <a:latin typeface="Courier New"/>
              <a:ea typeface="Courier New"/>
              <a:cs typeface="Courier New"/>
              <a:sym typeface="Courier New"/>
            </a:endParaRPr>
          </a:p>
          <a:p>
            <a:pPr indent="0" lvl="0" marL="101600" marR="101600" rtl="0" algn="l">
              <a:lnSpc>
                <a:spcPct val="80000"/>
              </a:lnSpc>
              <a:spcBef>
                <a:spcPts val="0"/>
              </a:spcBef>
              <a:spcAft>
                <a:spcPts val="0"/>
              </a:spcAft>
              <a:buNone/>
            </a:pPr>
            <a:r>
              <a:rPr lang="en-GB" sz="950">
                <a:solidFill>
                  <a:srgbClr val="E6E9ED"/>
                </a:solidFill>
                <a:highlight>
                  <a:srgbClr val="1B1F23"/>
                </a:highlight>
                <a:latin typeface="Courier New"/>
                <a:ea typeface="Courier New"/>
                <a:cs typeface="Courier New"/>
                <a:sym typeface="Courier New"/>
              </a:rPr>
              <a:t>}</a:t>
            </a:r>
            <a:endParaRPr sz="950">
              <a:solidFill>
                <a:srgbClr val="E6E9ED"/>
              </a:solidFill>
              <a:highlight>
                <a:srgbClr val="1B1F23"/>
              </a:highlight>
              <a:latin typeface="Courier New"/>
              <a:ea typeface="Courier New"/>
              <a:cs typeface="Courier New"/>
              <a:sym typeface="Courier New"/>
            </a:endParaRPr>
          </a:p>
          <a:p>
            <a:pPr indent="0" lvl="0" marL="0" rtl="0" algn="l">
              <a:lnSpc>
                <a:spcPct val="80000"/>
              </a:lnSpc>
              <a:spcBef>
                <a:spcPts val="0"/>
              </a:spcBef>
              <a:spcAft>
                <a:spcPts val="0"/>
              </a:spcAft>
              <a:buSzPts val="275"/>
              <a:buNone/>
            </a:pPr>
            <a:r>
              <a:t/>
            </a:r>
            <a:endParaRPr sz="737">
              <a:solidFill>
                <a:schemeClr val="dk1"/>
              </a:solidFill>
              <a:latin typeface="Courier New"/>
              <a:ea typeface="Courier New"/>
              <a:cs typeface="Courier New"/>
              <a:sym typeface="Courier New"/>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rgbClr val="000000"/>
              </a:buClr>
              <a:buSzPct val="40909"/>
              <a:buFont typeface="Arial"/>
              <a:buNone/>
            </a:pPr>
            <a:r>
              <a:rPr lang="en-GB" sz="2420"/>
              <a:t>Przykład implementacji Spring Data JPA - utworzenie interface repozytorium</a:t>
            </a:r>
            <a:endParaRPr sz="2420"/>
          </a:p>
          <a:p>
            <a:pPr indent="0" lvl="0" marL="0" rtl="0" algn="l">
              <a:spcBef>
                <a:spcPts val="0"/>
              </a:spcBef>
              <a:spcAft>
                <a:spcPts val="0"/>
              </a:spcAft>
              <a:buNone/>
            </a:pPr>
            <a:r>
              <a:t/>
            </a:r>
            <a:endParaRPr/>
          </a:p>
        </p:txBody>
      </p:sp>
      <p:sp>
        <p:nvSpPr>
          <p:cNvPr id="102" name="Google Shape;102;p21"/>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0" lvl="0" marL="0" rtl="0" algn="l">
              <a:lnSpc>
                <a:spcPct val="95000"/>
              </a:lnSpc>
              <a:spcBef>
                <a:spcPts val="0"/>
              </a:spcBef>
              <a:spcAft>
                <a:spcPts val="0"/>
              </a:spcAft>
              <a:buNone/>
            </a:pPr>
            <a:r>
              <a:rPr lang="en-GB" sz="1400">
                <a:solidFill>
                  <a:srgbClr val="4FC1E9"/>
                </a:solidFill>
                <a:highlight>
                  <a:srgbClr val="1B1F23"/>
                </a:highlight>
                <a:latin typeface="Courier New"/>
                <a:ea typeface="Courier New"/>
                <a:cs typeface="Courier New"/>
                <a:sym typeface="Courier New"/>
              </a:rPr>
              <a:t>package</a:t>
            </a:r>
            <a:r>
              <a:rPr lang="en-GB" sz="1400">
                <a:solidFill>
                  <a:srgbClr val="E6E9ED"/>
                </a:solidFill>
                <a:highlight>
                  <a:srgbClr val="1B1F23"/>
                </a:highlight>
                <a:latin typeface="Courier New"/>
                <a:ea typeface="Courier New"/>
                <a:cs typeface="Courier New"/>
                <a:sym typeface="Courier New"/>
              </a:rPr>
              <a:t> com.example.accessingdatajpa;</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rPr lang="en-GB" sz="1400">
                <a:solidFill>
                  <a:srgbClr val="4FC1E9"/>
                </a:solidFill>
                <a:highlight>
                  <a:srgbClr val="1B1F23"/>
                </a:highlight>
                <a:latin typeface="Courier New"/>
                <a:ea typeface="Courier New"/>
                <a:cs typeface="Courier New"/>
                <a:sym typeface="Courier New"/>
              </a:rPr>
              <a:t>import</a:t>
            </a:r>
            <a:r>
              <a:rPr lang="en-GB" sz="1400">
                <a:solidFill>
                  <a:srgbClr val="E6E9ED"/>
                </a:solidFill>
                <a:highlight>
                  <a:srgbClr val="1B1F23"/>
                </a:highlight>
                <a:latin typeface="Courier New"/>
                <a:ea typeface="Courier New"/>
                <a:cs typeface="Courier New"/>
                <a:sym typeface="Courier New"/>
              </a:rPr>
              <a:t> java.util.</a:t>
            </a:r>
            <a:r>
              <a:rPr lang="en-GB" sz="1400">
                <a:solidFill>
                  <a:srgbClr val="4FC1E9"/>
                </a:solidFill>
                <a:highlight>
                  <a:srgbClr val="1B1F23"/>
                </a:highlight>
                <a:latin typeface="Courier New"/>
                <a:ea typeface="Courier New"/>
                <a:cs typeface="Courier New"/>
                <a:sym typeface="Courier New"/>
              </a:rPr>
              <a:t>List</a:t>
            </a:r>
            <a:r>
              <a:rPr lang="en-GB" sz="1400">
                <a:solidFill>
                  <a:srgbClr val="E6E9ED"/>
                </a:solidFill>
                <a:highlight>
                  <a:srgbClr val="1B1F23"/>
                </a:highlight>
                <a:latin typeface="Courier New"/>
                <a:ea typeface="Courier New"/>
                <a:cs typeface="Courier New"/>
                <a:sym typeface="Courier New"/>
              </a:rPr>
              <a:t>;</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rPr lang="en-GB" sz="1400">
                <a:solidFill>
                  <a:srgbClr val="4FC1E9"/>
                </a:solidFill>
                <a:highlight>
                  <a:srgbClr val="1B1F23"/>
                </a:highlight>
                <a:latin typeface="Courier New"/>
                <a:ea typeface="Courier New"/>
                <a:cs typeface="Courier New"/>
                <a:sym typeface="Courier New"/>
              </a:rPr>
              <a:t>import</a:t>
            </a:r>
            <a:r>
              <a:rPr lang="en-GB" sz="1400">
                <a:solidFill>
                  <a:srgbClr val="E6E9ED"/>
                </a:solidFill>
                <a:highlight>
                  <a:srgbClr val="1B1F23"/>
                </a:highlight>
                <a:latin typeface="Courier New"/>
                <a:ea typeface="Courier New"/>
                <a:cs typeface="Courier New"/>
                <a:sym typeface="Courier New"/>
              </a:rPr>
              <a:t> org.springframework.data.repository.</a:t>
            </a:r>
            <a:r>
              <a:rPr lang="en-GB" sz="1400">
                <a:solidFill>
                  <a:srgbClr val="4FC1E9"/>
                </a:solidFill>
                <a:highlight>
                  <a:srgbClr val="1B1F23"/>
                </a:highlight>
                <a:latin typeface="Courier New"/>
                <a:ea typeface="Courier New"/>
                <a:cs typeface="Courier New"/>
                <a:sym typeface="Courier New"/>
              </a:rPr>
              <a:t>CrudRepository</a:t>
            </a:r>
            <a:r>
              <a:rPr lang="en-GB" sz="1400">
                <a:solidFill>
                  <a:srgbClr val="E6E9ED"/>
                </a:solidFill>
                <a:highlight>
                  <a:srgbClr val="1B1F23"/>
                </a:highlight>
                <a:latin typeface="Courier New"/>
                <a:ea typeface="Courier New"/>
                <a:cs typeface="Courier New"/>
                <a:sym typeface="Courier New"/>
              </a:rPr>
              <a:t>;</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rPr lang="en-GB" sz="1400">
                <a:solidFill>
                  <a:srgbClr val="4FC1E9"/>
                </a:solidFill>
                <a:highlight>
                  <a:srgbClr val="1B1F23"/>
                </a:highlight>
                <a:latin typeface="Courier New"/>
                <a:ea typeface="Courier New"/>
                <a:cs typeface="Courier New"/>
                <a:sym typeface="Courier New"/>
              </a:rPr>
              <a:t>public</a:t>
            </a: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interface</a:t>
            </a: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CustomerRepository</a:t>
            </a: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extends</a:t>
            </a: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CrudRepository</a:t>
            </a:r>
            <a:r>
              <a:rPr lang="en-GB" sz="1400">
                <a:solidFill>
                  <a:srgbClr val="E6E9ED"/>
                </a:solidFill>
                <a:highlight>
                  <a:srgbClr val="1B1F23"/>
                </a:highlight>
                <a:latin typeface="Courier New"/>
                <a:ea typeface="Courier New"/>
                <a:cs typeface="Courier New"/>
                <a:sym typeface="Courier New"/>
              </a:rPr>
              <a:t>&lt;</a:t>
            </a:r>
            <a:r>
              <a:rPr lang="en-GB" sz="1400">
                <a:solidFill>
                  <a:srgbClr val="4FC1E9"/>
                </a:solidFill>
                <a:highlight>
                  <a:srgbClr val="1B1F23"/>
                </a:highlight>
                <a:latin typeface="Courier New"/>
                <a:ea typeface="Courier New"/>
                <a:cs typeface="Courier New"/>
                <a:sym typeface="Courier New"/>
              </a:rPr>
              <a:t>Customer</a:t>
            </a: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Long</a:t>
            </a:r>
            <a:r>
              <a:rPr lang="en-GB" sz="1400">
                <a:solidFill>
                  <a:srgbClr val="E6E9ED"/>
                </a:solidFill>
                <a:highlight>
                  <a:srgbClr val="1B1F23"/>
                </a:highlight>
                <a:latin typeface="Courier New"/>
                <a:ea typeface="Courier New"/>
                <a:cs typeface="Courier New"/>
                <a:sym typeface="Courier New"/>
              </a:rPr>
              <a:t>&gt;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List</a:t>
            </a:r>
            <a:r>
              <a:rPr lang="en-GB" sz="1400">
                <a:solidFill>
                  <a:srgbClr val="E6E9ED"/>
                </a:solidFill>
                <a:highlight>
                  <a:srgbClr val="1B1F23"/>
                </a:highlight>
                <a:latin typeface="Courier New"/>
                <a:ea typeface="Courier New"/>
                <a:cs typeface="Courier New"/>
                <a:sym typeface="Courier New"/>
              </a:rPr>
              <a:t>&lt;</a:t>
            </a:r>
            <a:r>
              <a:rPr lang="en-GB" sz="1400">
                <a:solidFill>
                  <a:srgbClr val="4FC1E9"/>
                </a:solidFill>
                <a:highlight>
                  <a:srgbClr val="1B1F23"/>
                </a:highlight>
                <a:latin typeface="Courier New"/>
                <a:ea typeface="Courier New"/>
                <a:cs typeface="Courier New"/>
                <a:sym typeface="Courier New"/>
              </a:rPr>
              <a:t>Customer</a:t>
            </a:r>
            <a:r>
              <a:rPr lang="en-GB" sz="1400">
                <a:solidFill>
                  <a:srgbClr val="E6E9ED"/>
                </a:solidFill>
                <a:highlight>
                  <a:srgbClr val="1B1F23"/>
                </a:highlight>
                <a:latin typeface="Courier New"/>
                <a:ea typeface="Courier New"/>
                <a:cs typeface="Courier New"/>
                <a:sym typeface="Courier New"/>
              </a:rPr>
              <a:t>&gt; findByLastName(</a:t>
            </a:r>
            <a:r>
              <a:rPr lang="en-GB" sz="1400">
                <a:solidFill>
                  <a:srgbClr val="4FC1E9"/>
                </a:solidFill>
                <a:highlight>
                  <a:srgbClr val="1B1F23"/>
                </a:highlight>
                <a:latin typeface="Courier New"/>
                <a:ea typeface="Courier New"/>
                <a:cs typeface="Courier New"/>
                <a:sym typeface="Courier New"/>
              </a:rPr>
              <a:t>String</a:t>
            </a:r>
            <a:r>
              <a:rPr lang="en-GB" sz="1400">
                <a:solidFill>
                  <a:srgbClr val="E6E9ED"/>
                </a:solidFill>
                <a:highlight>
                  <a:srgbClr val="1B1F23"/>
                </a:highlight>
                <a:latin typeface="Courier New"/>
                <a:ea typeface="Courier New"/>
                <a:cs typeface="Courier New"/>
                <a:sym typeface="Courier New"/>
              </a:rPr>
              <a:t> lastName);</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rPr lang="en-GB" sz="1400">
                <a:solidFill>
                  <a:srgbClr val="E6E9ED"/>
                </a:solidFill>
                <a:highlight>
                  <a:srgbClr val="1B1F23"/>
                </a:highlight>
                <a:latin typeface="Courier New"/>
                <a:ea typeface="Courier New"/>
                <a:cs typeface="Courier New"/>
                <a:sym typeface="Courier New"/>
              </a:rPr>
              <a:t>  </a:t>
            </a:r>
            <a:r>
              <a:rPr lang="en-GB" sz="1400">
                <a:solidFill>
                  <a:srgbClr val="4FC1E9"/>
                </a:solidFill>
                <a:highlight>
                  <a:srgbClr val="1B1F23"/>
                </a:highlight>
                <a:latin typeface="Courier New"/>
                <a:ea typeface="Courier New"/>
                <a:cs typeface="Courier New"/>
                <a:sym typeface="Courier New"/>
              </a:rPr>
              <a:t>Customer</a:t>
            </a:r>
            <a:r>
              <a:rPr lang="en-GB" sz="1400">
                <a:solidFill>
                  <a:srgbClr val="E6E9ED"/>
                </a:solidFill>
                <a:highlight>
                  <a:srgbClr val="1B1F23"/>
                </a:highlight>
                <a:latin typeface="Courier New"/>
                <a:ea typeface="Courier New"/>
                <a:cs typeface="Courier New"/>
                <a:sym typeface="Courier New"/>
              </a:rPr>
              <a:t> findById(</a:t>
            </a:r>
            <a:r>
              <a:rPr lang="en-GB" sz="1400">
                <a:solidFill>
                  <a:srgbClr val="4FC1E9"/>
                </a:solidFill>
                <a:highlight>
                  <a:srgbClr val="1B1F23"/>
                </a:highlight>
                <a:latin typeface="Courier New"/>
                <a:ea typeface="Courier New"/>
                <a:cs typeface="Courier New"/>
                <a:sym typeface="Courier New"/>
              </a:rPr>
              <a:t>long</a:t>
            </a:r>
            <a:r>
              <a:rPr lang="en-GB" sz="1400">
                <a:solidFill>
                  <a:srgbClr val="E6E9ED"/>
                </a:solidFill>
                <a:highlight>
                  <a:srgbClr val="1B1F23"/>
                </a:highlight>
                <a:latin typeface="Courier New"/>
                <a:ea typeface="Courier New"/>
                <a:cs typeface="Courier New"/>
                <a:sym typeface="Courier New"/>
              </a:rPr>
              <a:t> id);</a:t>
            </a:r>
            <a:endParaRPr sz="1400">
              <a:solidFill>
                <a:srgbClr val="E6E9ED"/>
              </a:solidFill>
              <a:highlight>
                <a:srgbClr val="1B1F23"/>
              </a:highlight>
              <a:latin typeface="Courier New"/>
              <a:ea typeface="Courier New"/>
              <a:cs typeface="Courier New"/>
              <a:sym typeface="Courier New"/>
            </a:endParaRPr>
          </a:p>
          <a:p>
            <a:pPr indent="0" lvl="0" marL="0" marR="101600" rtl="0" algn="l">
              <a:lnSpc>
                <a:spcPct val="95000"/>
              </a:lnSpc>
              <a:spcBef>
                <a:spcPts val="0"/>
              </a:spcBef>
              <a:spcAft>
                <a:spcPts val="0"/>
              </a:spcAft>
              <a:buNone/>
            </a:pPr>
            <a:r>
              <a:rPr lang="en-GB" sz="1400">
                <a:solidFill>
                  <a:srgbClr val="E6E9ED"/>
                </a:solidFill>
                <a:highlight>
                  <a:srgbClr val="1B1F23"/>
                </a:highlight>
                <a:latin typeface="Courier New"/>
                <a:ea typeface="Courier New"/>
                <a:cs typeface="Courier New"/>
                <a:sym typeface="Courier New"/>
              </a:rPr>
              <a:t>}</a:t>
            </a:r>
            <a:endParaRPr sz="1400">
              <a:solidFill>
                <a:srgbClr val="E6E9ED"/>
              </a:solidFill>
              <a:highlight>
                <a:srgbClr val="1B1F23"/>
              </a:highlight>
              <a:latin typeface="Courier New"/>
              <a:ea typeface="Courier New"/>
              <a:cs typeface="Courier New"/>
              <a:sym typeface="Courier New"/>
            </a:endParaRPr>
          </a:p>
          <a:p>
            <a:pPr indent="0" lvl="0" marL="0" rtl="0" algn="l">
              <a:lnSpc>
                <a:spcPct val="95000"/>
              </a:lnSpc>
              <a:spcBef>
                <a:spcPts val="0"/>
              </a:spcBef>
              <a:spcAft>
                <a:spcPts val="0"/>
              </a:spcAft>
              <a:buNone/>
            </a:pPr>
            <a:r>
              <a:t/>
            </a:r>
            <a:endParaRPr sz="1500">
              <a:solidFill>
                <a:srgbClr val="000000"/>
              </a:solidFill>
              <a:highlight>
                <a:srgbClr val="FAF9F8"/>
              </a:highlight>
              <a:latin typeface="Courier New"/>
              <a:ea typeface="Courier New"/>
              <a:cs typeface="Courier New"/>
              <a:sym typeface="Courier New"/>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