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Lst>
  <p:sldSz cx="9144000" cy="5143500" type="screen16x9"/>
  <p:notesSz cx="6858000" cy="9144000"/>
  <p:embeddedFontLst>
    <p:embeddedFont>
      <p:font typeface="Ebrima" panose="02000000000000000000" pitchFamily="2" charset="0"/>
      <p:regular r:id="rId26"/>
      <p:bold r:id="rId27"/>
    </p:embeddedFont>
    <p:embeddedFont>
      <p:font typeface="Economica" panose="020B0604020202020204" charset="0"/>
      <p:regular r:id="rId28"/>
      <p:bold r:id="rId29"/>
      <p:italic r:id="rId30"/>
      <p:boldItalic r:id="rId31"/>
    </p:embeddedFont>
    <p:embeddedFont>
      <p:font typeface="Maven Pro" panose="020B0604020202020204" charset="0"/>
      <p:regular r:id="rId32"/>
      <p:bold r:id="rId33"/>
    </p:embeddedFont>
    <p:embeddedFont>
      <p:font typeface="Maven Pro Medium" panose="020B0604020202020204" charset="0"/>
      <p:regular r:id="rId34"/>
      <p:bold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B552F-B9E2-44BC-993E-C48D7CDD4690}" v="27" dt="2022-06-07T20:53:12.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weł Witowski" userId="S::pawel.witowski@student.pk.edu.pl::76bedb03-a940-4019-b588-141f9ea6818d" providerId="AD" clId="Web-{E2DB552F-B9E2-44BC-993E-C48D7CDD4690}"/>
    <pc:docChg chg="modSld">
      <pc:chgData name="Paweł Witowski" userId="S::pawel.witowski@student.pk.edu.pl::76bedb03-a940-4019-b588-141f9ea6818d" providerId="AD" clId="Web-{E2DB552F-B9E2-44BC-993E-C48D7CDD4690}" dt="2022-06-07T20:53:12.948" v="26" actId="1076"/>
      <pc:docMkLst>
        <pc:docMk/>
      </pc:docMkLst>
      <pc:sldChg chg="addSp modSp">
        <pc:chgData name="Paweł Witowski" userId="S::pawel.witowski@student.pk.edu.pl::76bedb03-a940-4019-b588-141f9ea6818d" providerId="AD" clId="Web-{E2DB552F-B9E2-44BC-993E-C48D7CDD4690}" dt="2022-06-07T20:53:12.948" v="26" actId="1076"/>
        <pc:sldMkLst>
          <pc:docMk/>
          <pc:sldMk cId="0" sldId="256"/>
        </pc:sldMkLst>
        <pc:spChg chg="mod">
          <ac:chgData name="Paweł Witowski" userId="S::pawel.witowski@student.pk.edu.pl::76bedb03-a940-4019-b588-141f9ea6818d" providerId="AD" clId="Web-{E2DB552F-B9E2-44BC-993E-C48D7CDD4690}" dt="2022-06-07T20:50:10.578" v="23" actId="1076"/>
          <ac:spMkLst>
            <pc:docMk/>
            <pc:sldMk cId="0" sldId="256"/>
            <ac:spMk id="63" creationId="{00000000-0000-0000-0000-000000000000}"/>
          </ac:spMkLst>
        </pc:spChg>
        <pc:picChg chg="add mod">
          <ac:chgData name="Paweł Witowski" userId="S::pawel.witowski@student.pk.edu.pl::76bedb03-a940-4019-b588-141f9ea6818d" providerId="AD" clId="Web-{E2DB552F-B9E2-44BC-993E-C48D7CDD4690}" dt="2022-06-07T20:53:12.948" v="26" actId="1076"/>
          <ac:picMkLst>
            <pc:docMk/>
            <pc:sldMk cId="0" sldId="256"/>
            <ac:picMk id="2" creationId="{EF012FEF-FCE3-5F42-F1D8-EE997117953B}"/>
          </ac:picMkLst>
        </pc:picChg>
      </pc:sldChg>
      <pc:sldChg chg="modSp">
        <pc:chgData name="Paweł Witowski" userId="S::pawel.witowski@student.pk.edu.pl::76bedb03-a940-4019-b588-141f9ea6818d" providerId="AD" clId="Web-{E2DB552F-B9E2-44BC-993E-C48D7CDD4690}" dt="2022-06-07T20:50:21.813" v="24" actId="20577"/>
        <pc:sldMkLst>
          <pc:docMk/>
          <pc:sldMk cId="0" sldId="274"/>
        </pc:sldMkLst>
        <pc:spChg chg="mod">
          <ac:chgData name="Paweł Witowski" userId="S::pawel.witowski@student.pk.edu.pl::76bedb03-a940-4019-b588-141f9ea6818d" providerId="AD" clId="Web-{E2DB552F-B9E2-44BC-993E-C48D7CDD4690}" dt="2022-06-07T20:50:21.813" v="24" actId="20577"/>
          <ac:spMkLst>
            <pc:docMk/>
            <pc:sldMk cId="0" sldId="274"/>
            <ac:spMk id="1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cfae9d96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cfae9d9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cfae9d96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cfae9d96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cfae9d96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cfae9d96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cfae9d96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cfae9d96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cfae9d96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cfae9d96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1f32d88f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1f32d88f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1f32d88ff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1f32d88f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1f32d88ff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1f32d88ff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1f32d88ff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1f32d88ff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fbed953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fbed953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fbed9534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fbed9534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cfae9d96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cfae9d96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fbed9534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fbed9534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cfae9d9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cfae9d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fbed9534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fbed9534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fbed9534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fbed9534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fbed9534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fbed9534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cfae9d9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cfae9d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sz="2800" dirty="0">
                <a:solidFill>
                  <a:schemeClr val="dk1"/>
                </a:solidFill>
                <a:latin typeface="Maven Pro Medium"/>
                <a:ea typeface="Maven Pro Medium"/>
                <a:cs typeface="Maven Pro Medium"/>
                <a:sym typeface="Maven Pro Medium"/>
              </a:rPr>
              <a:t>Modularization with EJBs</a:t>
            </a:r>
            <a:endParaRPr lang="pl-PL" sz="2800" dirty="0"/>
          </a:p>
        </p:txBody>
      </p:sp>
      <p:sp>
        <p:nvSpPr>
          <p:cNvPr id="63" name="Google Shape;63;p13"/>
          <p:cNvSpPr txBox="1">
            <a:spLocks noGrp="1"/>
          </p:cNvSpPr>
          <p:nvPr>
            <p:ph type="subTitle" idx="1"/>
          </p:nvPr>
        </p:nvSpPr>
        <p:spPr>
          <a:xfrm>
            <a:off x="311700" y="2986525"/>
            <a:ext cx="8520600" cy="1889700"/>
          </a:xfrm>
          <a:prstGeom prst="rect">
            <a:avLst/>
          </a:prstGeom>
        </p:spPr>
        <p:txBody>
          <a:bodyPr spcFirstLastPara="1" wrap="square" lIns="91425" tIns="91425" rIns="91425" bIns="91425" anchor="t" anchorCtr="0">
            <a:normAutofit fontScale="92500" lnSpcReduction="10000"/>
          </a:bodyPr>
          <a:lstStyle/>
          <a:p>
            <a:pPr marL="0" lvl="0" indent="0" algn="l" rtl="0">
              <a:spcBef>
                <a:spcPts val="800"/>
              </a:spcBef>
              <a:spcAft>
                <a:spcPts val="0"/>
              </a:spcAft>
              <a:buNone/>
            </a:pPr>
            <a:r>
              <a:rPr lang="pl" sz="1350" dirty="0">
                <a:solidFill>
                  <a:schemeClr val="dk1"/>
                </a:solidFill>
                <a:latin typeface="Maven Pro Medium"/>
                <a:ea typeface="Maven Pro Medium"/>
                <a:cs typeface="Maven Pro Medium"/>
                <a:sym typeface="Maven Pro Medium"/>
              </a:rPr>
              <a:t>Book: Beginning Jakarta EE</a:t>
            </a:r>
            <a:endParaRPr sz="1350" dirty="0">
              <a:solidFill>
                <a:schemeClr val="dk1"/>
              </a:solidFill>
              <a:latin typeface="Maven Pro Medium"/>
              <a:ea typeface="Maven Pro Medium"/>
              <a:cs typeface="Maven Pro Medium"/>
              <a:sym typeface="Maven Pro Medium"/>
            </a:endParaRPr>
          </a:p>
          <a:p>
            <a:pPr marL="0" lvl="0" indent="0" algn="l" rtl="0">
              <a:spcBef>
                <a:spcPts val="800"/>
              </a:spcBef>
              <a:spcAft>
                <a:spcPts val="0"/>
              </a:spcAft>
              <a:buClr>
                <a:schemeClr val="dk1"/>
              </a:buClr>
              <a:buSzPts val="1100"/>
              <a:buFont typeface="Arial"/>
              <a:buNone/>
            </a:pPr>
            <a:r>
              <a:rPr lang="pl" sz="1350" dirty="0">
                <a:solidFill>
                  <a:schemeClr val="dk1"/>
                </a:solidFill>
                <a:latin typeface="Maven Pro Medium"/>
                <a:ea typeface="Maven Pro Medium"/>
                <a:cs typeface="Maven Pro Medium"/>
                <a:sym typeface="Maven Pro Medium"/>
              </a:rPr>
              <a:t>Chapter: 7</a:t>
            </a:r>
            <a:endParaRPr sz="1350" dirty="0">
              <a:solidFill>
                <a:schemeClr val="dk1"/>
              </a:solidFill>
              <a:latin typeface="Maven Pro Medium"/>
              <a:ea typeface="Maven Pro Medium"/>
              <a:cs typeface="Maven Pro Medium"/>
              <a:sym typeface="Maven Pro Medium"/>
            </a:endParaRPr>
          </a:p>
          <a:p>
            <a:pPr marL="0" lvl="0" indent="0" algn="l" rtl="0">
              <a:spcBef>
                <a:spcPts val="800"/>
              </a:spcBef>
              <a:spcAft>
                <a:spcPts val="0"/>
              </a:spcAft>
              <a:buClr>
                <a:schemeClr val="dk1"/>
              </a:buClr>
              <a:buSzPts val="1100"/>
              <a:buFont typeface="Arial"/>
              <a:buNone/>
            </a:pPr>
            <a:r>
              <a:rPr lang="pl" sz="1350" dirty="0">
                <a:solidFill>
                  <a:schemeClr val="dk1"/>
                </a:solidFill>
                <a:latin typeface="Maven Pro Medium"/>
                <a:ea typeface="Maven Pro Medium"/>
                <a:cs typeface="Maven Pro Medium"/>
                <a:sym typeface="Maven Pro Medium"/>
              </a:rPr>
              <a:t>Zespół 4</a:t>
            </a:r>
          </a:p>
          <a:p>
            <a:pPr marL="0" indent="0" algn="l">
              <a:spcBef>
                <a:spcPts val="800"/>
              </a:spcBef>
              <a:buSzPts val="1100"/>
            </a:pPr>
            <a:endParaRPr lang="pl" sz="1350" dirty="0">
              <a:latin typeface="Maven Pro Medium"/>
              <a:ea typeface="Maven Pro Medium"/>
              <a:cs typeface="Maven Pro Medium"/>
            </a:endParaRPr>
          </a:p>
          <a:p>
            <a:pPr marL="0" indent="0" algn="l">
              <a:spcBef>
                <a:spcPts val="800"/>
              </a:spcBef>
              <a:buSzPts val="1100"/>
            </a:pPr>
            <a:endParaRPr lang="pl" sz="1350" dirty="0">
              <a:latin typeface="Maven Pro Medium"/>
              <a:ea typeface="Maven Pro Medium"/>
              <a:cs typeface="Maven Pro Medium"/>
            </a:endParaRPr>
          </a:p>
          <a:p>
            <a:pPr marL="0" indent="0" algn="r">
              <a:spcBef>
                <a:spcPts val="800"/>
              </a:spcBef>
              <a:buSzPts val="1100"/>
            </a:pPr>
            <a:r>
              <a:rPr lang="pl" sz="1350" dirty="0" err="1">
                <a:latin typeface="Maven Pro Medium"/>
                <a:ea typeface="Maven Pro Medium"/>
                <a:cs typeface="Maven Pro Medium"/>
              </a:rPr>
              <a:t>Cracow</a:t>
            </a:r>
            <a:r>
              <a:rPr lang="pl" sz="1350" dirty="0">
                <a:latin typeface="Maven Pro Medium"/>
                <a:ea typeface="Maven Pro Medium"/>
                <a:cs typeface="Maven Pro Medium"/>
              </a:rPr>
              <a:t> University of Technology </a:t>
            </a:r>
            <a:r>
              <a:rPr lang="pl" sz="1350" dirty="0" err="1">
                <a:latin typeface="Maven Pro Medium"/>
                <a:ea typeface="Maven Pro Medium"/>
                <a:cs typeface="Maven Pro Medium"/>
              </a:rPr>
              <a:t>June</a:t>
            </a:r>
            <a:r>
              <a:rPr lang="pl" sz="1350" dirty="0">
                <a:latin typeface="Maven Pro Medium"/>
                <a:ea typeface="Maven Pro Medium"/>
                <a:cs typeface="Maven Pro Medium"/>
              </a:rPr>
              <a:t> 7, 2022</a:t>
            </a:r>
          </a:p>
        </p:txBody>
      </p:sp>
      <p:pic>
        <p:nvPicPr>
          <p:cNvPr id="2" name="Obraz 2">
            <a:extLst>
              <a:ext uri="{FF2B5EF4-FFF2-40B4-BE49-F238E27FC236}">
                <a16:creationId xmlns:a16="http://schemas.microsoft.com/office/drawing/2014/main" id="{EF012FEF-FCE3-5F42-F1D8-EE997117953B}"/>
              </a:ext>
            </a:extLst>
          </p:cNvPr>
          <p:cNvPicPr>
            <a:picLocks noChangeAspect="1"/>
          </p:cNvPicPr>
          <p:nvPr/>
        </p:nvPicPr>
        <p:blipFill>
          <a:blip r:embed="rId3"/>
          <a:stretch>
            <a:fillRect/>
          </a:stretch>
        </p:blipFill>
        <p:spPr>
          <a:xfrm>
            <a:off x="7983538" y="261938"/>
            <a:ext cx="847725" cy="847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Ziarna Bezstanowe</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19" name="Google Shape;119;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Ziarna bezstanowe nie posiadają powiązanego ze sobą stanu oraz nie śledzą z jakim klientem mają do czynienia. Dostęp do ziarna jest dalej ograniczony do jednego na instancje. W przypadku równoczesnego dostępu kontener przekierowywuje żądanie do innej instancji.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Podział ziaren ze względu na dostęp</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25" name="Google Shape;125;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l" dirty="0"/>
              <a:t>No-interface</a:t>
            </a:r>
            <a:endParaRPr dirty="0"/>
          </a:p>
          <a:p>
            <a:pPr marL="457200" lvl="0" indent="-342900" algn="l" rtl="0">
              <a:spcBef>
                <a:spcPts val="0"/>
              </a:spcBef>
              <a:spcAft>
                <a:spcPts val="0"/>
              </a:spcAft>
              <a:buSzPts val="1800"/>
              <a:buChar char="-"/>
            </a:pPr>
            <a:r>
              <a:rPr lang="pl" dirty="0"/>
              <a:t>Local</a:t>
            </a:r>
            <a:endParaRPr dirty="0"/>
          </a:p>
          <a:p>
            <a:pPr marL="457200" lvl="0" indent="-342900" algn="l" rtl="0">
              <a:spcBef>
                <a:spcPts val="0"/>
              </a:spcBef>
              <a:spcAft>
                <a:spcPts val="0"/>
              </a:spcAft>
              <a:buSzPts val="1800"/>
              <a:buChar char="-"/>
            </a:pPr>
            <a:r>
              <a:rPr lang="pl" dirty="0"/>
              <a:t>Remote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0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Metoda No-interface</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31" name="Google Shape;131;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Metoda No-interface wykorzystywana jest kiedy dostęp do EJB nie ma być opisywany przez interfejs. Wykorzystanie tej metody jest możliwe tylko dla klientów wewnątrz tej samej aplikacji i jest ona implementowana w przypadku prostych EJB w celu ograniczenia ilości kodu.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Metoda Local</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37" name="Google Shape;137;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Metoda local pozwala na sprecyzowanie interfejsu, który będzie implementowany przez klasę EJB. Poprzez wykorzystanie adnotacji możliwe jest oznaczenie interfejsu po jego definicji lub podczas implementacji.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Metoda Remote</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43" name="Google Shape;143;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Metoda remote umożliwia udostępnienie EJB poza aplikacją. Może ona zostać użyta jednocześnie z metodą local jeśli klasa implementuje parę interfejsów. Do metod z dostępem remote parametry przekazywane są poprzez wartość a nie referencje, a to oznacza, że ich zmiana nie zostanie odzwierciedlona po stronie wywołującego.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Przykład bezinterfejsowego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49" name="Google Shape;149;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2166525" y="2127713"/>
            <a:ext cx="4810950" cy="146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sz="3600" dirty="0">
                <a:latin typeface="Ebrima" panose="02000000000000000000" pitchFamily="2" charset="0"/>
                <a:ea typeface="Ebrima" panose="02000000000000000000" pitchFamily="2" charset="0"/>
                <a:cs typeface="Ebrima" panose="02000000000000000000" pitchFamily="2" charset="0"/>
              </a:rPr>
              <a:t>Przykład EJB implementującego interfejs</a:t>
            </a:r>
            <a:endParaRPr sz="3600" dirty="0">
              <a:latin typeface="Ebrima" panose="02000000000000000000" pitchFamily="2" charset="0"/>
              <a:ea typeface="Ebrima" panose="02000000000000000000" pitchFamily="2" charset="0"/>
              <a:cs typeface="Ebrima" panose="02000000000000000000" pitchFamily="2" charset="0"/>
            </a:endParaRPr>
          </a:p>
        </p:txBody>
      </p:sp>
      <p:sp>
        <p:nvSpPr>
          <p:cNvPr id="156" name="Google Shape;156;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157" name="Google Shape;157;p28"/>
          <p:cNvPicPr preferRelativeResize="0"/>
          <p:nvPr/>
        </p:nvPicPr>
        <p:blipFill>
          <a:blip r:embed="rId3">
            <a:alphaModFix/>
          </a:blip>
          <a:stretch>
            <a:fillRect/>
          </a:stretch>
        </p:blipFill>
        <p:spPr>
          <a:xfrm>
            <a:off x="240275" y="2153398"/>
            <a:ext cx="3691775" cy="1176750"/>
          </a:xfrm>
          <a:prstGeom prst="rect">
            <a:avLst/>
          </a:prstGeom>
          <a:noFill/>
          <a:ln>
            <a:noFill/>
          </a:ln>
        </p:spPr>
      </p:pic>
      <p:pic>
        <p:nvPicPr>
          <p:cNvPr id="158" name="Google Shape;158;p28"/>
          <p:cNvPicPr preferRelativeResize="0"/>
          <p:nvPr/>
        </p:nvPicPr>
        <p:blipFill>
          <a:blip r:embed="rId4">
            <a:alphaModFix/>
          </a:blip>
          <a:stretch>
            <a:fillRect/>
          </a:stretch>
        </p:blipFill>
        <p:spPr>
          <a:xfrm>
            <a:off x="4025350" y="1118675"/>
            <a:ext cx="5003999" cy="3880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Zalety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64" name="Google Shape;164;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0"/>
              </a:spcAft>
              <a:buSzPts val="1800"/>
              <a:buChar char="-"/>
            </a:pPr>
            <a:r>
              <a:rPr lang="pl" dirty="0"/>
              <a:t>Pozwala na oddzielenie logiki biznesowej od reszty aplikacji</a:t>
            </a:r>
            <a:endParaRPr dirty="0"/>
          </a:p>
          <a:p>
            <a:pPr marL="457200" lvl="0" indent="-342900" algn="just" rtl="0">
              <a:spcBef>
                <a:spcPts val="0"/>
              </a:spcBef>
              <a:spcAft>
                <a:spcPts val="0"/>
              </a:spcAft>
              <a:buSzPts val="1800"/>
              <a:buChar char="-"/>
            </a:pPr>
            <a:r>
              <a:rPr lang="pl" dirty="0"/>
              <a:t>Może działać na serwerze Java EE</a:t>
            </a:r>
            <a:endParaRPr dirty="0"/>
          </a:p>
          <a:p>
            <a:pPr marL="457200" lvl="0" indent="-342900" algn="just" rtl="0">
              <a:spcBef>
                <a:spcPts val="0"/>
              </a:spcBef>
              <a:spcAft>
                <a:spcPts val="0"/>
              </a:spcAft>
              <a:buSzPts val="1800"/>
              <a:buChar char="-"/>
            </a:pPr>
            <a:r>
              <a:rPr lang="pl" dirty="0"/>
              <a:t>Umożliwia uproszczenie rozwoju dużych aplikacji przedsiębiorczych</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Wady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70" name="Google Shape;170;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0"/>
              </a:spcAft>
              <a:buSzPts val="1800"/>
              <a:buChar char="-"/>
            </a:pPr>
            <a:r>
              <a:rPr lang="pl" dirty="0"/>
              <a:t>Wydłuża czas rozwoju aplikacji</a:t>
            </a:r>
            <a:endParaRPr dirty="0"/>
          </a:p>
          <a:p>
            <a:pPr marL="457200" lvl="0" indent="-342900" algn="just" rtl="0">
              <a:spcBef>
                <a:spcPts val="0"/>
              </a:spcBef>
              <a:spcAft>
                <a:spcPts val="0"/>
              </a:spcAft>
              <a:buSzPts val="1800"/>
              <a:buChar char="-"/>
            </a:pPr>
            <a:r>
              <a:rPr lang="pl" dirty="0"/>
              <a:t>EJB są bardziej złożone niż normalne klasy java</a:t>
            </a:r>
            <a:endParaRPr dirty="0"/>
          </a:p>
          <a:p>
            <a:pPr marL="457200" lvl="0" indent="-342900" algn="just" rtl="0">
              <a:spcBef>
                <a:spcPts val="0"/>
              </a:spcBef>
              <a:spcAft>
                <a:spcPts val="0"/>
              </a:spcAft>
              <a:buSzPts val="1800"/>
              <a:buChar char="-"/>
            </a:pPr>
            <a:r>
              <a:rPr lang="pl" dirty="0"/>
              <a:t>Skomplikowana specyfikacja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0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0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10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6A1BA9-B70F-3C57-BE10-741006A59EAA}"/>
              </a:ext>
            </a:extLst>
          </p:cNvPr>
          <p:cNvSpPr>
            <a:spLocks noGrp="1"/>
          </p:cNvSpPr>
          <p:nvPr>
            <p:ph type="title"/>
          </p:nvPr>
        </p:nvSpPr>
        <p:spPr/>
        <p:txBody>
          <a:bodyPr/>
          <a:lstStyle/>
          <a:p>
            <a:r>
              <a:rPr lang="pl-PL" dirty="0">
                <a:latin typeface="Ebrima" panose="02000000000000000000" pitchFamily="2" charset="0"/>
                <a:ea typeface="Ebrima" panose="02000000000000000000" pitchFamily="2" charset="0"/>
                <a:cs typeface="Ebrima" panose="02000000000000000000" pitchFamily="2" charset="0"/>
              </a:rPr>
              <a:t>Źródła</a:t>
            </a:r>
          </a:p>
        </p:txBody>
      </p:sp>
      <p:sp>
        <p:nvSpPr>
          <p:cNvPr id="3" name="Symbol zastępczy tekstu 2">
            <a:extLst>
              <a:ext uri="{FF2B5EF4-FFF2-40B4-BE49-F238E27FC236}">
                <a16:creationId xmlns:a16="http://schemas.microsoft.com/office/drawing/2014/main" id="{70E919FC-67D5-B7F4-1908-C975FB61E484}"/>
              </a:ext>
            </a:extLst>
          </p:cNvPr>
          <p:cNvSpPr>
            <a:spLocks noGrp="1"/>
          </p:cNvSpPr>
          <p:nvPr>
            <p:ph type="body" idx="1"/>
          </p:nvPr>
        </p:nvSpPr>
        <p:spPr/>
        <p:txBody>
          <a:bodyPr/>
          <a:lstStyle/>
          <a:p>
            <a:r>
              <a:rPr lang="en-US" dirty="0"/>
              <a:t>Peter </a:t>
            </a:r>
            <a:r>
              <a:rPr lang="en-US" dirty="0" err="1"/>
              <a:t>Späth</a:t>
            </a:r>
            <a:r>
              <a:rPr lang="en-US" dirty="0"/>
              <a:t> - Beginning Jakarta EE - Enterprise Edition for Java From Novice to Professional. (2019, </a:t>
            </a:r>
            <a:r>
              <a:rPr lang="en-US" dirty="0" err="1"/>
              <a:t>Apress</a:t>
            </a:r>
            <a:r>
              <a:rPr lang="en-US" dirty="0"/>
              <a:t>)</a:t>
            </a:r>
            <a:endParaRPr lang="pl-PL" dirty="0"/>
          </a:p>
          <a:p>
            <a:r>
              <a:rPr lang="pl-PL" dirty="0"/>
              <a:t>https://pl.wikipedia.org/wiki/Enterprise_JavaBeans</a:t>
            </a:r>
          </a:p>
        </p:txBody>
      </p:sp>
    </p:spTree>
    <p:extLst>
      <p:ext uri="{BB962C8B-B14F-4D97-AF65-F5344CB8AC3E}">
        <p14:creationId xmlns:p14="http://schemas.microsoft.com/office/powerpoint/2010/main" val="191344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Co to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Enterprise JavaBeans (EJB) - jest komponentem (klasą) działającym po stronie serwera, który zawiera w sobie logikę biznesową aplikacji. Zasada działania EJB opiera się o ziarna, które działają w kontenerze zapewniającym środowisko wykonawcze dla komponentów i zarządza ich cyklem życia, transakcjami oraz zabezpieczeniami.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lang="pl" dirty="0">
              <a:latin typeface="Ebrima" panose="02000000000000000000" pitchFamily="2" charset="0"/>
              <a:ea typeface="Ebrima" panose="02000000000000000000" pitchFamily="2" charset="0"/>
              <a:cs typeface="Ebrima" panose="02000000000000000000" pitchFamily="2" charset="0"/>
            </a:endParaRPr>
          </a:p>
        </p:txBody>
      </p:sp>
      <p:sp>
        <p:nvSpPr>
          <p:cNvPr id="176" name="Google Shape;176;p3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Autorzy:</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Grzegorz Dębski</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Alicja Kukułka</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Jarosław Leśniak</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Paweł Witowski</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400" dirty="0">
                <a:solidFill>
                  <a:schemeClr val="dk1"/>
                </a:solidFill>
                <a:latin typeface="Maven Pro"/>
                <a:ea typeface="Maven Pro"/>
                <a:cs typeface="Maven Pro"/>
                <a:sym typeface="Maven Pro"/>
              </a:rPr>
              <a:t>Jakub Ratajczak</a:t>
            </a:r>
          </a:p>
          <a:p>
            <a:pPr marL="457200" lvl="0" indent="0" algn="r" rtl="0">
              <a:spcBef>
                <a:spcPts val="1200"/>
              </a:spcBef>
              <a:spcAft>
                <a:spcPts val="0"/>
              </a:spcAft>
              <a:buNone/>
            </a:pPr>
            <a:r>
              <a:rPr lang="pl-PL" sz="1400" dirty="0">
                <a:solidFill>
                  <a:schemeClr val="dk1"/>
                </a:solidFill>
                <a:latin typeface="Maven Pro"/>
                <a:ea typeface="Maven Pro"/>
                <a:cs typeface="Maven Pro"/>
                <a:sym typeface="Maven Pro"/>
              </a:rPr>
              <a:t>Jagoda </a:t>
            </a:r>
            <a:r>
              <a:rPr lang="pl-PL" sz="1400" dirty="0" err="1">
                <a:solidFill>
                  <a:schemeClr val="dk1"/>
                </a:solidFill>
                <a:latin typeface="Maven Pro"/>
                <a:ea typeface="Maven Pro"/>
                <a:cs typeface="Maven Pro"/>
                <a:sym typeface="Maven Pro"/>
              </a:rPr>
              <a:t>Szaton</a:t>
            </a:r>
            <a:endParaRPr lang="pl-PL"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PL" sz="1400" dirty="0">
                <a:latin typeface="Maven Pro"/>
                <a:ea typeface="Maven Pro"/>
                <a:cs typeface="Maven Pro"/>
                <a:sym typeface="Maven Pro"/>
              </a:rPr>
              <a:t>Damian </a:t>
            </a:r>
            <a:r>
              <a:rPr lang="pl-PL" sz="1400" dirty="0" err="1">
                <a:latin typeface="Maven Pro"/>
                <a:ea typeface="Maven Pro"/>
                <a:cs typeface="Maven Pro"/>
                <a:sym typeface="Maven Pro"/>
              </a:rPr>
              <a:t>Stelliga</a:t>
            </a:r>
            <a:endParaRPr sz="1400" dirty="0">
              <a:solidFill>
                <a:schemeClr val="dk1"/>
              </a:solidFill>
              <a:latin typeface="Maven Pro"/>
              <a:ea typeface="Maven Pro"/>
              <a:cs typeface="Maven Pro"/>
              <a:sym typeface="Maven Pro"/>
            </a:endParaRPr>
          </a:p>
          <a:p>
            <a:pPr marL="457200" lvl="0" indent="0" algn="r" rtl="0">
              <a:spcBef>
                <a:spcPts val="1200"/>
              </a:spcBef>
              <a:spcAft>
                <a:spcPts val="0"/>
              </a:spcAft>
              <a:buNone/>
            </a:pPr>
            <a:r>
              <a:rPr lang="pl" sz="1600" dirty="0">
                <a:solidFill>
                  <a:schemeClr val="lt1"/>
                </a:solidFill>
                <a:latin typeface="Maven Pro"/>
                <a:ea typeface="Maven Pro"/>
                <a:cs typeface="Maven Pro"/>
                <a:sym typeface="Maven Pro"/>
              </a:rPr>
              <a:t>Damian Stelliga</a:t>
            </a:r>
            <a:endParaRPr sz="1600" dirty="0">
              <a:solidFill>
                <a:schemeClr val="lt1"/>
              </a:solidFill>
              <a:latin typeface="Maven Pro"/>
              <a:ea typeface="Maven Pro"/>
              <a:cs typeface="Maven Pro"/>
              <a:sym typeface="Maven Pro"/>
            </a:endParaRPr>
          </a:p>
          <a:p>
            <a:pPr marL="457200" lvl="0" indent="0" algn="r" rtl="0">
              <a:spcBef>
                <a:spcPts val="1200"/>
              </a:spcBef>
              <a:spcAft>
                <a:spcPts val="1200"/>
              </a:spcAft>
              <a:buNone/>
            </a:pPr>
            <a:r>
              <a:rPr lang="pl" sz="1600" dirty="0">
                <a:solidFill>
                  <a:schemeClr val="lt1"/>
                </a:solidFill>
                <a:latin typeface="Maven Pro"/>
                <a:ea typeface="Maven Pro"/>
                <a:cs typeface="Maven Pro"/>
                <a:sym typeface="Maven Pro"/>
              </a:rPr>
              <a:t>Jagoda Szaton</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Dostęp do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dirty="0"/>
              <a:t>Dostęp do EJB można uzyskać:</a:t>
            </a:r>
            <a:endParaRPr dirty="0"/>
          </a:p>
          <a:p>
            <a:pPr marL="457200" lvl="0" indent="-342900" algn="just" rtl="0">
              <a:spcBef>
                <a:spcPts val="1200"/>
              </a:spcBef>
              <a:spcAft>
                <a:spcPts val="0"/>
              </a:spcAft>
              <a:buSzPts val="1800"/>
              <a:buChar char="-"/>
            </a:pPr>
            <a:r>
              <a:rPr lang="pl" dirty="0"/>
              <a:t>Lokalnie </a:t>
            </a:r>
            <a:endParaRPr dirty="0"/>
          </a:p>
          <a:p>
            <a:pPr marL="457200" lvl="0" indent="-342900" algn="just" rtl="0">
              <a:spcBef>
                <a:spcPts val="0"/>
              </a:spcBef>
              <a:spcAft>
                <a:spcPts val="0"/>
              </a:spcAft>
              <a:buSzPts val="1800"/>
              <a:buChar char="-"/>
            </a:pPr>
            <a:r>
              <a:rPr lang="pl" dirty="0"/>
              <a:t>Zdalnie</a:t>
            </a:r>
            <a:endParaRPr dirty="0"/>
          </a:p>
          <a:p>
            <a:pPr marL="457200" lvl="0" indent="-342900" algn="just" rtl="0">
              <a:spcBef>
                <a:spcPts val="0"/>
              </a:spcBef>
              <a:spcAft>
                <a:spcPts val="0"/>
              </a:spcAft>
              <a:buSzPts val="1800"/>
              <a:buChar char="-"/>
            </a:pPr>
            <a:r>
              <a:rPr lang="pl" dirty="0"/>
              <a:t>Poprzez usługę sieciową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10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xEl>
                                              <p:pRg st="1" end="1"/>
                                            </p:txEl>
                                          </p:spTgt>
                                        </p:tgtEl>
                                        <p:attrNameLst>
                                          <p:attrName>style.visibility</p:attrName>
                                        </p:attrNameLst>
                                      </p:cBhvr>
                                      <p:to>
                                        <p:strVal val="visible"/>
                                      </p:to>
                                    </p:set>
                                    <p:animEffect transition="in" filter="fade">
                                      <p:cBhvr>
                                        <p:cTn id="12" dur="1000"/>
                                        <p:tgtEl>
                                          <p:spTgt spid="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xEl>
                                              <p:pRg st="2" end="2"/>
                                            </p:txEl>
                                          </p:spTgt>
                                        </p:tgtEl>
                                        <p:attrNameLst>
                                          <p:attrName>style.visibility</p:attrName>
                                        </p:attrNameLst>
                                      </p:cBhvr>
                                      <p:to>
                                        <p:strVal val="visible"/>
                                      </p:to>
                                    </p:set>
                                    <p:animEffect transition="in" filter="fade">
                                      <p:cBhvr>
                                        <p:cTn id="17" dur="1000"/>
                                        <p:tgtEl>
                                          <p:spTgt spid="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xEl>
                                              <p:pRg st="3" end="3"/>
                                            </p:txEl>
                                          </p:spTgt>
                                        </p:tgtEl>
                                        <p:attrNameLst>
                                          <p:attrName>style.visibility</p:attrName>
                                        </p:attrNameLst>
                                      </p:cBhvr>
                                      <p:to>
                                        <p:strVal val="visible"/>
                                      </p:to>
                                    </p:set>
                                    <p:animEffect transition="in" filter="fade">
                                      <p:cBhvr>
                                        <p:cTn id="22" dur="1000"/>
                                        <p:tgtEl>
                                          <p:spTgt spid="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Architektura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81" name="Google Shape;81;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 name="Google Shape;82;p16"/>
          <p:cNvPicPr preferRelativeResize="0"/>
          <p:nvPr/>
        </p:nvPicPr>
        <p:blipFill>
          <a:blip r:embed="rId3">
            <a:alphaModFix/>
          </a:blip>
          <a:stretch>
            <a:fillRect/>
          </a:stretch>
        </p:blipFill>
        <p:spPr>
          <a:xfrm>
            <a:off x="2352212" y="1630675"/>
            <a:ext cx="4439575" cy="254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Architektura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88" name="Google Shape;88;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9" name="Google Shape;89;p17"/>
          <p:cNvPicPr preferRelativeResize="0"/>
          <p:nvPr/>
        </p:nvPicPr>
        <p:blipFill>
          <a:blip r:embed="rId3">
            <a:alphaModFix/>
          </a:blip>
          <a:stretch>
            <a:fillRect/>
          </a:stretch>
        </p:blipFill>
        <p:spPr>
          <a:xfrm>
            <a:off x="2295212" y="1614212"/>
            <a:ext cx="4553575" cy="257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Za co odpowiadają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95" name="Google Shape;95;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914400" lvl="1" indent="-317500" algn="just" rtl="0">
              <a:spcBef>
                <a:spcPts val="0"/>
              </a:spcBef>
              <a:spcAft>
                <a:spcPts val="0"/>
              </a:spcAft>
              <a:buSzPts val="1400"/>
              <a:buChar char="-"/>
            </a:pPr>
            <a:r>
              <a:rPr lang="pl" dirty="0"/>
              <a:t>Przetwarzanie transakcji</a:t>
            </a:r>
            <a:endParaRPr dirty="0"/>
          </a:p>
          <a:p>
            <a:pPr marL="914400" lvl="1" indent="-317500" algn="just" rtl="0">
              <a:spcBef>
                <a:spcPts val="0"/>
              </a:spcBef>
              <a:spcAft>
                <a:spcPts val="0"/>
              </a:spcAft>
              <a:buSzPts val="1400"/>
              <a:buChar char="-"/>
            </a:pPr>
            <a:r>
              <a:rPr lang="pl" dirty="0"/>
              <a:t>Bezpieczeństwo</a:t>
            </a:r>
            <a:endParaRPr dirty="0"/>
          </a:p>
          <a:p>
            <a:pPr marL="914400" lvl="1" indent="-317500" algn="just" rtl="0">
              <a:spcBef>
                <a:spcPts val="0"/>
              </a:spcBef>
              <a:spcAft>
                <a:spcPts val="0"/>
              </a:spcAft>
              <a:buSzPts val="1400"/>
              <a:buChar char="-"/>
            </a:pPr>
            <a:r>
              <a:rPr lang="pl" dirty="0"/>
              <a:t>Jakarta Messaging (JMS) i Jakarta Connectors (JCA)</a:t>
            </a:r>
            <a:endParaRPr dirty="0"/>
          </a:p>
          <a:p>
            <a:pPr marL="914400" lvl="1" indent="-317500" algn="just" rtl="0">
              <a:spcBef>
                <a:spcPts val="0"/>
              </a:spcBef>
              <a:spcAft>
                <a:spcPts val="0"/>
              </a:spcAft>
              <a:buSzPts val="1400"/>
              <a:buChar char="-"/>
            </a:pPr>
            <a:r>
              <a:rPr lang="pl" dirty="0"/>
              <a:t>Integracja z usługami JPA</a:t>
            </a:r>
            <a:endParaRPr dirty="0"/>
          </a:p>
          <a:p>
            <a:pPr marL="914400" lvl="1" indent="-317500" algn="just" rtl="0">
              <a:spcBef>
                <a:spcPts val="0"/>
              </a:spcBef>
              <a:spcAft>
                <a:spcPts val="0"/>
              </a:spcAft>
              <a:buSzPts val="1400"/>
              <a:buChar char="-"/>
            </a:pPr>
            <a:r>
              <a:rPr lang="pl" dirty="0"/>
              <a:t>Wywoływanie metod asynchronicznych</a:t>
            </a:r>
            <a:endParaRPr dirty="0"/>
          </a:p>
          <a:p>
            <a:pPr marL="914400" lvl="1" indent="-317500" algn="just" rtl="0">
              <a:spcBef>
                <a:spcPts val="0"/>
              </a:spcBef>
              <a:spcAft>
                <a:spcPts val="0"/>
              </a:spcAft>
              <a:buSzPts val="1400"/>
              <a:buChar char="-"/>
            </a:pPr>
            <a:r>
              <a:rPr lang="pl" dirty="0"/>
              <a:t>Planowanie pracy</a:t>
            </a:r>
            <a:endParaRPr dirty="0"/>
          </a:p>
          <a:p>
            <a:pPr marL="914400" lvl="1" indent="-317500" algn="just" rtl="0">
              <a:spcBef>
                <a:spcPts val="0"/>
              </a:spcBef>
              <a:spcAft>
                <a:spcPts val="0"/>
              </a:spcAft>
              <a:buSzPts val="1400"/>
              <a:buChar char="-"/>
            </a:pPr>
            <a:r>
              <a:rPr lang="pl" dirty="0"/>
              <a:t>Wdrażanie komponentów oprogramowanie na serwerze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fade">
                                      <p:cBhvr>
                                        <p:cTn id="22" dur="1000"/>
                                        <p:tgtEl>
                                          <p:spTgt spid="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Effect transition="in" filter="fade">
                                      <p:cBhvr>
                                        <p:cTn id="27" dur="1000"/>
                                        <p:tgtEl>
                                          <p:spTgt spid="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xEl>
                                              <p:pRg st="5" end="5"/>
                                            </p:txEl>
                                          </p:spTgt>
                                        </p:tgtEl>
                                        <p:attrNameLst>
                                          <p:attrName>style.visibility</p:attrName>
                                        </p:attrNameLst>
                                      </p:cBhvr>
                                      <p:to>
                                        <p:strVal val="visible"/>
                                      </p:to>
                                    </p:set>
                                    <p:animEffect transition="in" filter="fade">
                                      <p:cBhvr>
                                        <p:cTn id="32" dur="1000"/>
                                        <p:tgtEl>
                                          <p:spTgt spid="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xEl>
                                              <p:pRg st="6" end="6"/>
                                            </p:txEl>
                                          </p:spTgt>
                                        </p:tgtEl>
                                        <p:attrNameLst>
                                          <p:attrName>style.visibility</p:attrName>
                                        </p:attrNameLst>
                                      </p:cBhvr>
                                      <p:to>
                                        <p:strVal val="visible"/>
                                      </p:to>
                                    </p:set>
                                    <p:animEffect transition="in" filter="fade">
                                      <p:cBhvr>
                                        <p:cTn id="37" dur="1000"/>
                                        <p:tgtEl>
                                          <p:spTgt spid="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Rodzaje sesyjnych EJB</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01" name="Google Shape;101;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0"/>
              </a:spcAft>
              <a:buSzPts val="1800"/>
              <a:buChar char="-"/>
            </a:pPr>
            <a:r>
              <a:rPr lang="pl" dirty="0"/>
              <a:t>Singleton</a:t>
            </a:r>
            <a:endParaRPr dirty="0"/>
          </a:p>
          <a:p>
            <a:pPr marL="457200" lvl="0" indent="-342900" algn="just" rtl="0">
              <a:spcBef>
                <a:spcPts val="0"/>
              </a:spcBef>
              <a:spcAft>
                <a:spcPts val="0"/>
              </a:spcAft>
              <a:buSzPts val="1800"/>
              <a:buChar char="-"/>
            </a:pPr>
            <a:r>
              <a:rPr lang="pl" dirty="0"/>
              <a:t>Stanowe</a:t>
            </a:r>
            <a:endParaRPr dirty="0"/>
          </a:p>
          <a:p>
            <a:pPr marL="457200" lvl="0" indent="-342900" algn="just" rtl="0">
              <a:spcBef>
                <a:spcPts val="0"/>
              </a:spcBef>
              <a:spcAft>
                <a:spcPts val="0"/>
              </a:spcAft>
              <a:buSzPts val="1800"/>
              <a:buChar char="-"/>
            </a:pPr>
            <a:r>
              <a:rPr lang="pl" dirty="0"/>
              <a:t>Bezstanowe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Ziarna Singleton</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07" name="Google Shape;107;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Ziarna singleton wyróżniają się tym, że posiadają tylko jedna instancję z której korzystają wszyscy klienci. Jednoczesny dostęp do ziarna może być kontrolowany przez kontener lub samo ziarno. Poprzez wykorzystanie adnotacji możliwe jest dodanie blokady odczytu oraz zapisu do wywołań metod, oraz żądanie utworzenia instancji przy tworzeniu kontenera.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latin typeface="Ebrima" panose="02000000000000000000" pitchFamily="2" charset="0"/>
                <a:ea typeface="Ebrima" panose="02000000000000000000" pitchFamily="2" charset="0"/>
                <a:cs typeface="Ebrima" panose="02000000000000000000" pitchFamily="2" charset="0"/>
              </a:rPr>
              <a:t>Ziarna Stanowe</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13" name="Google Shape;113;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pl" dirty="0"/>
              <a:t>Ziarna stanowe śledzą z którym klientem mają do czynienia. Dostęp do instancji takiego ziarna jest ściśle ograniczony do jednego kineta na raz. W przypadku próby równoczesnego dostępu do ziarna, kontener serializuje te żądania, ale w przypadku wystąpienia adnotacji @AccessTimeout może zamiast tego zgłosić wyjątek.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A5F5D3763CB344BB47181E524F7FE57" ma:contentTypeVersion="2" ma:contentTypeDescription="Utwórz nowy dokument." ma:contentTypeScope="" ma:versionID="6a68d0978fd0c3f1c2e56ad239e2e325">
  <xsd:schema xmlns:xsd="http://www.w3.org/2001/XMLSchema" xmlns:xs="http://www.w3.org/2001/XMLSchema" xmlns:p="http://schemas.microsoft.com/office/2006/metadata/properties" xmlns:ns2="ae64ffe2-481b-49b0-a10d-c660c277e944" targetNamespace="http://schemas.microsoft.com/office/2006/metadata/properties" ma:root="true" ma:fieldsID="2e38e0ba8132ef40aab9a8551e3393e1" ns2:_="">
    <xsd:import namespace="ae64ffe2-481b-49b0-a10d-c660c277e9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4ffe2-481b-49b0-a10d-c660c277e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1F8B05-BDD7-4B6A-8371-1D7BAACDD5CF}">
  <ds:schemaRefs>
    <ds:schemaRef ds:uri="http://schemas.microsoft.com/sharepoint/v3/contenttype/forms"/>
  </ds:schemaRefs>
</ds:datastoreItem>
</file>

<file path=customXml/itemProps2.xml><?xml version="1.0" encoding="utf-8"?>
<ds:datastoreItem xmlns:ds="http://schemas.openxmlformats.org/officeDocument/2006/customXml" ds:itemID="{680890AB-9F08-4EC8-AF2B-A4FD05DC6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4ffe2-481b-49b0-a10d-c660c277e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5D2BFB-19BA-4135-A689-438FB3E8DF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509</Words>
  <Application>Microsoft Office PowerPoint</Application>
  <PresentationFormat>Pokaz na ekranie (16:9)</PresentationFormat>
  <Paragraphs>65</Paragraphs>
  <Slides>20</Slides>
  <Notes>19</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Luxe</vt:lpstr>
      <vt:lpstr>Modularization with EJBs</vt:lpstr>
      <vt:lpstr>Co to EJB?</vt:lpstr>
      <vt:lpstr>Dostęp do EJB</vt:lpstr>
      <vt:lpstr>Architektura EJB</vt:lpstr>
      <vt:lpstr>Architektura EJB</vt:lpstr>
      <vt:lpstr>Za co odpowiadają EJB</vt:lpstr>
      <vt:lpstr>Rodzaje sesyjnych EJB</vt:lpstr>
      <vt:lpstr>Ziarna Singleton</vt:lpstr>
      <vt:lpstr>Ziarna Stanowe</vt:lpstr>
      <vt:lpstr>Ziarna Bezstanowe</vt:lpstr>
      <vt:lpstr>Podział ziaren ze względu na dostęp</vt:lpstr>
      <vt:lpstr>Metoda No-interface</vt:lpstr>
      <vt:lpstr>Metoda Local</vt:lpstr>
      <vt:lpstr>Metoda Remote</vt:lpstr>
      <vt:lpstr>Przykład bezinterfejsowego EJB</vt:lpstr>
      <vt:lpstr>Przykład EJB implementującego interfejs</vt:lpstr>
      <vt:lpstr>Zalety EJB</vt:lpstr>
      <vt:lpstr>Wady EJB</vt:lpstr>
      <vt:lpstr>Źródła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Modularization with EJBs</dc:title>
  <cp:lastModifiedBy>Paweł Witowski</cp:lastModifiedBy>
  <cp:revision>15</cp:revision>
  <dcterms:modified xsi:type="dcterms:W3CDTF">2022-06-07T20:53:14Z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0x0101008A5F5D3763CB344BB47181E524F7FE57</vt:lpwstr>
  </property>
</Properties>
</file>