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ialogflow.cloud.google.com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ngrok.com/downloa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Asystent głosowy do obsługi PC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672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656730" y="4339236"/>
            <a:ext cx="4443984" cy="823912"/>
          </a:xfrm>
        </p:spPr>
        <p:txBody>
          <a:bodyPr/>
          <a:lstStyle/>
          <a:p>
            <a:r>
              <a:rPr lang="pl-PL" sz="1200" dirty="0" smtClean="0"/>
              <a:t>Rysunek 6</a:t>
            </a:r>
            <a:endParaRPr lang="pl-PL" sz="12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371600" y="1093695"/>
            <a:ext cx="9906000" cy="4773706"/>
          </a:xfrm>
        </p:spPr>
        <p:txBody>
          <a:bodyPr/>
          <a:lstStyle/>
          <a:p>
            <a:r>
              <a:rPr lang="pl-PL" dirty="0" smtClean="0"/>
              <a:t>Po uruchomieniu wiersza polecenia i wpisaniu nazwy pliku należy podać adres </a:t>
            </a:r>
            <a:r>
              <a:rPr lang="pl-PL" dirty="0" err="1" smtClean="0"/>
              <a:t>localhosta</a:t>
            </a:r>
            <a:endParaRPr lang="pl-PL" dirty="0"/>
          </a:p>
        </p:txBody>
      </p:sp>
      <p:pic>
        <p:nvPicPr>
          <p:cNvPr id="7" name="Symbol zastępczy zawartości 6"/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996578" y="2461009"/>
            <a:ext cx="4445000" cy="243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2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1393515"/>
            <a:ext cx="9601200" cy="658906"/>
          </a:xfrm>
        </p:spPr>
        <p:txBody>
          <a:bodyPr>
            <a:normAutofit/>
          </a:bodyPr>
          <a:lstStyle/>
          <a:p>
            <a:r>
              <a:rPr lang="pl-PL" sz="2000" dirty="0"/>
              <a:t>Następnie wyświetla się status sesji online, kopiujemy adres </a:t>
            </a:r>
            <a:r>
              <a:rPr lang="pl-PL" sz="2000" dirty="0" err="1"/>
              <a:t>https</a:t>
            </a:r>
            <a:r>
              <a:rPr lang="pl-PL" sz="2000" dirty="0"/>
              <a:t> </a:t>
            </a:r>
            <a:r>
              <a:rPr lang="pl-PL" sz="2000" dirty="0" smtClean="0"/>
              <a:t>(Rysunek </a:t>
            </a:r>
            <a:r>
              <a:rPr lang="pl-PL" sz="2000" dirty="0"/>
              <a:t>7</a:t>
            </a:r>
            <a:r>
              <a:rPr lang="pl-PL" sz="2000" dirty="0" smtClean="0"/>
              <a:t>)</a:t>
            </a:r>
            <a:endParaRPr lang="pl-PL" sz="20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9529" y="2052421"/>
            <a:ext cx="9601200" cy="3304020"/>
          </a:xfrm>
          <a:prstGeom prst="rect">
            <a:avLst/>
          </a:prstGeom>
        </p:spPr>
      </p:pic>
      <p:sp>
        <p:nvSpPr>
          <p:cNvPr id="5" name="Symbol zastępczy tekstu 2"/>
          <p:cNvSpPr txBox="1">
            <a:spLocks/>
          </p:cNvSpPr>
          <p:nvPr/>
        </p:nvSpPr>
        <p:spPr>
          <a:xfrm>
            <a:off x="5659267" y="5448115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7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9244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2341"/>
          </a:xfrm>
        </p:spPr>
        <p:txBody>
          <a:bodyPr>
            <a:normAutofit/>
          </a:bodyPr>
          <a:lstStyle/>
          <a:p>
            <a:r>
              <a:rPr lang="pl-PL" sz="2000" dirty="0"/>
              <a:t>Powracamy do zakładki </a:t>
            </a:r>
            <a:r>
              <a:rPr lang="pl-PL" sz="2000" dirty="0" err="1"/>
              <a:t>Fulfillment</a:t>
            </a:r>
            <a:r>
              <a:rPr lang="pl-PL" sz="2000" dirty="0"/>
              <a:t>, wklejamy skopiowany adres URL </a:t>
            </a:r>
            <a:r>
              <a:rPr lang="pl-PL" sz="2000" dirty="0" smtClean="0"/>
              <a:t>(Rysunek </a:t>
            </a:r>
            <a:r>
              <a:rPr lang="pl-PL" sz="2000" dirty="0"/>
              <a:t>8</a:t>
            </a:r>
            <a:r>
              <a:rPr lang="pl-PL" sz="2000" dirty="0" smtClean="0"/>
              <a:t>) </a:t>
            </a:r>
            <a:r>
              <a:rPr lang="pl-PL" sz="2000" dirty="0"/>
              <a:t>i </a:t>
            </a:r>
            <a:r>
              <a:rPr lang="pl-PL" sz="2000" dirty="0" smtClean="0"/>
              <a:t>zapisujemy</a:t>
            </a:r>
            <a:endParaRPr lang="pl-PL" sz="20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062081"/>
            <a:ext cx="9601200" cy="3392650"/>
          </a:xfrm>
          <a:prstGeom prst="rect">
            <a:avLst/>
          </a:prstGeom>
        </p:spPr>
      </p:pic>
      <p:sp>
        <p:nvSpPr>
          <p:cNvPr id="5" name="Symbol zastępczy tekstu 2"/>
          <p:cNvSpPr txBox="1">
            <a:spLocks/>
          </p:cNvSpPr>
          <p:nvPr/>
        </p:nvSpPr>
        <p:spPr>
          <a:xfrm>
            <a:off x="5485215" y="5539264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8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3798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25403" y="735107"/>
            <a:ext cx="4447786" cy="513229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Kolejnym krokiem jest wykorzystanie </a:t>
            </a:r>
            <a:r>
              <a:rPr lang="pl-PL" dirty="0" err="1"/>
              <a:t>Flaska</a:t>
            </a:r>
            <a:r>
              <a:rPr lang="pl-PL" dirty="0"/>
              <a:t> - mikro </a:t>
            </a:r>
            <a:r>
              <a:rPr lang="pl-PL" dirty="0" err="1"/>
              <a:t>framework</a:t>
            </a:r>
            <a:r>
              <a:rPr lang="pl-PL" dirty="0"/>
              <a:t> aplikacji webowych napisany w języku </a:t>
            </a:r>
            <a:r>
              <a:rPr lang="pl-PL" dirty="0" err="1"/>
              <a:t>Python</a:t>
            </a:r>
            <a:r>
              <a:rPr lang="pl-PL" dirty="0"/>
              <a:t>. Do pisania aplikacji wykorzystano środowisko </a:t>
            </a:r>
            <a:r>
              <a:rPr lang="pl-PL" dirty="0" err="1"/>
              <a:t>PyCharm</a:t>
            </a:r>
            <a:r>
              <a:rPr lang="pl-PL" dirty="0"/>
              <a:t>.</a:t>
            </a:r>
          </a:p>
          <a:p>
            <a:r>
              <a:rPr lang="pl-PL" dirty="0"/>
              <a:t>Celem jest przechwytywanie „POST” (za każdym razem wpisując coś do </a:t>
            </a:r>
            <a:r>
              <a:rPr lang="pl-PL" dirty="0" err="1"/>
              <a:t>dialogflow</a:t>
            </a:r>
            <a:r>
              <a:rPr lang="pl-PL" dirty="0"/>
              <a:t> dostajemy POST). Do zmiennej </a:t>
            </a:r>
            <a:r>
              <a:rPr lang="pl-PL" dirty="0" smtClean="0"/>
              <a:t>zapisano </a:t>
            </a:r>
            <a:r>
              <a:rPr lang="pl-PL" dirty="0"/>
              <a:t>przechwycone żądanie </a:t>
            </a:r>
            <a:r>
              <a:rPr lang="pl-PL" dirty="0" err="1"/>
              <a:t>json</a:t>
            </a:r>
            <a:r>
              <a:rPr lang="pl-PL" dirty="0"/>
              <a:t> a następnie </a:t>
            </a:r>
            <a:r>
              <a:rPr lang="pl-PL" dirty="0" smtClean="0"/>
              <a:t>wyodrębniono </a:t>
            </a:r>
            <a:r>
              <a:rPr lang="pl-PL" dirty="0"/>
              <a:t>wypowiedź użytkownika, odpowiedź bota oraz nazwę </a:t>
            </a:r>
            <a:r>
              <a:rPr lang="pl-PL" dirty="0" err="1"/>
              <a:t>intent</a:t>
            </a:r>
            <a:r>
              <a:rPr lang="pl-PL" dirty="0"/>
              <a:t>.</a:t>
            </a:r>
          </a:p>
          <a:p>
            <a:r>
              <a:rPr lang="pl-PL" dirty="0"/>
              <a:t>Po uruchomieniu programu wyświetla się adres z numerem portu </a:t>
            </a:r>
            <a:r>
              <a:rPr lang="pl-PL" dirty="0" smtClean="0"/>
              <a:t>(Rysunek </a:t>
            </a:r>
            <a:r>
              <a:rPr lang="pl-PL" dirty="0"/>
              <a:t>9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</p:txBody>
      </p:sp>
      <p:sp>
        <p:nvSpPr>
          <p:cNvPr id="5" name="Symbol zastępczy tekstu 2"/>
          <p:cNvSpPr txBox="1">
            <a:spLocks/>
          </p:cNvSpPr>
          <p:nvPr/>
        </p:nvSpPr>
        <p:spPr>
          <a:xfrm>
            <a:off x="3199724" y="3559408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9</a:t>
            </a:r>
            <a:endParaRPr lang="pl-PL" sz="1200" dirty="0"/>
          </a:p>
        </p:txBody>
      </p:sp>
      <p:pic>
        <p:nvPicPr>
          <p:cNvPr id="6" name="Symbol zastępczy zawartości 5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00536" y="2301407"/>
            <a:ext cx="4831322" cy="117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2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79176" y="1291431"/>
            <a:ext cx="4447786" cy="3581401"/>
          </a:xfrm>
        </p:spPr>
        <p:txBody>
          <a:bodyPr/>
          <a:lstStyle/>
          <a:p>
            <a:r>
              <a:rPr lang="pl-PL" dirty="0"/>
              <a:t>Powrócono do </a:t>
            </a:r>
            <a:r>
              <a:rPr lang="pl-PL" dirty="0" err="1"/>
              <a:t>DIalogflow</a:t>
            </a:r>
            <a:r>
              <a:rPr lang="pl-PL" dirty="0"/>
              <a:t> w celu przetestowania aplikacji </a:t>
            </a:r>
            <a:r>
              <a:rPr lang="pl-PL" dirty="0" smtClean="0"/>
              <a:t>(Rysunek 10)</a:t>
            </a:r>
            <a:endParaRPr lang="pl-PL" dirty="0"/>
          </a:p>
        </p:txBody>
      </p:sp>
      <p:sp>
        <p:nvSpPr>
          <p:cNvPr id="6" name="Symbol zastępczy tekstu 2"/>
          <p:cNvSpPr txBox="1">
            <a:spLocks/>
          </p:cNvSpPr>
          <p:nvPr/>
        </p:nvSpPr>
        <p:spPr>
          <a:xfrm>
            <a:off x="8321616" y="5565472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10</a:t>
            </a:r>
            <a:endParaRPr lang="pl-PL" sz="1200" dirty="0"/>
          </a:p>
        </p:txBody>
      </p:sp>
      <p:pic>
        <p:nvPicPr>
          <p:cNvPr id="7" name="Symbol zastępczy zawartości 6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58037" y="1291431"/>
            <a:ext cx="3258951" cy="414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8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9918"/>
          </a:xfrm>
        </p:spPr>
        <p:txBody>
          <a:bodyPr>
            <a:normAutofit/>
          </a:bodyPr>
          <a:lstStyle/>
          <a:p>
            <a:r>
              <a:rPr lang="pl-PL" sz="2000" dirty="0"/>
              <a:t>Następnie powrócono do </a:t>
            </a:r>
            <a:r>
              <a:rPr lang="pl-PL" sz="2000" dirty="0" err="1"/>
              <a:t>PyCharma</a:t>
            </a:r>
            <a:r>
              <a:rPr lang="pl-PL" sz="2000" dirty="0"/>
              <a:t> </a:t>
            </a:r>
            <a:r>
              <a:rPr lang="pl-PL" sz="2000" dirty="0" smtClean="0"/>
              <a:t>(Rysunek 11). </a:t>
            </a:r>
            <a:r>
              <a:rPr lang="pl-PL" sz="2000" dirty="0"/>
              <a:t>Informacje o </a:t>
            </a:r>
            <a:r>
              <a:rPr lang="pl-PL" sz="2000" dirty="0" err="1"/>
              <a:t>Userze</a:t>
            </a:r>
            <a:r>
              <a:rPr lang="pl-PL" sz="2000" dirty="0"/>
              <a:t>, Bocie i </a:t>
            </a:r>
            <a:r>
              <a:rPr lang="pl-PL" sz="2000" dirty="0" err="1"/>
              <a:t>Intencie</a:t>
            </a:r>
            <a:r>
              <a:rPr lang="pl-PL" sz="2000" dirty="0"/>
              <a:t> zostały wyświetlone. </a:t>
            </a:r>
            <a:br>
              <a:rPr lang="pl-PL" sz="2000" dirty="0"/>
            </a:br>
            <a:endParaRPr lang="pl-PL" sz="2000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4103" y="2125896"/>
            <a:ext cx="5856194" cy="2015798"/>
          </a:xfrm>
          <a:prstGeom prst="rect">
            <a:avLst/>
          </a:prstGeom>
        </p:spPr>
      </p:pic>
      <p:sp>
        <p:nvSpPr>
          <p:cNvPr id="6" name="Symbol zastępczy tekstu 2"/>
          <p:cNvSpPr txBox="1">
            <a:spLocks/>
          </p:cNvSpPr>
          <p:nvPr/>
        </p:nvSpPr>
        <p:spPr>
          <a:xfrm>
            <a:off x="5640661" y="4259916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11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8764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9918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W terminalu również została wyświetlona informacja o poprawnym wykonaniu polecenia POST</a:t>
            </a:r>
            <a:br>
              <a:rPr lang="pl-PL" sz="2000" dirty="0"/>
            </a:br>
            <a:r>
              <a:rPr lang="pl-PL" sz="2000" dirty="0" smtClean="0"/>
              <a:t>(Rysunek 12)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6" name="Symbol zastępczy tekstu 2"/>
          <p:cNvSpPr txBox="1">
            <a:spLocks/>
          </p:cNvSpPr>
          <p:nvPr/>
        </p:nvSpPr>
        <p:spPr>
          <a:xfrm>
            <a:off x="5585012" y="5142808"/>
            <a:ext cx="4443984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200" dirty="0" smtClean="0"/>
              <a:t>Rysunek 12</a:t>
            </a:r>
            <a:endParaRPr lang="pl-PL" sz="1200" dirty="0"/>
          </a:p>
        </p:txBody>
      </p:sp>
      <p:pic>
        <p:nvPicPr>
          <p:cNvPr id="8" name="Obraz 7"/>
          <p:cNvPicPr/>
          <p:nvPr/>
        </p:nvPicPr>
        <p:blipFill>
          <a:blip r:embed="rId2"/>
          <a:stretch>
            <a:fillRect/>
          </a:stretch>
        </p:blipFill>
        <p:spPr>
          <a:xfrm>
            <a:off x="3178548" y="1593065"/>
            <a:ext cx="5987303" cy="345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9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Dialogflow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platforma od Google do budowania aplikacji rozumiejących język, jakim posługują się ludzie </a:t>
            </a:r>
            <a:r>
              <a:rPr lang="pl-PL" dirty="0" smtClean="0"/>
              <a:t>– język naturalny </a:t>
            </a:r>
            <a:r>
              <a:rPr lang="pl-PL" dirty="0"/>
              <a:t>(NLU – Natural Language </a:t>
            </a:r>
            <a:r>
              <a:rPr lang="pl-PL" dirty="0" err="1" smtClean="0"/>
              <a:t>Understanding</a:t>
            </a:r>
            <a:endParaRPr lang="pl-PL" dirty="0" smtClean="0"/>
          </a:p>
          <a:p>
            <a:r>
              <a:rPr lang="pl-PL" dirty="0"/>
              <a:t>Narzędzie to wcześniej nosiło nazwę Api.ai i rozwijane było przez firmę </a:t>
            </a:r>
            <a:r>
              <a:rPr lang="pl-PL" dirty="0" err="1" smtClean="0"/>
              <a:t>Speaktoit</a:t>
            </a:r>
            <a:endParaRPr lang="pl-PL" dirty="0" smtClean="0"/>
          </a:p>
          <a:p>
            <a:r>
              <a:rPr lang="pl-PL" dirty="0"/>
              <a:t>Po przejęciu firmy przez Google w 2016 roku, nazwę zmieniono na </a:t>
            </a:r>
            <a:r>
              <a:rPr lang="pl-PL" dirty="0" err="1"/>
              <a:t>Dialogflow</a:t>
            </a:r>
            <a:r>
              <a:rPr lang="pl-PL" dirty="0"/>
              <a:t>, a narzędzie włączone zostało do oferty Google </a:t>
            </a:r>
            <a:r>
              <a:rPr lang="pl-PL" dirty="0" err="1"/>
              <a:t>Cloud</a:t>
            </a:r>
            <a:r>
              <a:rPr lang="pl-PL" dirty="0"/>
              <a:t> </a:t>
            </a:r>
            <a:r>
              <a:rPr lang="pl-PL" dirty="0" smtClean="0"/>
              <a:t>Platform</a:t>
            </a:r>
          </a:p>
          <a:p>
            <a:r>
              <a:rPr lang="pl-PL" dirty="0" err="1"/>
              <a:t>Dialogflow</a:t>
            </a:r>
            <a:r>
              <a:rPr lang="pl-PL" dirty="0"/>
              <a:t> obsługuje obecnie 32 języki i dialekty, przede wszystkim europejskie oraz azjatyckie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47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Tworzenie nowego Agenta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 wejściu na stronę </a:t>
            </a:r>
            <a:r>
              <a:rPr lang="pl-PL" u="sng" dirty="0">
                <a:hlinkClick r:id="rId2"/>
              </a:rPr>
              <a:t>https://dialogflow.cloud.google.com</a:t>
            </a:r>
            <a:r>
              <a:rPr lang="pl-PL" dirty="0"/>
              <a:t> utworzono konto, a następnie po zalogowaniu się stworzono nowego Agenta – </a:t>
            </a:r>
            <a:r>
              <a:rPr lang="pl-PL" dirty="0" err="1" smtClean="0"/>
              <a:t>BotTest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276267"/>
            <a:ext cx="5908853" cy="359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nowego Agenta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Agent to moduł NLP, który rozumie rozległe niuanse ludzkiego języka oraz tłumaczy je na standardowe i uporządkowane treści, które są czytelne dla aplikacji. Następnie udziela informacji zwrotnej. Agent czerpie swoją wiedzę i umiejętności rozumienia dzięki mechanizmom z zakresu uczenia maszynowego takim jak </a:t>
            </a:r>
            <a:r>
              <a:rPr lang="pl-PL" b="1" dirty="0" err="1" smtClean="0"/>
              <a:t>Intents</a:t>
            </a:r>
            <a:r>
              <a:rPr lang="pl-PL" b="1" dirty="0" smtClean="0"/>
              <a:t>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Podczas </a:t>
            </a:r>
            <a:r>
              <a:rPr lang="pl-PL" dirty="0"/>
              <a:t>tworzenia agenta pierwszym ważnym zadaniem jest nauczenie go rozumienia tego, co komunikują nam użytkownicy. Kluczową funkcją </a:t>
            </a:r>
            <a:r>
              <a:rPr lang="pl-PL" dirty="0" err="1"/>
              <a:t>DialogFlow</a:t>
            </a:r>
            <a:r>
              <a:rPr lang="pl-PL" dirty="0"/>
              <a:t> służącą do tego jest </a:t>
            </a:r>
            <a:r>
              <a:rPr lang="pl-PL" b="1" dirty="0" err="1"/>
              <a:t>Intent</a:t>
            </a:r>
            <a:r>
              <a:rPr lang="pl-PL" dirty="0"/>
              <a:t> - zamiar lub intencja. To dzięki nim program może skutecznie analizować treść rozmowy i rozpoznać potrzeby drugiej strony.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49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81289" y="5043488"/>
            <a:ext cx="4443984" cy="823912"/>
          </a:xfrm>
        </p:spPr>
        <p:txBody>
          <a:bodyPr/>
          <a:lstStyle/>
          <a:p>
            <a:r>
              <a:rPr lang="pl-PL" sz="1200" dirty="0" smtClean="0"/>
              <a:t>Rysunek 1</a:t>
            </a:r>
            <a:endParaRPr lang="pl-PL" sz="1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25014" y="444331"/>
            <a:ext cx="4443984" cy="5423069"/>
          </a:xfrm>
        </p:spPr>
        <p:txBody>
          <a:bodyPr/>
          <a:lstStyle/>
          <a:p>
            <a:r>
              <a:rPr lang="pl-PL" dirty="0"/>
              <a:t>Stworzono intencje </a:t>
            </a:r>
            <a:r>
              <a:rPr lang="pl-PL" dirty="0" smtClean="0"/>
              <a:t>(</a:t>
            </a:r>
            <a:r>
              <a:rPr lang="pl-PL" dirty="0"/>
              <a:t>R</a:t>
            </a:r>
            <a:r>
              <a:rPr lang="pl-PL" dirty="0" smtClean="0"/>
              <a:t>ysunek 1) </a:t>
            </a:r>
            <a:r>
              <a:rPr lang="pl-PL" dirty="0"/>
              <a:t>i do każdej z nich dostarczono przykłady tego, jak potencjalni użytkownicy aplikacji mogą komunikować swoje potrzeby. Dzięki trenowaniu modelu uczenia maszynowego, </a:t>
            </a:r>
            <a:r>
              <a:rPr lang="pl-PL" dirty="0" err="1"/>
              <a:t>DialogFlow</a:t>
            </a:r>
            <a:r>
              <a:rPr lang="pl-PL" dirty="0"/>
              <a:t> rozpoznaje podane przykłady oraz inne wyrażenia mające podobny sens i znaczenie. </a:t>
            </a:r>
          </a:p>
          <a:p>
            <a:endParaRPr lang="pl-PL" dirty="0"/>
          </a:p>
        </p:txBody>
      </p:sp>
      <p:pic>
        <p:nvPicPr>
          <p:cNvPr id="9" name="Symbol zastępczy zawartości 4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23404" y="444331"/>
            <a:ext cx="3739804" cy="509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1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7798" y="401128"/>
            <a:ext cx="9601200" cy="953219"/>
          </a:xfrm>
        </p:spPr>
        <p:txBody>
          <a:bodyPr>
            <a:normAutofit fontScale="90000"/>
          </a:bodyPr>
          <a:lstStyle/>
          <a:p>
            <a:r>
              <a:rPr lang="pl-PL" sz="2200" dirty="0"/>
              <a:t>Agent dopasowuje wiadomości użytkownika do zbioru stworzonych intencji, przeszukuje „Training </a:t>
            </a:r>
            <a:r>
              <a:rPr lang="pl-PL" sz="2200" dirty="0" err="1"/>
              <a:t>phrases</a:t>
            </a:r>
            <a:r>
              <a:rPr lang="pl-PL" sz="2200" dirty="0"/>
              <a:t>” </a:t>
            </a:r>
            <a:r>
              <a:rPr lang="pl-PL" sz="2200" dirty="0" smtClean="0"/>
              <a:t>(Rysunek </a:t>
            </a:r>
            <a:r>
              <a:rPr lang="pl-PL" sz="2200" dirty="0"/>
              <a:t>2) a następnie odpowiada za pomocą odpowiedzi pobranej z </a:t>
            </a:r>
            <a:r>
              <a:rPr lang="pl-PL" sz="2200" dirty="0" err="1"/>
              <a:t>Responses</a:t>
            </a:r>
            <a:r>
              <a:rPr lang="pl-PL" sz="2200" dirty="0"/>
              <a:t> </a:t>
            </a:r>
            <a:r>
              <a:rPr lang="pl-PL" sz="2200" dirty="0" smtClean="0"/>
              <a:t>(Rysunek </a:t>
            </a:r>
            <a:r>
              <a:rPr lang="pl-PL" sz="2200" dirty="0"/>
              <a:t>3).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956122" y="4669907"/>
            <a:ext cx="4443984" cy="823912"/>
          </a:xfrm>
        </p:spPr>
        <p:txBody>
          <a:bodyPr/>
          <a:lstStyle/>
          <a:p>
            <a:r>
              <a:rPr lang="pl-PL" sz="1200" dirty="0" smtClean="0"/>
              <a:t>Rysunek 2</a:t>
            </a:r>
            <a:endParaRPr lang="pl-PL" sz="12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8333625" y="4188940"/>
            <a:ext cx="4443984" cy="823912"/>
          </a:xfrm>
        </p:spPr>
        <p:txBody>
          <a:bodyPr/>
          <a:lstStyle/>
          <a:p>
            <a:r>
              <a:rPr lang="pl-PL" sz="1200" dirty="0" smtClean="0"/>
              <a:t>Rysunek 3</a:t>
            </a:r>
            <a:endParaRPr lang="pl-PL" sz="1200" dirty="0"/>
          </a:p>
        </p:txBody>
      </p:sp>
      <p:pic>
        <p:nvPicPr>
          <p:cNvPr id="7" name="Symbol zastępczy zawartości 6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71600" y="2087656"/>
            <a:ext cx="4443413" cy="3046226"/>
          </a:xfrm>
          <a:prstGeom prst="rect">
            <a:avLst/>
          </a:prstGeom>
        </p:spPr>
      </p:pic>
      <p:pic>
        <p:nvPicPr>
          <p:cNvPr id="8" name="Symbol zastępczy zawartości 7"/>
          <p:cNvPicPr>
            <a:picLocks noGrp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24625" y="2551631"/>
            <a:ext cx="4445000" cy="211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3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371600" y="948267"/>
            <a:ext cx="4443984" cy="4919134"/>
          </a:xfrm>
        </p:spPr>
        <p:txBody>
          <a:bodyPr>
            <a:normAutofit/>
          </a:bodyPr>
          <a:lstStyle/>
          <a:p>
            <a:r>
              <a:rPr lang="pl-PL" dirty="0"/>
              <a:t>Następnie w zakładce „</a:t>
            </a:r>
            <a:r>
              <a:rPr lang="pl-PL" dirty="0" err="1"/>
              <a:t>Fulfillment</a:t>
            </a:r>
            <a:r>
              <a:rPr lang="pl-PL" dirty="0" smtClean="0"/>
              <a:t>” (Rysunek 4) </a:t>
            </a:r>
            <a:r>
              <a:rPr lang="pl-PL" dirty="0"/>
              <a:t>włączono </a:t>
            </a:r>
            <a:r>
              <a:rPr lang="pl-PL" dirty="0" err="1"/>
              <a:t>Webhooka</a:t>
            </a:r>
            <a:r>
              <a:rPr lang="pl-PL" dirty="0"/>
              <a:t>. </a:t>
            </a:r>
            <a:r>
              <a:rPr lang="pl-PL" dirty="0" err="1"/>
              <a:t>Webhook</a:t>
            </a:r>
            <a:r>
              <a:rPr lang="pl-PL" dirty="0"/>
              <a:t> to żądanie HTTP (zazwyczaj typu POST) na zadany przez nas adres URL mające na celu poinformowanie nas o tym, iż zadziała się jakaś akcja, zdarzenie. Jest to sposób, w jaki aplikacje mogą komunikować się ze sobą. Umożliwia przesyłanie danych w czasie rzeczywistym z jednej aplikacji do drugiej w momencie wystąpienia zdarzenia.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8377744" y="5204489"/>
            <a:ext cx="4443984" cy="878776"/>
          </a:xfrm>
        </p:spPr>
        <p:txBody>
          <a:bodyPr/>
          <a:lstStyle/>
          <a:p>
            <a:r>
              <a:rPr lang="pl-PL" sz="1200" dirty="0" smtClean="0"/>
              <a:t>Rysunek 4</a:t>
            </a:r>
            <a:endParaRPr lang="pl-PL" sz="12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648339" y="948267"/>
            <a:ext cx="4445000" cy="48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9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149600" y="3939911"/>
            <a:ext cx="4443984" cy="823912"/>
          </a:xfrm>
        </p:spPr>
        <p:txBody>
          <a:bodyPr/>
          <a:lstStyle/>
          <a:p>
            <a:r>
              <a:rPr lang="pl-PL" sz="1200" dirty="0" smtClean="0"/>
              <a:t>Rysunek 5</a:t>
            </a:r>
            <a:endParaRPr lang="pl-PL" sz="1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25014" y="812801"/>
            <a:ext cx="4443984" cy="5054599"/>
          </a:xfrm>
        </p:spPr>
        <p:txBody>
          <a:bodyPr/>
          <a:lstStyle/>
          <a:p>
            <a:r>
              <a:rPr lang="pl-PL" dirty="0"/>
              <a:t>W naszym projekcie chcemy przechwycić DIAGNOSTIC INFO </a:t>
            </a:r>
            <a:r>
              <a:rPr lang="pl-PL" dirty="0" smtClean="0"/>
              <a:t>(</a:t>
            </a:r>
            <a:r>
              <a:rPr lang="pl-PL" dirty="0"/>
              <a:t>R</a:t>
            </a:r>
            <a:r>
              <a:rPr lang="pl-PL" dirty="0" smtClean="0"/>
              <a:t>ysunek 5) </a:t>
            </a:r>
            <a:r>
              <a:rPr lang="pl-PL" dirty="0"/>
              <a:t>(prawy dolny róg zakładki </a:t>
            </a:r>
            <a:r>
              <a:rPr lang="pl-PL" dirty="0" err="1"/>
              <a:t>fulfillment</a:t>
            </a:r>
            <a:r>
              <a:rPr lang="pl-PL" dirty="0"/>
              <a:t>), czyli informacje w formacie </a:t>
            </a:r>
            <a:r>
              <a:rPr lang="pl-PL" dirty="0" err="1"/>
              <a:t>json</a:t>
            </a:r>
            <a:r>
              <a:rPr lang="pl-PL" dirty="0"/>
              <a:t>.</a:t>
            </a:r>
          </a:p>
        </p:txBody>
      </p:sp>
      <p:pic>
        <p:nvPicPr>
          <p:cNvPr id="7" name="Symbol zastępczy zawartości 6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36133" y="1002310"/>
            <a:ext cx="4944534" cy="33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ngrok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371600" y="1739153"/>
            <a:ext cx="4447786" cy="4128247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W projekcie użyto </a:t>
            </a:r>
            <a:r>
              <a:rPr lang="pl-PL" b="1" dirty="0" err="1"/>
              <a:t>ngrok</a:t>
            </a:r>
            <a:r>
              <a:rPr lang="pl-PL" dirty="0"/>
              <a:t>, czyli aplikacji, która umożliwia tunelowanie ruchu.  Działa w następujący sposób: uruchomiona aplikacja ngrok.exe łączy się z chmurą </a:t>
            </a:r>
            <a:r>
              <a:rPr lang="pl-PL" dirty="0" err="1"/>
              <a:t>ngrok</a:t>
            </a:r>
            <a:r>
              <a:rPr lang="pl-PL" dirty="0"/>
              <a:t>, która akceptuje ruch na publicznym adresie. Otrzymany ruch z publicznego adresu przekazuje do procesu ngrok.exe uruchomionego na naszym komputerze, który dalej przekazuje </a:t>
            </a:r>
            <a:r>
              <a:rPr lang="pl-PL" dirty="0" err="1"/>
              <a:t>owy</a:t>
            </a:r>
            <a:r>
              <a:rPr lang="pl-PL" dirty="0"/>
              <a:t> ruch do lokalnej aplikacji/serwera. W skrócie – </a:t>
            </a:r>
            <a:r>
              <a:rPr lang="pl-PL" dirty="0" err="1"/>
              <a:t>ngrok</a:t>
            </a:r>
            <a:r>
              <a:rPr lang="pl-PL" dirty="0"/>
              <a:t> przekierowuje </a:t>
            </a:r>
            <a:r>
              <a:rPr lang="pl-PL" dirty="0" err="1"/>
              <a:t>webhook’a</a:t>
            </a:r>
            <a:r>
              <a:rPr lang="pl-PL" dirty="0"/>
              <a:t> do API uruchomionego lokalnie na komputerze. </a:t>
            </a:r>
            <a:endParaRPr lang="pl-PL" dirty="0" smtClean="0"/>
          </a:p>
          <a:p>
            <a:r>
              <a:rPr lang="pl-PL" dirty="0"/>
              <a:t>Adres do pobrania aplikacji: </a:t>
            </a:r>
            <a:r>
              <a:rPr lang="pl-PL" u="sng" dirty="0">
                <a:hlinkClick r:id="rId2"/>
              </a:rPr>
              <a:t>https://</a:t>
            </a:r>
            <a:r>
              <a:rPr lang="pl-PL" u="sng" dirty="0" smtClean="0">
                <a:hlinkClick r:id="rId2"/>
              </a:rPr>
              <a:t>ngrok.com/download</a:t>
            </a: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03919" y="2171700"/>
            <a:ext cx="4448175" cy="26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185</TotalTime>
  <Words>527</Words>
  <Application>Microsoft Office PowerPoint</Application>
  <PresentationFormat>Panoramiczny</PresentationFormat>
  <Paragraphs>40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Franklin Gothic Book</vt:lpstr>
      <vt:lpstr>Crop</vt:lpstr>
      <vt:lpstr>Asystent głosowy do obsługi PC</vt:lpstr>
      <vt:lpstr>Dialogflow</vt:lpstr>
      <vt:lpstr>Tworzenie nowego Agenta</vt:lpstr>
      <vt:lpstr>Tworzenie nowego Agenta</vt:lpstr>
      <vt:lpstr>Prezentacja programu PowerPoint</vt:lpstr>
      <vt:lpstr>Agent dopasowuje wiadomości użytkownika do zbioru stworzonych intencji, przeszukuje „Training phrases” (Rysunek 2) a następnie odpowiada za pomocą odpowiedzi pobranej z Responses (Rysunek 3). </vt:lpstr>
      <vt:lpstr>Prezentacja programu PowerPoint</vt:lpstr>
      <vt:lpstr>Prezentacja programu PowerPoint</vt:lpstr>
      <vt:lpstr>ngrok</vt:lpstr>
      <vt:lpstr>Prezentacja programu PowerPoint</vt:lpstr>
      <vt:lpstr>Następnie wyświetla się status sesji online, kopiujemy adres https (Rysunek 7)</vt:lpstr>
      <vt:lpstr>Powracamy do zakładki Fulfillment, wklejamy skopiowany adres URL (Rysunek 8) i zapisujemy</vt:lpstr>
      <vt:lpstr>Prezentacja programu PowerPoint</vt:lpstr>
      <vt:lpstr>Prezentacja programu PowerPoint</vt:lpstr>
      <vt:lpstr>Następnie powrócono do PyCharma (Rysunek 11). Informacje o Userze, Bocie i Intencie zostały wyświetlone.  </vt:lpstr>
      <vt:lpstr>W terminalu również została wyświetlona informacja o poprawnym wykonaniu polecenia POST (Rysunek 12)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ASSISTANT</dc:title>
  <dc:creator>Użytkownik systemu Windows</dc:creator>
  <cp:lastModifiedBy>Użytkownik systemu Windows</cp:lastModifiedBy>
  <cp:revision>9</cp:revision>
  <dcterms:created xsi:type="dcterms:W3CDTF">2021-12-20T07:22:38Z</dcterms:created>
  <dcterms:modified xsi:type="dcterms:W3CDTF">2021-12-20T10:28:12Z</dcterms:modified>
</cp:coreProperties>
</file>