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embeddedFontLst>
    <p:embeddedFont>
      <p:font typeface="Nunito"/>
      <p:regular r:id="rId21"/>
      <p:bold r:id="rId22"/>
      <p:italic r:id="rId23"/>
      <p:boldItalic r:id="rId24"/>
    </p:embeddedFont>
    <p:embeddedFont>
      <p:font typeface="Maven Pro"/>
      <p:regular r:id="rId25"/>
      <p:bold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3A7FF7F-1C64-4205-B7D0-5417E8E17C68}">
  <a:tblStyle styleId="{63A7FF7F-1C64-4205-B7D0-5417E8E17C6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Nunito-bold.fntdata"/><Relationship Id="rId21" Type="http://schemas.openxmlformats.org/officeDocument/2006/relationships/font" Target="fonts/Nunito-regular.fntdata"/><Relationship Id="rId24" Type="http://schemas.openxmlformats.org/officeDocument/2006/relationships/font" Target="fonts/Nunito-boldItalic.fntdata"/><Relationship Id="rId23" Type="http://schemas.openxmlformats.org/officeDocument/2006/relationships/font" Target="fonts/Nuni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MavenPro-bold.fntdata"/><Relationship Id="rId25" Type="http://schemas.openxmlformats.org/officeDocument/2006/relationships/font" Target="fonts/MavenPro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10d4be1efe0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10d4be1efe0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d388d9775_7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10d388d9775_7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10d388d9775_7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10d388d9775_7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10d388d9775_7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" name="Google Shape;390;g10d388d9775_7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10d388d9775_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10d388d9775_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0d388d977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0d388d977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0d388d9775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10d388d9775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0d388d9775_4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10d388d9775_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10d82e27e9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10d82e27e9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10d388d9775_0_3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10d388d9775_0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10d4be1efe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10d4be1efe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10d4be1efe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10d4be1efe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10af58e248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10af58e248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8.png"/><Relationship Id="rId4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1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9.png"/><Relationship Id="rId7" Type="http://schemas.openxmlformats.org/officeDocument/2006/relationships/image" Target="../media/image3.png"/><Relationship Id="rId8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jpg"/><Relationship Id="rId4" Type="http://schemas.openxmlformats.org/officeDocument/2006/relationships/image" Target="../media/image1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7.jpg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Dodawanie bazy danych za pomocą JPA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440900" cy="7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Kamil Pierzchała, Paweł Malec, Kamila Skałba, Jakub Dobrowolski, Michał Półchłopek</a:t>
            </a:r>
            <a:endParaRPr/>
          </a:p>
        </p:txBody>
      </p:sp>
      <p:pic>
        <p:nvPicPr>
          <p:cNvPr id="279" name="Google Shape;27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3875" y="875175"/>
            <a:ext cx="1691775" cy="15824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7020000" dist="19050">
              <a:srgbClr val="000000">
                <a:alpha val="78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2"/>
          <p:cNvSpPr txBox="1"/>
          <p:nvPr>
            <p:ph idx="1" type="body"/>
          </p:nvPr>
        </p:nvSpPr>
        <p:spPr>
          <a:xfrm>
            <a:off x="1303800" y="1990050"/>
            <a:ext cx="7030500" cy="130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Odseparowanie</a:t>
            </a:r>
            <a:r>
              <a:rPr lang="pl"/>
              <a:t> warstwy </a:t>
            </a:r>
            <a:r>
              <a:rPr lang="pl"/>
              <a:t>dostępu</a:t>
            </a:r>
            <a:r>
              <a:rPr lang="pl"/>
              <a:t> do bazy danych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Większa elastyczność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Ułatwienie testów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Automatyzacja implementacji</a:t>
            </a:r>
            <a:endParaRPr/>
          </a:p>
        </p:txBody>
      </p:sp>
      <p:sp>
        <p:nvSpPr>
          <p:cNvPr id="369" name="Google Shape;369;p22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Adding “Data Access Object”</a:t>
            </a:r>
            <a:endParaRPr/>
          </a:p>
        </p:txBody>
      </p:sp>
      <p:sp>
        <p:nvSpPr>
          <p:cNvPr id="370" name="Google Shape;370;p22"/>
          <p:cNvSpPr txBox="1"/>
          <p:nvPr>
            <p:ph idx="1" type="body"/>
          </p:nvPr>
        </p:nvSpPr>
        <p:spPr>
          <a:xfrm rot="-515">
            <a:off x="1345020" y="1089668"/>
            <a:ext cx="2001300" cy="44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/>
              <a:t>Zalety</a:t>
            </a:r>
            <a:endParaRPr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3"/>
          <p:cNvSpPr txBox="1"/>
          <p:nvPr>
            <p:ph type="title"/>
          </p:nvPr>
        </p:nvSpPr>
        <p:spPr>
          <a:xfrm>
            <a:off x="1303800" y="229425"/>
            <a:ext cx="7030500" cy="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Dodawanie relacji</a:t>
            </a:r>
            <a:endParaRPr/>
          </a:p>
        </p:txBody>
      </p:sp>
      <p:sp>
        <p:nvSpPr>
          <p:cNvPr id="376" name="Google Shape;376;p23"/>
          <p:cNvSpPr txBox="1"/>
          <p:nvPr>
            <p:ph idx="1" type="body"/>
          </p:nvPr>
        </p:nvSpPr>
        <p:spPr>
          <a:xfrm>
            <a:off x="1377625" y="762925"/>
            <a:ext cx="7030500" cy="81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JPA zapewnia rozwiązanie umożliwiające dodanie relacji poprzez adnotacje dodawane do encji klas (@</a:t>
            </a:r>
            <a:r>
              <a:rPr lang="pl"/>
              <a:t>OneToMany, @ManyToOne , @OneToOne, @ManyToMany).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77" name="Google Shape;37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800" y="1280850"/>
            <a:ext cx="3840901" cy="343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4700" y="1210625"/>
            <a:ext cx="3657500" cy="371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Google Shape;38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7100" y="3402225"/>
            <a:ext cx="5229225" cy="876300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24"/>
          <p:cNvSpPr/>
          <p:nvPr/>
        </p:nvSpPr>
        <p:spPr>
          <a:xfrm>
            <a:off x="2241638" y="1365750"/>
            <a:ext cx="1587300" cy="1206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17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/>
              <a:t>MEMBER</a:t>
            </a:r>
            <a:endParaRPr b="1"/>
          </a:p>
        </p:txBody>
      </p:sp>
      <p:sp>
        <p:nvSpPr>
          <p:cNvPr id="385" name="Google Shape;385;p24"/>
          <p:cNvSpPr/>
          <p:nvPr/>
        </p:nvSpPr>
        <p:spPr>
          <a:xfrm>
            <a:off x="6022050" y="1365750"/>
            <a:ext cx="1587300" cy="1206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17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/>
              <a:t>STATUS</a:t>
            </a:r>
            <a:endParaRPr b="1"/>
          </a:p>
        </p:txBody>
      </p:sp>
      <p:sp>
        <p:nvSpPr>
          <p:cNvPr id="386" name="Google Shape;386;p24"/>
          <p:cNvSpPr/>
          <p:nvPr/>
        </p:nvSpPr>
        <p:spPr>
          <a:xfrm>
            <a:off x="2722400" y="2674088"/>
            <a:ext cx="625800" cy="625800"/>
          </a:xfrm>
          <a:prstGeom prst="mathPlus">
            <a:avLst>
              <a:gd fmla="val 23520" name="adj1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7" name="Google Shape;387;p24"/>
          <p:cNvCxnSpPr/>
          <p:nvPr/>
        </p:nvCxnSpPr>
        <p:spPr>
          <a:xfrm flipH="1" rot="10800000">
            <a:off x="6359075" y="2789725"/>
            <a:ext cx="775800" cy="68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2" name="Google Shape;392;p25"/>
          <p:cNvGraphicFramePr/>
          <p:nvPr/>
        </p:nvGraphicFramePr>
        <p:xfrm>
          <a:off x="952500" y="483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{63A7FF7F-1C64-4205-B7D0-5417E8E17C68}</a:tableStyleId>
              </a:tblPr>
              <a:tblGrid>
                <a:gridCol w="2149925"/>
                <a:gridCol w="5089075"/>
              </a:tblGrid>
              <a:tr h="1041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"/>
                        <a:t>@OneToMany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1061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"/>
                        <a:t>@ManyToOne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91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"/>
                        <a:t>@OneToOne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127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"/>
                        <a:t>@ManyToMany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393" name="Google Shape;39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8263" y="590525"/>
            <a:ext cx="3109093" cy="6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38263" y="1607000"/>
            <a:ext cx="2996627" cy="6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26413" y="2701688"/>
            <a:ext cx="2975451" cy="6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26425" y="3605875"/>
            <a:ext cx="1511631" cy="6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319589" y="3500050"/>
            <a:ext cx="2233061" cy="127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6"/>
          <p:cNvSpPr txBox="1"/>
          <p:nvPr>
            <p:ph type="title"/>
          </p:nvPr>
        </p:nvSpPr>
        <p:spPr>
          <a:xfrm>
            <a:off x="1265950" y="66932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Dziękujemy za uwagę!</a:t>
            </a:r>
            <a:endParaRPr/>
          </a:p>
        </p:txBody>
      </p:sp>
      <p:pic>
        <p:nvPicPr>
          <p:cNvPr id="403" name="Google Shape;40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7825" y="321400"/>
            <a:ext cx="1414525" cy="144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Czym jest JPA</a:t>
            </a:r>
            <a:endParaRPr/>
          </a:p>
        </p:txBody>
      </p:sp>
      <p:sp>
        <p:nvSpPr>
          <p:cNvPr id="285" name="Google Shape;285;p14"/>
          <p:cNvSpPr txBox="1"/>
          <p:nvPr>
            <p:ph idx="1" type="body"/>
          </p:nvPr>
        </p:nvSpPr>
        <p:spPr>
          <a:xfrm>
            <a:off x="1059650" y="1639725"/>
            <a:ext cx="7274700" cy="289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2300"/>
              <a:t>JPA- jest to dedykowana technologia dostępu do relacyjnych baz danych wewnątrz Jakarta EE.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2300"/>
              <a:t>Jej celem jest zapewnienie łatwej obsługi tabel SQL za pomocą obiektów Java.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2300"/>
              <a:t> </a:t>
            </a:r>
            <a:endParaRPr sz="2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Ukrywanie logiki bazodanowej z JPA</a:t>
            </a:r>
            <a:endParaRPr/>
          </a:p>
        </p:txBody>
      </p:sp>
      <p:pic>
        <p:nvPicPr>
          <p:cNvPr id="291" name="Google Shape;29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3263" y="1204025"/>
            <a:ext cx="6010275" cy="37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Konfiguracja bazy SQL</a:t>
            </a:r>
            <a:endParaRPr/>
          </a:p>
        </p:txBody>
      </p:sp>
      <p:pic>
        <p:nvPicPr>
          <p:cNvPr id="297" name="Google Shape;29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550" y="1597863"/>
            <a:ext cx="2514600" cy="94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5550" y="2540838"/>
            <a:ext cx="2352675" cy="117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5550" y="3712425"/>
            <a:ext cx="48958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5550" y="4322025"/>
            <a:ext cx="530542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31425" y="1431188"/>
            <a:ext cx="2943225" cy="127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49625" y="2776588"/>
            <a:ext cx="3648234" cy="700088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16"/>
          <p:cNvSpPr txBox="1"/>
          <p:nvPr/>
        </p:nvSpPr>
        <p:spPr>
          <a:xfrm>
            <a:off x="59650" y="1869275"/>
            <a:ext cx="435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latin typeface="Nunito"/>
                <a:ea typeface="Nunito"/>
                <a:cs typeface="Nunito"/>
                <a:sym typeface="Nunito"/>
              </a:rPr>
              <a:t>1.</a:t>
            </a:r>
            <a:endParaRPr sz="19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4" name="Google Shape;304;p16"/>
          <p:cNvSpPr txBox="1"/>
          <p:nvPr/>
        </p:nvSpPr>
        <p:spPr>
          <a:xfrm>
            <a:off x="59650" y="2926550"/>
            <a:ext cx="435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latin typeface="Nunito"/>
                <a:ea typeface="Nunito"/>
                <a:cs typeface="Nunito"/>
                <a:sym typeface="Nunito"/>
              </a:rPr>
              <a:t>2.</a:t>
            </a:r>
            <a:endParaRPr sz="19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5" name="Google Shape;305;p16"/>
          <p:cNvSpPr txBox="1"/>
          <p:nvPr/>
        </p:nvSpPr>
        <p:spPr>
          <a:xfrm>
            <a:off x="59650" y="3751875"/>
            <a:ext cx="435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latin typeface="Nunito"/>
                <a:ea typeface="Nunito"/>
                <a:cs typeface="Nunito"/>
                <a:sym typeface="Nunito"/>
              </a:rPr>
              <a:t>3.</a:t>
            </a:r>
            <a:endParaRPr sz="19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6" name="Google Shape;306;p16"/>
          <p:cNvSpPr txBox="1"/>
          <p:nvPr/>
        </p:nvSpPr>
        <p:spPr>
          <a:xfrm>
            <a:off x="59650" y="4322025"/>
            <a:ext cx="435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latin typeface="Nunito"/>
                <a:ea typeface="Nunito"/>
                <a:cs typeface="Nunito"/>
                <a:sym typeface="Nunito"/>
              </a:rPr>
              <a:t>4.</a:t>
            </a:r>
            <a:endParaRPr sz="19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7" name="Google Shape;307;p16"/>
          <p:cNvSpPr txBox="1"/>
          <p:nvPr/>
        </p:nvSpPr>
        <p:spPr>
          <a:xfrm>
            <a:off x="4733900" y="1843025"/>
            <a:ext cx="435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latin typeface="Nunito"/>
                <a:ea typeface="Nunito"/>
                <a:cs typeface="Nunito"/>
                <a:sym typeface="Nunito"/>
              </a:rPr>
              <a:t>5.</a:t>
            </a:r>
            <a:endParaRPr sz="19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8" name="Google Shape;308;p16"/>
          <p:cNvSpPr txBox="1"/>
          <p:nvPr/>
        </p:nvSpPr>
        <p:spPr>
          <a:xfrm>
            <a:off x="4733900" y="2900275"/>
            <a:ext cx="435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latin typeface="Nunito"/>
                <a:ea typeface="Nunito"/>
                <a:cs typeface="Nunito"/>
                <a:sym typeface="Nunito"/>
              </a:rPr>
              <a:t>6.</a:t>
            </a:r>
            <a:endParaRPr sz="1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Konfiguracja bazy SQL c.d</a:t>
            </a:r>
            <a:endParaRPr/>
          </a:p>
        </p:txBody>
      </p:sp>
      <p:pic>
        <p:nvPicPr>
          <p:cNvPr id="314" name="Google Shape;31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150" y="1389100"/>
            <a:ext cx="4362450" cy="3571875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17"/>
          <p:cNvSpPr txBox="1"/>
          <p:nvPr/>
        </p:nvSpPr>
        <p:spPr>
          <a:xfrm>
            <a:off x="177750" y="2974963"/>
            <a:ext cx="3954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latin typeface="Nunito"/>
                <a:ea typeface="Nunito"/>
                <a:cs typeface="Nunito"/>
                <a:sym typeface="Nunito"/>
              </a:rPr>
              <a:t>7.</a:t>
            </a:r>
            <a:endParaRPr sz="1900"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16" name="Google Shape;31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04025" y="1971088"/>
            <a:ext cx="3903601" cy="2484764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17"/>
          <p:cNvSpPr txBox="1"/>
          <p:nvPr/>
        </p:nvSpPr>
        <p:spPr>
          <a:xfrm>
            <a:off x="4769800" y="2936550"/>
            <a:ext cx="3954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latin typeface="Nunito"/>
                <a:ea typeface="Nunito"/>
                <a:cs typeface="Nunito"/>
                <a:sym typeface="Nunito"/>
              </a:rPr>
              <a:t>8</a:t>
            </a:r>
            <a:r>
              <a:rPr lang="pl" sz="1900">
                <a:latin typeface="Nunito"/>
                <a:ea typeface="Nunito"/>
                <a:cs typeface="Nunito"/>
                <a:sym typeface="Nunito"/>
              </a:rPr>
              <a:t>.</a:t>
            </a:r>
            <a:endParaRPr sz="1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8"/>
          <p:cNvSpPr txBox="1"/>
          <p:nvPr>
            <p:ph type="title"/>
          </p:nvPr>
        </p:nvSpPr>
        <p:spPr>
          <a:xfrm>
            <a:off x="1303800" y="8282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Dodawanie Eclipselink jako ORM</a:t>
            </a:r>
            <a:endParaRPr/>
          </a:p>
        </p:txBody>
      </p:sp>
      <p:sp>
        <p:nvSpPr>
          <p:cNvPr id="323" name="Google Shape;323;p18"/>
          <p:cNvSpPr txBox="1"/>
          <p:nvPr>
            <p:ph idx="1" type="body"/>
          </p:nvPr>
        </p:nvSpPr>
        <p:spPr>
          <a:xfrm>
            <a:off x="1303800" y="683000"/>
            <a:ext cx="7030500" cy="8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778"/>
              <a:t>Aby JPA mogło działać, musimy dodać do projektu bibliotekę ORM (z ang. Object Relational Mapping). Istnieje kilka możliwości, ale w książce wybrano EclipseLink jako bibliotekę ORM, ponieważ EclipseLink jest referencyjną implementacją JPA.</a:t>
            </a:r>
            <a:endParaRPr sz="5778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24" name="Google Shape;32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0325" y="1558625"/>
            <a:ext cx="3463074" cy="3476600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18"/>
          <p:cNvSpPr txBox="1"/>
          <p:nvPr/>
        </p:nvSpPr>
        <p:spPr>
          <a:xfrm>
            <a:off x="495950" y="4094950"/>
            <a:ext cx="4605000" cy="8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Po prawej stronie widoczny jest centralny plik konfiguracyjny dla JPA. Jest tu zdefinowane w jaki sposób baza danych zostanie połączona z poziomu aplikacji.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6" name="Google Shape;326;p18"/>
          <p:cNvSpPr txBox="1"/>
          <p:nvPr/>
        </p:nvSpPr>
        <p:spPr>
          <a:xfrm>
            <a:off x="467600" y="1558625"/>
            <a:ext cx="4605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latin typeface="Nunito"/>
                <a:ea typeface="Nunito"/>
                <a:cs typeface="Nunito"/>
                <a:sym typeface="Nunito"/>
              </a:rPr>
              <a:t>Aby dodać EclipseLink należy pobrać zip instalatora i wypakować. Utworzyć nowy projekt np. “calypso-jpa” i zmienić zestaw współrzędnych Mavena: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27" name="Google Shape;32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87575" y="2432450"/>
            <a:ext cx="2565057" cy="845100"/>
          </a:xfrm>
          <a:prstGeom prst="rect">
            <a:avLst/>
          </a:prstGeom>
          <a:noFill/>
          <a:ln>
            <a:noFill/>
          </a:ln>
        </p:spPr>
      </p:pic>
      <p:sp>
        <p:nvSpPr>
          <p:cNvPr id="328" name="Google Shape;328;p18"/>
          <p:cNvSpPr txBox="1"/>
          <p:nvPr/>
        </p:nvSpPr>
        <p:spPr>
          <a:xfrm>
            <a:off x="524300" y="3378450"/>
            <a:ext cx="4491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latin typeface="Nunito"/>
                <a:ea typeface="Nunito"/>
                <a:cs typeface="Nunito"/>
                <a:sym typeface="Nunito"/>
              </a:rPr>
              <a:t>Należy również zmienić nazwę pakietu na “book.jakarta8.calypsojpa:”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9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Adding “Data Access Object”</a:t>
            </a:r>
            <a:endParaRPr/>
          </a:p>
        </p:txBody>
      </p:sp>
      <p:sp>
        <p:nvSpPr>
          <p:cNvPr id="334" name="Google Shape;334;p19"/>
          <p:cNvSpPr txBox="1"/>
          <p:nvPr>
            <p:ph idx="1" type="body"/>
          </p:nvPr>
        </p:nvSpPr>
        <p:spPr>
          <a:xfrm rot="-515">
            <a:off x="1373495" y="1071068"/>
            <a:ext cx="2001300" cy="44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/>
              <a:t>Czym jest “DAO” ?</a:t>
            </a:r>
            <a:endParaRPr b="1"/>
          </a:p>
        </p:txBody>
      </p:sp>
      <p:sp>
        <p:nvSpPr>
          <p:cNvPr id="335" name="Google Shape;335;p19"/>
          <p:cNvSpPr/>
          <p:nvPr/>
        </p:nvSpPr>
        <p:spPr>
          <a:xfrm>
            <a:off x="1136775" y="2470000"/>
            <a:ext cx="1242000" cy="631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360000" marR="17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200"/>
              <a:t>DAO</a:t>
            </a:r>
            <a:endParaRPr b="1" sz="1200"/>
          </a:p>
        </p:txBody>
      </p:sp>
      <p:cxnSp>
        <p:nvCxnSpPr>
          <p:cNvPr id="336" name="Google Shape;336;p19"/>
          <p:cNvCxnSpPr/>
          <p:nvPr/>
        </p:nvCxnSpPr>
        <p:spPr>
          <a:xfrm>
            <a:off x="4154350" y="2620775"/>
            <a:ext cx="947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7" name="Google Shape;337;p19"/>
          <p:cNvSpPr/>
          <p:nvPr/>
        </p:nvSpPr>
        <p:spPr>
          <a:xfrm>
            <a:off x="7102450" y="2248138"/>
            <a:ext cx="791200" cy="1082375"/>
          </a:xfrm>
          <a:prstGeom prst="flowChartMagneticDisk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38" name="Google Shape;338;p19"/>
          <p:cNvCxnSpPr/>
          <p:nvPr/>
        </p:nvCxnSpPr>
        <p:spPr>
          <a:xfrm flipH="1">
            <a:off x="4136950" y="3013800"/>
            <a:ext cx="1006800" cy="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9" name="Google Shape;339;p19"/>
          <p:cNvSpPr/>
          <p:nvPr/>
        </p:nvSpPr>
        <p:spPr>
          <a:xfrm>
            <a:off x="3154300" y="2286100"/>
            <a:ext cx="947400" cy="999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200"/>
              <a:t>Entity</a:t>
            </a:r>
            <a:br>
              <a:rPr b="1" lang="pl" sz="1200"/>
            </a:br>
            <a:r>
              <a:rPr b="1" lang="pl" sz="1200"/>
              <a:t>Manager</a:t>
            </a:r>
            <a:endParaRPr b="1" sz="1200"/>
          </a:p>
        </p:txBody>
      </p:sp>
      <p:cxnSp>
        <p:nvCxnSpPr>
          <p:cNvPr id="340" name="Google Shape;340;p19"/>
          <p:cNvCxnSpPr/>
          <p:nvPr/>
        </p:nvCxnSpPr>
        <p:spPr>
          <a:xfrm rot="10800000">
            <a:off x="2487375" y="2785875"/>
            <a:ext cx="501900" cy="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diamond"/>
          </a:ln>
        </p:spPr>
      </p:cxnSp>
      <p:sp>
        <p:nvSpPr>
          <p:cNvPr id="341" name="Google Shape;341;p19"/>
          <p:cNvSpPr/>
          <p:nvPr/>
        </p:nvSpPr>
        <p:spPr>
          <a:xfrm>
            <a:off x="970875" y="3754000"/>
            <a:ext cx="1573800" cy="631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360000" marR="17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200"/>
              <a:t>Controller</a:t>
            </a:r>
            <a:endParaRPr b="1" sz="1200"/>
          </a:p>
        </p:txBody>
      </p:sp>
      <p:cxnSp>
        <p:nvCxnSpPr>
          <p:cNvPr id="342" name="Google Shape;342;p19"/>
          <p:cNvCxnSpPr/>
          <p:nvPr/>
        </p:nvCxnSpPr>
        <p:spPr>
          <a:xfrm rot="10800000">
            <a:off x="1789350" y="3217300"/>
            <a:ext cx="0" cy="420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3" name="Google Shape;343;p19"/>
          <p:cNvCxnSpPr/>
          <p:nvPr/>
        </p:nvCxnSpPr>
        <p:spPr>
          <a:xfrm>
            <a:off x="5906650" y="2620775"/>
            <a:ext cx="947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4" name="Google Shape;344;p19"/>
          <p:cNvCxnSpPr/>
          <p:nvPr/>
        </p:nvCxnSpPr>
        <p:spPr>
          <a:xfrm flipH="1">
            <a:off x="5876950" y="3012000"/>
            <a:ext cx="1006800" cy="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345" name="Google Shape;34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1475" y="2170070"/>
            <a:ext cx="935956" cy="887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1152" y="2643018"/>
            <a:ext cx="935956" cy="887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831940">
            <a:off x="5258316" y="2144098"/>
            <a:ext cx="932950" cy="8905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0"/>
          <p:cNvSpPr txBox="1"/>
          <p:nvPr>
            <p:ph idx="1" type="body"/>
          </p:nvPr>
        </p:nvSpPr>
        <p:spPr>
          <a:xfrm>
            <a:off x="172775" y="1635325"/>
            <a:ext cx="4947000" cy="328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@Singleton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b="1" lang="pl" sz="1102">
                <a:latin typeface="Courier New"/>
                <a:ea typeface="Courier New"/>
                <a:cs typeface="Courier New"/>
                <a:sym typeface="Courier New"/>
              </a:rPr>
              <a:t>MemberDAO</a:t>
            </a: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@PersistenceContext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private EntityManager em;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 public List&lt;Member&gt; </a:t>
            </a:r>
            <a:r>
              <a:rPr b="1" lang="pl" sz="1102">
                <a:latin typeface="Courier New"/>
                <a:ea typeface="Courier New"/>
                <a:cs typeface="Courier New"/>
                <a:sym typeface="Courier New"/>
              </a:rPr>
              <a:t>allMembers</a:t>
            </a:r>
            <a:r>
              <a:rPr lang="pl" sz="1200"/>
              <a:t>()</a:t>
            </a: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45720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TypedQuery&lt;Member&gt; q = em.createQuery(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45720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i="1" lang="pl" sz="1102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"SELECT m FROM Member m"</a:t>
            </a: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, Member.class);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45720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List&lt;</a:t>
            </a:r>
            <a:r>
              <a:rPr b="1" lang="pl" sz="1102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Member</a:t>
            </a: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&gt; </a:t>
            </a:r>
            <a:r>
              <a:rPr b="1" lang="pl" sz="1102">
                <a:latin typeface="Courier New"/>
                <a:ea typeface="Courier New"/>
                <a:cs typeface="Courier New"/>
                <a:sym typeface="Courier New"/>
              </a:rPr>
              <a:t>members</a:t>
            </a: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 = q.getResultList();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45720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b="1" lang="pl" sz="1102">
                <a:latin typeface="Courier New"/>
                <a:ea typeface="Courier New"/>
                <a:cs typeface="Courier New"/>
                <a:sym typeface="Courier New"/>
              </a:rPr>
              <a:t>members</a:t>
            </a: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br>
              <a:rPr lang="pl" sz="1102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pl" sz="1102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pl" sz="1102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pl" sz="1102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pl" sz="1102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2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20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pl" sz="1102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3" name="Google Shape;353;p2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Adding “Data Access Object”</a:t>
            </a:r>
            <a:endParaRPr/>
          </a:p>
        </p:txBody>
      </p:sp>
      <p:sp>
        <p:nvSpPr>
          <p:cNvPr id="354" name="Google Shape;354;p20"/>
          <p:cNvSpPr txBox="1"/>
          <p:nvPr>
            <p:ph idx="1" type="body"/>
          </p:nvPr>
        </p:nvSpPr>
        <p:spPr>
          <a:xfrm rot="-515">
            <a:off x="1345020" y="1089668"/>
            <a:ext cx="2001300" cy="44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/>
              <a:t>Implementacja</a:t>
            </a:r>
            <a:endParaRPr b="1"/>
          </a:p>
        </p:txBody>
      </p:sp>
      <p:sp>
        <p:nvSpPr>
          <p:cNvPr id="355" name="Google Shape;355;p20"/>
          <p:cNvSpPr txBox="1"/>
          <p:nvPr>
            <p:ph idx="1" type="body"/>
          </p:nvPr>
        </p:nvSpPr>
        <p:spPr>
          <a:xfrm>
            <a:off x="4861075" y="1534725"/>
            <a:ext cx="3562500" cy="328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public void updateMember(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String lastName,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String firstName,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String birthday,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int id) 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Member m = </a:t>
            </a:r>
            <a:r>
              <a:rPr b="1" lang="pl" sz="1002">
                <a:latin typeface="Courier New"/>
                <a:ea typeface="Courier New"/>
                <a:cs typeface="Courier New"/>
                <a:sym typeface="Courier New"/>
              </a:rPr>
              <a:t>em.find(Member.class, id)</a:t>
            </a: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m.setLastName(lastName);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m.setFirstName(firstName);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m.setBirthday(birthday);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1002">
                <a:latin typeface="Courier New"/>
                <a:ea typeface="Courier New"/>
                <a:cs typeface="Courier New"/>
                <a:sym typeface="Courier New"/>
              </a:rPr>
              <a:t>em.persist(m)</a:t>
            </a: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3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002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2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1"/>
          <p:cNvSpPr txBox="1"/>
          <p:nvPr>
            <p:ph type="title"/>
          </p:nvPr>
        </p:nvSpPr>
        <p:spPr>
          <a:xfrm>
            <a:off x="1209775" y="1016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Adding Entites</a:t>
            </a:r>
            <a:endParaRPr/>
          </a:p>
        </p:txBody>
      </p:sp>
      <p:sp>
        <p:nvSpPr>
          <p:cNvPr id="361" name="Google Shape;361;p21"/>
          <p:cNvSpPr txBox="1"/>
          <p:nvPr>
            <p:ph idx="1" type="body"/>
          </p:nvPr>
        </p:nvSpPr>
        <p:spPr>
          <a:xfrm>
            <a:off x="1290375" y="673975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Encja jest reprezentacją wiersza tabeli jako obiektu. W książce na przykładzie aplikacji Calypso odpowiada to klasie Java z polami firstName, last Name orad id.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Aby dokończyć połączenie z bazą danych trzeba dodać meta informacje takie jak nazwa tabeli, nazwy kolumn.. Jak to bywa w Javie, do takich meta informacji używamy adnotacji.</a:t>
            </a:r>
            <a:endParaRPr/>
          </a:p>
        </p:txBody>
      </p:sp>
      <p:pic>
        <p:nvPicPr>
          <p:cNvPr id="362" name="Google Shape;36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4000" y="1270750"/>
            <a:ext cx="3258700" cy="116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04949" y="3000700"/>
            <a:ext cx="3157750" cy="19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