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10add795ad3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10add795ad3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10add795ad3_1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10add795ad3_1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10add795ad3_1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10add795ad3_1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10add795ad3_1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10add795ad3_1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10add795ad3_1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10add795ad3_1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10add79569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10add79569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10d7f6a314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10d7f6a314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10d7f6a314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10d7f6a314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10d7f6a314a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10d7f6a314a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0add795692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0add795692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08ef43b9b4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08ef43b9b4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0add795692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0add795692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10add795692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10add795692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10add795692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10add795692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10add795692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10add795692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10add795692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10add795692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10d7f6a314a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10d7f6a314a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p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6.png"/><Relationship Id="rId4" Type="http://schemas.openxmlformats.org/officeDocument/2006/relationships/hyperlink" Target="http://localhost:4848"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pl"/>
              <a:t>Maintaining State Consistency with JTA Transactions</a:t>
            </a:r>
            <a:endParaRPr/>
          </a:p>
        </p:txBody>
      </p:sp>
      <p:sp>
        <p:nvSpPr>
          <p:cNvPr id="55" name="Google Shape;55;p13"/>
          <p:cNvSpPr txBox="1"/>
          <p:nvPr/>
        </p:nvSpPr>
        <p:spPr>
          <a:xfrm>
            <a:off x="6327625" y="3737400"/>
            <a:ext cx="31602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pl"/>
              <a:t>Piotr Zimak</a:t>
            </a:r>
            <a:endParaRPr/>
          </a:p>
          <a:p>
            <a:pPr indent="0" lvl="0" marL="0" rtl="0" algn="l">
              <a:spcBef>
                <a:spcPts val="0"/>
              </a:spcBef>
              <a:spcAft>
                <a:spcPts val="0"/>
              </a:spcAft>
              <a:buNone/>
            </a:pPr>
            <a:r>
              <a:rPr lang="pl"/>
              <a:t>Joanna Strug</a:t>
            </a:r>
            <a:endParaRPr/>
          </a:p>
          <a:p>
            <a:pPr indent="0" lvl="0" marL="0" rtl="0" algn="l">
              <a:spcBef>
                <a:spcPts val="0"/>
              </a:spcBef>
              <a:spcAft>
                <a:spcPts val="0"/>
              </a:spcAft>
              <a:buNone/>
            </a:pPr>
            <a:r>
              <a:rPr lang="pl"/>
              <a:t>Sławomir Strug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2"/>
          <p:cNvSpPr txBox="1"/>
          <p:nvPr>
            <p:ph type="title"/>
          </p:nvPr>
        </p:nvSpPr>
        <p:spPr>
          <a:xfrm>
            <a:off x="311700" y="39177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pl" sz="1520"/>
              <a:t>Atrybuty transakcji zarządzanej przez kontener</a:t>
            </a:r>
            <a:endParaRPr b="1" sz="1520"/>
          </a:p>
        </p:txBody>
      </p:sp>
      <p:sp>
        <p:nvSpPr>
          <p:cNvPr id="128" name="Google Shape;128;p22"/>
          <p:cNvSpPr txBox="1"/>
          <p:nvPr>
            <p:ph idx="1" type="body"/>
          </p:nvPr>
        </p:nvSpPr>
        <p:spPr>
          <a:xfrm>
            <a:off x="311700" y="1122050"/>
            <a:ext cx="8520600" cy="3777900"/>
          </a:xfrm>
          <a:prstGeom prst="rect">
            <a:avLst/>
          </a:prstGeom>
        </p:spPr>
        <p:txBody>
          <a:bodyPr anchorCtr="0" anchor="t" bIns="91425" lIns="91425" spcFirstLastPara="1" rIns="91425" wrap="square" tIns="91425">
            <a:normAutofit lnSpcReduction="10000"/>
          </a:bodyPr>
          <a:lstStyle/>
          <a:p>
            <a:pPr indent="-317500" lvl="0" marL="457200" rtl="0" algn="l">
              <a:lnSpc>
                <a:spcPct val="150000"/>
              </a:lnSpc>
              <a:spcBef>
                <a:spcPts val="0"/>
              </a:spcBef>
              <a:spcAft>
                <a:spcPts val="0"/>
              </a:spcAft>
              <a:buClr>
                <a:schemeClr val="dk1"/>
              </a:buClr>
              <a:buSzPts val="1400"/>
              <a:buChar char="●"/>
            </a:pPr>
            <a:r>
              <a:rPr b="1" lang="pl" sz="1400">
                <a:solidFill>
                  <a:schemeClr val="dk1"/>
                </a:solidFill>
              </a:rPr>
              <a:t>REQUIRED</a:t>
            </a:r>
            <a:r>
              <a:rPr lang="pl" sz="1400">
                <a:solidFill>
                  <a:schemeClr val="dk1"/>
                </a:solidFill>
              </a:rPr>
              <a:t> - wartość domyślna dla kontenera EJB. Jeżeli klient wywoła metodę biznesową oznaczoną atrybutem REQUIRED to operacja zawsze będzie objęta transakcją. Będzie to nowo utworzona transakcja (w momencie gdy klient nie jest nią objęty) lub wykorzystana będzie transakcja już istniejąca </a:t>
            </a:r>
            <a:endParaRPr sz="1400">
              <a:solidFill>
                <a:schemeClr val="dk1"/>
              </a:solidFill>
            </a:endParaRPr>
          </a:p>
          <a:p>
            <a:pPr indent="-317500" lvl="0" marL="457200" rtl="0" algn="l">
              <a:lnSpc>
                <a:spcPct val="150000"/>
              </a:lnSpc>
              <a:spcBef>
                <a:spcPts val="0"/>
              </a:spcBef>
              <a:spcAft>
                <a:spcPts val="0"/>
              </a:spcAft>
              <a:buClr>
                <a:schemeClr val="dk1"/>
              </a:buClr>
              <a:buSzPts val="1400"/>
              <a:buChar char="●"/>
            </a:pPr>
            <a:r>
              <a:rPr b="1" lang="pl" sz="1400">
                <a:solidFill>
                  <a:schemeClr val="dk1"/>
                </a:solidFill>
              </a:rPr>
              <a:t>NOT_SUPPORTED</a:t>
            </a:r>
            <a:r>
              <a:rPr lang="pl" sz="1400">
                <a:solidFill>
                  <a:schemeClr val="dk1"/>
                </a:solidFill>
              </a:rPr>
              <a:t> - klient nie obsługuje transakcji. Jeżeli klient jest takową już objęty, to na czas wywołania metody transakcja jest zawieszona i po przetwarzaniu wznowiona. </a:t>
            </a:r>
            <a:endParaRPr sz="1400">
              <a:solidFill>
                <a:schemeClr val="dk1"/>
              </a:solidFill>
            </a:endParaRPr>
          </a:p>
          <a:p>
            <a:pPr indent="-317500" lvl="0" marL="457200" rtl="0" algn="l">
              <a:lnSpc>
                <a:spcPct val="150000"/>
              </a:lnSpc>
              <a:spcBef>
                <a:spcPts val="0"/>
              </a:spcBef>
              <a:spcAft>
                <a:spcPts val="0"/>
              </a:spcAft>
              <a:buClr>
                <a:schemeClr val="dk1"/>
              </a:buClr>
              <a:buSzPts val="1400"/>
              <a:buChar char="●"/>
            </a:pPr>
            <a:r>
              <a:rPr b="1" lang="pl" sz="1400">
                <a:solidFill>
                  <a:schemeClr val="dk1"/>
                </a:solidFill>
              </a:rPr>
              <a:t>SUPPORTS</a:t>
            </a:r>
            <a:r>
              <a:rPr lang="pl" sz="1400">
                <a:solidFill>
                  <a:schemeClr val="dk1"/>
                </a:solidFill>
              </a:rPr>
              <a:t> - komponent zachowuje się poprawnie zarówno z jak i bez transakcji. Atrybut SUPPORTS powoduje dwoiste zachowanie się komponentu. W przypadku aktywnej transakcji, zachowanie jest takie samo jak w przypadku atrybutu REQUIRED. Jeżeli natomiast transakcja nie jest aktywna - NOT_SUPPORTED. </a:t>
            </a:r>
            <a:endParaRPr sz="1400">
              <a:solidFill>
                <a:schemeClr val="dk1"/>
              </a:solidFill>
            </a:endParaRPr>
          </a:p>
          <a:p>
            <a:pPr indent="0" lvl="0" marL="457200" rtl="0" algn="l">
              <a:spcBef>
                <a:spcPts val="1200"/>
              </a:spcBef>
              <a:spcAft>
                <a:spcPts val="1200"/>
              </a:spcAft>
              <a:buNone/>
            </a:pPr>
            <a:r>
              <a:t/>
            </a:r>
            <a:endParaRPr>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3"/>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990"/>
              <a:buFont typeface="Arial"/>
              <a:buNone/>
            </a:pPr>
            <a:r>
              <a:rPr b="1" lang="pl" sz="1520"/>
              <a:t>Atrybuty transakcji zarządzanej przez kontener cd.</a:t>
            </a:r>
            <a:endParaRPr sz="2900"/>
          </a:p>
        </p:txBody>
      </p:sp>
      <p:sp>
        <p:nvSpPr>
          <p:cNvPr id="134" name="Google Shape;134;p23"/>
          <p:cNvSpPr txBox="1"/>
          <p:nvPr>
            <p:ph idx="1" type="body"/>
          </p:nvPr>
        </p:nvSpPr>
        <p:spPr>
          <a:xfrm>
            <a:off x="311700" y="1456825"/>
            <a:ext cx="8520600" cy="3416400"/>
          </a:xfrm>
          <a:prstGeom prst="rect">
            <a:avLst/>
          </a:prstGeom>
        </p:spPr>
        <p:txBody>
          <a:bodyPr anchorCtr="0" anchor="t" bIns="91425" lIns="91425" spcFirstLastPara="1" rIns="91425" wrap="square" tIns="91425">
            <a:normAutofit/>
          </a:bodyPr>
          <a:lstStyle/>
          <a:p>
            <a:pPr indent="-317500" lvl="0" marL="457200" rtl="0" algn="l">
              <a:lnSpc>
                <a:spcPct val="150000"/>
              </a:lnSpc>
              <a:spcBef>
                <a:spcPts val="0"/>
              </a:spcBef>
              <a:spcAft>
                <a:spcPts val="0"/>
              </a:spcAft>
              <a:buClr>
                <a:schemeClr val="dk1"/>
              </a:buClr>
              <a:buSzPts val="1400"/>
              <a:buChar char="●"/>
            </a:pPr>
            <a:r>
              <a:rPr b="1" lang="pl" sz="1400">
                <a:solidFill>
                  <a:schemeClr val="dk1"/>
                </a:solidFill>
              </a:rPr>
              <a:t>REQUIRES_NEW</a:t>
            </a:r>
            <a:r>
              <a:rPr lang="pl" sz="1400">
                <a:solidFill>
                  <a:schemeClr val="dk1"/>
                </a:solidFill>
              </a:rPr>
              <a:t> - dla każdego wywołania metody tworzona jest nowa transakcja. Jeżeli transakcja istnieje, jest zawieszona a następnie wznowiona po wywołaniu metody. ‘</a:t>
            </a:r>
            <a:endParaRPr sz="1400">
              <a:solidFill>
                <a:schemeClr val="dk1"/>
              </a:solidFill>
            </a:endParaRPr>
          </a:p>
          <a:p>
            <a:pPr indent="-317500" lvl="0" marL="457200" rtl="0" algn="l">
              <a:lnSpc>
                <a:spcPct val="150000"/>
              </a:lnSpc>
              <a:spcBef>
                <a:spcPts val="0"/>
              </a:spcBef>
              <a:spcAft>
                <a:spcPts val="0"/>
              </a:spcAft>
              <a:buClr>
                <a:schemeClr val="dk1"/>
              </a:buClr>
              <a:buSzPts val="1400"/>
              <a:buChar char="●"/>
            </a:pPr>
            <a:r>
              <a:rPr b="1" lang="pl" sz="1400">
                <a:solidFill>
                  <a:schemeClr val="dk1"/>
                </a:solidFill>
              </a:rPr>
              <a:t>MANDATORY</a:t>
            </a:r>
            <a:r>
              <a:rPr lang="pl" sz="1400">
                <a:solidFill>
                  <a:schemeClr val="dk1"/>
                </a:solidFill>
              </a:rPr>
              <a:t> - transakcja musi być aktywna. Jeżeli takowa istnieje, zachowanie się kontenera jest analogiczne do sytuacji z atrybutem REQUIRED. Jeżeli transakcji nie ma, zgłaszany jest błąd i wyrzucany jest wyjątek </a:t>
            </a:r>
            <a:endParaRPr sz="1400">
              <a:solidFill>
                <a:schemeClr val="dk1"/>
              </a:solidFill>
            </a:endParaRPr>
          </a:p>
          <a:p>
            <a:pPr indent="-317500" lvl="0" marL="457200" rtl="0" algn="l">
              <a:lnSpc>
                <a:spcPct val="150000"/>
              </a:lnSpc>
              <a:spcBef>
                <a:spcPts val="0"/>
              </a:spcBef>
              <a:spcAft>
                <a:spcPts val="0"/>
              </a:spcAft>
              <a:buClr>
                <a:schemeClr val="dk1"/>
              </a:buClr>
              <a:buSzPts val="1400"/>
              <a:buChar char="●"/>
            </a:pPr>
            <a:r>
              <a:rPr b="1" lang="pl" sz="1400">
                <a:solidFill>
                  <a:schemeClr val="dk1"/>
                </a:solidFill>
              </a:rPr>
              <a:t>NEVER</a:t>
            </a:r>
            <a:r>
              <a:rPr lang="pl" sz="1400">
                <a:solidFill>
                  <a:schemeClr val="dk1"/>
                </a:solidFill>
              </a:rPr>
              <a:t> - sytuacja odwrotna do powyższej. Metoda nie może być wywołana w obrębie transakcji. Jeżeli transakcja nie istnieje - zachowanie jest takie samo jak w przypadku atrybutu NOT_SUPPORTED. W innym przypadku zgłaszany jest błąd. </a:t>
            </a:r>
            <a:endParaRPr sz="14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53739"/>
              <a:buFont typeface="Arial"/>
              <a:buNone/>
            </a:pPr>
            <a:r>
              <a:rPr b="1" lang="pl" sz="1842"/>
              <a:t>Transakcje zarządzane kontenerem</a:t>
            </a:r>
            <a:endParaRPr sz="3022"/>
          </a:p>
        </p:txBody>
      </p:sp>
      <p:sp>
        <p:nvSpPr>
          <p:cNvPr id="140" name="Google Shape;140;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Clr>
                <a:schemeClr val="dk1"/>
              </a:buClr>
              <a:buSzPts val="1100"/>
              <a:buFont typeface="Arial"/>
              <a:buNone/>
            </a:pPr>
            <a:r>
              <a:rPr lang="pl" sz="1400">
                <a:solidFill>
                  <a:schemeClr val="dk1"/>
                </a:solidFill>
              </a:rPr>
              <a:t>Domyślnym atrybutem transakcji obsługiwanych przez kontener jest Reqired. Jego obsługa wymusza na platformie J2EE duże narzuty czasowe. W związku z tym, kiedykolwiek programista jest pewien, że poziom ochrony gwarantowany przez Reqired jest za silny warto obniżyć go do innego, zmieniając atrybuty transakcji.</a:t>
            </a:r>
            <a:endParaRPr sz="1400">
              <a:solidFill>
                <a:schemeClr val="dk1"/>
              </a:solidFill>
            </a:endParaRPr>
          </a:p>
          <a:p>
            <a:pPr indent="0" lvl="0" marL="0" rtl="0" algn="l">
              <a:spcBef>
                <a:spcPts val="1200"/>
              </a:spcBef>
              <a:spcAft>
                <a:spcPts val="0"/>
              </a:spcAft>
              <a:buClr>
                <a:schemeClr val="dk1"/>
              </a:buClr>
              <a:buSzPts val="1100"/>
              <a:buFont typeface="Arial"/>
              <a:buNone/>
            </a:pPr>
            <a:r>
              <a:rPr lang="pl" sz="1400">
                <a:solidFill>
                  <a:schemeClr val="dk1"/>
                </a:solidFill>
              </a:rPr>
              <a:t>Zarządzanie przez kontener umożliwia także wycofywanie transakcji. Transakcje obsługiwane przez kontener możemy przerywać poprzez:</a:t>
            </a:r>
            <a:endParaRPr sz="1400">
              <a:solidFill>
                <a:schemeClr val="dk1"/>
              </a:solidFill>
            </a:endParaRPr>
          </a:p>
          <a:p>
            <a:pPr indent="-317500" lvl="0" marL="457200" rtl="0" algn="l">
              <a:spcBef>
                <a:spcPts val="1200"/>
              </a:spcBef>
              <a:spcAft>
                <a:spcPts val="0"/>
              </a:spcAft>
              <a:buClr>
                <a:schemeClr val="dk1"/>
              </a:buClr>
              <a:buSzPts val="1400"/>
              <a:buChar char="●"/>
            </a:pPr>
            <a:r>
              <a:rPr lang="pl" sz="1400">
                <a:solidFill>
                  <a:schemeClr val="dk1"/>
                </a:solidFill>
              </a:rPr>
              <a:t>wywołanie metody setRollbackOnly() z interfejsu EJBContext</a:t>
            </a:r>
            <a:endParaRPr sz="1400">
              <a:solidFill>
                <a:schemeClr val="dk1"/>
              </a:solidFill>
            </a:endParaRPr>
          </a:p>
          <a:p>
            <a:pPr indent="-317500" lvl="0" marL="457200" rtl="0" algn="l">
              <a:spcBef>
                <a:spcPts val="0"/>
              </a:spcBef>
              <a:spcAft>
                <a:spcPts val="0"/>
              </a:spcAft>
              <a:buClr>
                <a:schemeClr val="dk1"/>
              </a:buClr>
              <a:buSzPts val="1400"/>
              <a:buChar char="●"/>
            </a:pPr>
            <a:r>
              <a:rPr lang="pl" sz="1400">
                <a:solidFill>
                  <a:schemeClr val="dk1"/>
                </a:solidFill>
              </a:rPr>
              <a:t>wyjątek systemowy ( np. EJBException )</a:t>
            </a:r>
            <a:endParaRPr sz="1400">
              <a:solidFill>
                <a:schemeClr val="dk1"/>
              </a:solidFill>
            </a:endParaRPr>
          </a:p>
          <a:p>
            <a:pPr indent="0" lvl="0" marL="0" rtl="0" algn="l">
              <a:spcBef>
                <a:spcPts val="1200"/>
              </a:spcBef>
              <a:spcAft>
                <a:spcPts val="12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pl" sz="1520"/>
              <a:t>Transakcje zarządzane na poziomie ziarna (</a:t>
            </a:r>
            <a:r>
              <a:rPr b="1" lang="pl" sz="1520"/>
              <a:t>Bean-Managed Transactions)</a:t>
            </a:r>
            <a:endParaRPr b="1" sz="1520"/>
          </a:p>
        </p:txBody>
      </p:sp>
      <p:sp>
        <p:nvSpPr>
          <p:cNvPr id="146" name="Google Shape;146;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23850" lvl="0" marL="457200" rtl="0" algn="l">
              <a:lnSpc>
                <a:spcPct val="150000"/>
              </a:lnSpc>
              <a:spcBef>
                <a:spcPts val="0"/>
              </a:spcBef>
              <a:spcAft>
                <a:spcPts val="0"/>
              </a:spcAft>
              <a:buClr>
                <a:schemeClr val="dk1"/>
              </a:buClr>
              <a:buSzPts val="1500"/>
              <a:buChar char="●"/>
            </a:pPr>
            <a:r>
              <a:rPr lang="pl" sz="1500">
                <a:solidFill>
                  <a:schemeClr val="dk1"/>
                </a:solidFill>
              </a:rPr>
              <a:t>Ten rodzaj transakcji mogą mieć beany encji i sesyjne</a:t>
            </a:r>
            <a:endParaRPr sz="1500">
              <a:solidFill>
                <a:schemeClr val="dk1"/>
              </a:solidFill>
            </a:endParaRPr>
          </a:p>
          <a:p>
            <a:pPr indent="-323850" lvl="0" marL="457200" rtl="0" algn="l">
              <a:lnSpc>
                <a:spcPct val="150000"/>
              </a:lnSpc>
              <a:spcBef>
                <a:spcPts val="0"/>
              </a:spcBef>
              <a:spcAft>
                <a:spcPts val="0"/>
              </a:spcAft>
              <a:buClr>
                <a:schemeClr val="dk1"/>
              </a:buClr>
              <a:buSzPts val="1500"/>
              <a:buChar char="●"/>
            </a:pPr>
            <a:r>
              <a:rPr lang="pl" sz="1500">
                <a:solidFill>
                  <a:schemeClr val="dk1"/>
                </a:solidFill>
              </a:rPr>
              <a:t>Jawnie wewnątrz beana podaje się początek i koniec transakcji</a:t>
            </a:r>
            <a:endParaRPr sz="1500">
              <a:solidFill>
                <a:schemeClr val="dk1"/>
              </a:solidFill>
            </a:endParaRPr>
          </a:p>
          <a:p>
            <a:pPr indent="-323850" lvl="0" marL="457200" rtl="0" algn="l">
              <a:lnSpc>
                <a:spcPct val="150000"/>
              </a:lnSpc>
              <a:spcBef>
                <a:spcPts val="0"/>
              </a:spcBef>
              <a:spcAft>
                <a:spcPts val="0"/>
              </a:spcAft>
              <a:buClr>
                <a:schemeClr val="dk1"/>
              </a:buClr>
              <a:buSzPts val="1500"/>
              <a:buChar char="●"/>
            </a:pPr>
            <a:r>
              <a:rPr lang="pl" sz="1500">
                <a:solidFill>
                  <a:schemeClr val="dk1"/>
                </a:solidFill>
              </a:rPr>
              <a:t>Brak ograniczeń na zagnieżdżone transakcje</a:t>
            </a:r>
            <a:endParaRPr sz="1500">
              <a:solidFill>
                <a:schemeClr val="dk1"/>
              </a:solidFill>
            </a:endParaRPr>
          </a:p>
          <a:p>
            <a:pPr indent="-323850" lvl="0" marL="457200" rtl="0" algn="l">
              <a:lnSpc>
                <a:spcPct val="150000"/>
              </a:lnSpc>
              <a:spcBef>
                <a:spcPts val="0"/>
              </a:spcBef>
              <a:spcAft>
                <a:spcPts val="0"/>
              </a:spcAft>
              <a:buClr>
                <a:schemeClr val="dk1"/>
              </a:buClr>
              <a:buSzPts val="1500"/>
              <a:buChar char="●"/>
            </a:pPr>
            <a:r>
              <a:rPr lang="pl" sz="1500">
                <a:solidFill>
                  <a:schemeClr val="dk1"/>
                </a:solidFill>
              </a:rPr>
              <a:t>Transakcje zarządzane przez beany muszą być obsługiwane przez JDBC albo JTA.</a:t>
            </a:r>
            <a:endParaRPr sz="1500">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990"/>
              <a:buFont typeface="Arial"/>
              <a:buNone/>
            </a:pPr>
            <a:r>
              <a:rPr b="1" lang="pl" sz="1420"/>
              <a:t>Transakcje zarządzane na poziomie ziarna</a:t>
            </a:r>
            <a:endParaRPr/>
          </a:p>
        </p:txBody>
      </p:sp>
      <p:sp>
        <p:nvSpPr>
          <p:cNvPr id="152" name="Google Shape;152;p26"/>
          <p:cNvSpPr txBox="1"/>
          <p:nvPr>
            <p:ph idx="1" type="body"/>
          </p:nvPr>
        </p:nvSpPr>
        <p:spPr>
          <a:xfrm>
            <a:off x="4123925" y="1152475"/>
            <a:ext cx="4708200" cy="3416400"/>
          </a:xfrm>
          <a:prstGeom prst="rect">
            <a:avLst/>
          </a:prstGeom>
        </p:spPr>
        <p:txBody>
          <a:bodyPr anchorCtr="0" anchor="t" bIns="91425" lIns="91425" spcFirstLastPara="1" rIns="91425" wrap="square" tIns="91425">
            <a:normAutofit/>
          </a:bodyPr>
          <a:lstStyle/>
          <a:p>
            <a:pPr indent="0" lvl="0" marL="0" rtl="0" algn="l">
              <a:lnSpc>
                <a:spcPct val="150000"/>
              </a:lnSpc>
              <a:spcBef>
                <a:spcPts val="0"/>
              </a:spcBef>
              <a:spcAft>
                <a:spcPts val="0"/>
              </a:spcAft>
              <a:buNone/>
            </a:pPr>
            <a:r>
              <a:rPr lang="pl" sz="1100">
                <a:solidFill>
                  <a:schemeClr val="dk1"/>
                </a:solidFill>
                <a:highlight>
                  <a:schemeClr val="lt1"/>
                </a:highlight>
                <a:latin typeface="Verdana"/>
                <a:ea typeface="Verdana"/>
                <a:cs typeface="Verdana"/>
                <a:sym typeface="Verdana"/>
              </a:rPr>
              <a:t>Aby skorzystać z transakcji JTA w aplikacji klienckiej lub komponencie EJB potrzebujemy instancji interfejsu </a:t>
            </a:r>
            <a:r>
              <a:rPr b="1" lang="pl" sz="1100">
                <a:solidFill>
                  <a:schemeClr val="dk1"/>
                </a:solidFill>
                <a:highlight>
                  <a:schemeClr val="lt1"/>
                </a:highlight>
              </a:rPr>
              <a:t>UserTransaction. </a:t>
            </a:r>
            <a:endParaRPr sz="1100">
              <a:solidFill>
                <a:schemeClr val="dk1"/>
              </a:solidFill>
              <a:highlight>
                <a:schemeClr val="lt1"/>
              </a:highlight>
              <a:latin typeface="Verdana"/>
              <a:ea typeface="Verdana"/>
              <a:cs typeface="Verdana"/>
              <a:sym typeface="Verdana"/>
            </a:endParaRPr>
          </a:p>
          <a:p>
            <a:pPr indent="-298450" lvl="0" marL="457200" rtl="0" algn="l">
              <a:lnSpc>
                <a:spcPct val="150000"/>
              </a:lnSpc>
              <a:spcBef>
                <a:spcPts val="1200"/>
              </a:spcBef>
              <a:spcAft>
                <a:spcPts val="0"/>
              </a:spcAft>
              <a:buClr>
                <a:schemeClr val="dk1"/>
              </a:buClr>
              <a:buSzPts val="1100"/>
              <a:buFont typeface="Verdana"/>
              <a:buChar char="●"/>
            </a:pPr>
            <a:r>
              <a:rPr b="1" lang="pl" sz="1100">
                <a:solidFill>
                  <a:schemeClr val="dk1"/>
                </a:solidFill>
                <a:latin typeface="Verdana"/>
                <a:ea typeface="Verdana"/>
                <a:cs typeface="Verdana"/>
                <a:sym typeface="Verdana"/>
              </a:rPr>
              <a:t>begin()</a:t>
            </a:r>
            <a:r>
              <a:rPr lang="pl" sz="1100">
                <a:solidFill>
                  <a:schemeClr val="dk1"/>
                </a:solidFill>
                <a:latin typeface="Verdana"/>
                <a:ea typeface="Verdana"/>
                <a:cs typeface="Verdana"/>
                <a:sym typeface="Verdana"/>
              </a:rPr>
              <a:t> - metoda rozpoczynająca transakcję.</a:t>
            </a:r>
            <a:endParaRPr sz="1100">
              <a:solidFill>
                <a:schemeClr val="dk1"/>
              </a:solidFill>
              <a:latin typeface="Verdana"/>
              <a:ea typeface="Verdana"/>
              <a:cs typeface="Verdana"/>
              <a:sym typeface="Verdana"/>
            </a:endParaRPr>
          </a:p>
          <a:p>
            <a:pPr indent="-298450" lvl="0" marL="457200" rtl="0" algn="l">
              <a:lnSpc>
                <a:spcPct val="150000"/>
              </a:lnSpc>
              <a:spcBef>
                <a:spcPts val="0"/>
              </a:spcBef>
              <a:spcAft>
                <a:spcPts val="0"/>
              </a:spcAft>
              <a:buClr>
                <a:schemeClr val="dk1"/>
              </a:buClr>
              <a:buSzPts val="1100"/>
              <a:buFont typeface="Verdana"/>
              <a:buChar char="●"/>
            </a:pPr>
            <a:r>
              <a:rPr b="1" lang="pl" sz="1100">
                <a:solidFill>
                  <a:schemeClr val="dk1"/>
                </a:solidFill>
                <a:latin typeface="Verdana"/>
                <a:ea typeface="Verdana"/>
                <a:cs typeface="Verdana"/>
                <a:sym typeface="Verdana"/>
              </a:rPr>
              <a:t>commit()</a:t>
            </a:r>
            <a:r>
              <a:rPr lang="pl" sz="1100">
                <a:solidFill>
                  <a:schemeClr val="dk1"/>
                </a:solidFill>
                <a:latin typeface="Verdana"/>
                <a:ea typeface="Verdana"/>
                <a:cs typeface="Verdana"/>
                <a:sym typeface="Verdana"/>
              </a:rPr>
              <a:t> - metoda kończąca transakcję.</a:t>
            </a:r>
            <a:endParaRPr sz="1100">
              <a:solidFill>
                <a:schemeClr val="dk1"/>
              </a:solidFill>
              <a:latin typeface="Verdana"/>
              <a:ea typeface="Verdana"/>
              <a:cs typeface="Verdana"/>
              <a:sym typeface="Verdana"/>
            </a:endParaRPr>
          </a:p>
          <a:p>
            <a:pPr indent="-298450" lvl="0" marL="457200" rtl="0" algn="l">
              <a:lnSpc>
                <a:spcPct val="150000"/>
              </a:lnSpc>
              <a:spcBef>
                <a:spcPts val="0"/>
              </a:spcBef>
              <a:spcAft>
                <a:spcPts val="0"/>
              </a:spcAft>
              <a:buClr>
                <a:schemeClr val="dk1"/>
              </a:buClr>
              <a:buSzPts val="1100"/>
              <a:buFont typeface="Verdana"/>
              <a:buChar char="●"/>
            </a:pPr>
            <a:r>
              <a:rPr b="1" lang="pl" sz="1100">
                <a:solidFill>
                  <a:schemeClr val="dk1"/>
                </a:solidFill>
                <a:latin typeface="Verdana"/>
                <a:ea typeface="Verdana"/>
                <a:cs typeface="Verdana"/>
                <a:sym typeface="Verdana"/>
              </a:rPr>
              <a:t>rollback()</a:t>
            </a:r>
            <a:r>
              <a:rPr lang="pl" sz="1100">
                <a:solidFill>
                  <a:schemeClr val="dk1"/>
                </a:solidFill>
                <a:latin typeface="Verdana"/>
                <a:ea typeface="Verdana"/>
                <a:cs typeface="Verdana"/>
                <a:sym typeface="Verdana"/>
              </a:rPr>
              <a:t> - metoda wycofująca transakcję (stanowe komponenty sesyjne nie muszą kończyć transakcji wraz z zamknięciem połączenia z bazą danych natomiast bezstanowe - muszą)</a:t>
            </a:r>
            <a:endParaRPr sz="1100">
              <a:solidFill>
                <a:schemeClr val="dk1"/>
              </a:solidFill>
              <a:latin typeface="Verdana"/>
              <a:ea typeface="Verdana"/>
              <a:cs typeface="Verdana"/>
              <a:sym typeface="Verdana"/>
            </a:endParaRPr>
          </a:p>
          <a:p>
            <a:pPr indent="-298450" lvl="0" marL="457200" rtl="0" algn="l">
              <a:lnSpc>
                <a:spcPct val="150000"/>
              </a:lnSpc>
              <a:spcBef>
                <a:spcPts val="0"/>
              </a:spcBef>
              <a:spcAft>
                <a:spcPts val="0"/>
              </a:spcAft>
              <a:buClr>
                <a:schemeClr val="dk1"/>
              </a:buClr>
              <a:buSzPts val="1100"/>
              <a:buFont typeface="Verdana"/>
              <a:buChar char="●"/>
            </a:pPr>
            <a:r>
              <a:rPr b="1" lang="pl" sz="1100">
                <a:solidFill>
                  <a:schemeClr val="dk1"/>
                </a:solidFill>
                <a:latin typeface="Verdana"/>
                <a:ea typeface="Verdana"/>
                <a:cs typeface="Verdana"/>
                <a:sym typeface="Verdana"/>
              </a:rPr>
              <a:t>getStatus()</a:t>
            </a:r>
            <a:r>
              <a:rPr lang="pl" sz="1100">
                <a:solidFill>
                  <a:schemeClr val="dk1"/>
                </a:solidFill>
                <a:latin typeface="Verdana"/>
                <a:ea typeface="Verdana"/>
                <a:cs typeface="Verdana"/>
                <a:sym typeface="Verdana"/>
              </a:rPr>
              <a:t> - zwraca status wykonywanej przez wątek transakcji </a:t>
            </a:r>
            <a:endParaRPr sz="1100">
              <a:solidFill>
                <a:schemeClr val="dk1"/>
              </a:solidFill>
              <a:highlight>
                <a:srgbClr val="FFF4E5"/>
              </a:highlight>
              <a:latin typeface="Verdana"/>
              <a:ea typeface="Verdana"/>
              <a:cs typeface="Verdana"/>
              <a:sym typeface="Verdana"/>
            </a:endParaRPr>
          </a:p>
        </p:txBody>
      </p:sp>
      <p:pic>
        <p:nvPicPr>
          <p:cNvPr id="153" name="Google Shape;153;p26"/>
          <p:cNvPicPr preferRelativeResize="0"/>
          <p:nvPr/>
        </p:nvPicPr>
        <p:blipFill>
          <a:blip r:embed="rId3">
            <a:alphaModFix/>
          </a:blip>
          <a:stretch>
            <a:fillRect/>
          </a:stretch>
        </p:blipFill>
        <p:spPr>
          <a:xfrm>
            <a:off x="411150" y="1374875"/>
            <a:ext cx="3609975" cy="2819400"/>
          </a:xfrm>
          <a:prstGeom prst="rect">
            <a:avLst/>
          </a:prstGeom>
          <a:noFill/>
          <a:ln>
            <a:noFill/>
          </a:ln>
        </p:spPr>
      </p:pic>
      <p:cxnSp>
        <p:nvCxnSpPr>
          <p:cNvPr id="154" name="Google Shape;154;p26"/>
          <p:cNvCxnSpPr/>
          <p:nvPr/>
        </p:nvCxnSpPr>
        <p:spPr>
          <a:xfrm>
            <a:off x="806525" y="2061975"/>
            <a:ext cx="1955400" cy="15300"/>
          </a:xfrm>
          <a:prstGeom prst="straightConnector1">
            <a:avLst/>
          </a:prstGeom>
          <a:noFill/>
          <a:ln cap="flat" cmpd="sng" w="9525">
            <a:solidFill>
              <a:srgbClr val="FF0000"/>
            </a:solidFill>
            <a:prstDash val="solid"/>
            <a:round/>
            <a:headEnd len="med" w="med" type="none"/>
            <a:tailEnd len="med" w="med" type="none"/>
          </a:ln>
        </p:spPr>
      </p:cxn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7"/>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pl" sz="1520"/>
              <a:t>Obserwacja transakcji dla stanowego EJBs</a:t>
            </a:r>
            <a:endParaRPr b="1" sz="1520"/>
          </a:p>
        </p:txBody>
      </p:sp>
      <p:sp>
        <p:nvSpPr>
          <p:cNvPr id="160" name="Google Shape;160;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pl" sz="1700"/>
              <a:t>Wyłącznie w przypadku </a:t>
            </a:r>
            <a:r>
              <a:rPr lang="pl" sz="1700"/>
              <a:t>transakcji</a:t>
            </a:r>
            <a:r>
              <a:rPr lang="pl" sz="1700"/>
              <a:t> zarządzanych przez kontener oraz w przypadku sesji stanowej, EJBs umożliwia zaimplementowanie interfejsu SessionSynchronization. Za jego pomocą możliwe jest zareagowanie na granicę transakcji.</a:t>
            </a:r>
            <a:endParaRPr sz="1700"/>
          </a:p>
        </p:txBody>
      </p:sp>
      <p:pic>
        <p:nvPicPr>
          <p:cNvPr id="161" name="Google Shape;161;p27"/>
          <p:cNvPicPr preferRelativeResize="0"/>
          <p:nvPr/>
        </p:nvPicPr>
        <p:blipFill>
          <a:blip r:embed="rId3">
            <a:alphaModFix/>
          </a:blip>
          <a:stretch>
            <a:fillRect/>
          </a:stretch>
        </p:blipFill>
        <p:spPr>
          <a:xfrm>
            <a:off x="2454498" y="2288250"/>
            <a:ext cx="3756825" cy="23490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65131"/>
              <a:buFont typeface="Arial"/>
              <a:buNone/>
            </a:pPr>
            <a:r>
              <a:rPr b="1" lang="pl" sz="1520"/>
              <a:t>Obserwacja transakcji dla stanowego EJBs</a:t>
            </a:r>
            <a:endParaRPr/>
          </a:p>
        </p:txBody>
      </p:sp>
      <p:sp>
        <p:nvSpPr>
          <p:cNvPr id="167" name="Google Shape;167;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pl"/>
              <a:t>SessonSynchronization udostępnia trzy metody:</a:t>
            </a:r>
            <a:endParaRPr/>
          </a:p>
          <a:p>
            <a:pPr indent="-342900" lvl="0" marL="457200" rtl="0" algn="l">
              <a:spcBef>
                <a:spcPts val="1200"/>
              </a:spcBef>
              <a:spcAft>
                <a:spcPts val="0"/>
              </a:spcAft>
              <a:buSzPts val="1800"/>
              <a:buChar char="-"/>
            </a:pPr>
            <a:r>
              <a:rPr lang="pl"/>
              <a:t>afterBegin - </a:t>
            </a:r>
            <a:r>
              <a:rPr lang="pl"/>
              <a:t>zawiadamia</a:t>
            </a:r>
            <a:r>
              <a:rPr lang="pl"/>
              <a:t> o rozpoczęciu nowej transakcji i o tym, że kolejne metody biznesowe będą wywoływane w kontekście transakcji. Może posłużyć min. do wczytania danych z bazy danych.</a:t>
            </a:r>
            <a:endParaRPr/>
          </a:p>
          <a:p>
            <a:pPr indent="-342900" lvl="0" marL="457200" rtl="0" algn="l">
              <a:spcBef>
                <a:spcPts val="0"/>
              </a:spcBef>
              <a:spcAft>
                <a:spcPts val="0"/>
              </a:spcAft>
              <a:buSzPts val="1800"/>
              <a:buChar char="-"/>
            </a:pPr>
            <a:r>
              <a:rPr lang="pl"/>
              <a:t>beforeCompletion - zawiadamia o tym, że transakcja zaraz się skończy. Instancja może użyć tej metody, na przykład do zapisania zbuforowanych danych do bazy danych</a:t>
            </a:r>
            <a:endParaRPr/>
          </a:p>
          <a:p>
            <a:pPr indent="-342900" lvl="0" marL="457200" rtl="0" algn="l">
              <a:spcBef>
                <a:spcPts val="0"/>
              </a:spcBef>
              <a:spcAft>
                <a:spcPts val="0"/>
              </a:spcAft>
              <a:buSzPts val="1800"/>
              <a:buChar char="-"/>
            </a:pPr>
            <a:r>
              <a:rPr lang="pl"/>
              <a:t>afterCompletion - zawiadamia instancje, że protokół commitu transakcji został zakończony i informuję instancję, czy transakcja została zatwierdzona bądź cofnięta</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pl"/>
              <a:t>Monitorowanie transakcji</a:t>
            </a:r>
            <a:endParaRPr/>
          </a:p>
          <a:p>
            <a:pPr indent="0" lvl="0" marL="0" rtl="0" algn="l">
              <a:spcBef>
                <a:spcPts val="0"/>
              </a:spcBef>
              <a:spcAft>
                <a:spcPts val="0"/>
              </a:spcAft>
              <a:buNone/>
            </a:pPr>
            <a:r>
              <a:t/>
            </a:r>
            <a:endParaRPr/>
          </a:p>
        </p:txBody>
      </p:sp>
      <p:sp>
        <p:nvSpPr>
          <p:cNvPr id="173" name="Google Shape;173;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pl"/>
              <a:t>Aplikacja administracyjna web posiada możliwość monitorowania transakcji np. za pośrednictwem GlassFish. Monitorowanie umożliwia uzyskanie takich danych jak:</a:t>
            </a:r>
            <a:endParaRPr/>
          </a:p>
          <a:p>
            <a:pPr indent="-342900" lvl="0" marL="457200" rtl="0" algn="l">
              <a:spcBef>
                <a:spcPts val="1200"/>
              </a:spcBef>
              <a:spcAft>
                <a:spcPts val="0"/>
              </a:spcAft>
              <a:buSzPts val="1800"/>
              <a:buChar char="-"/>
            </a:pPr>
            <a:r>
              <a:rPr lang="pl"/>
              <a:t>CommitedCount - Liczba transakcji, które zostały wykonane</a:t>
            </a:r>
            <a:endParaRPr/>
          </a:p>
          <a:p>
            <a:pPr indent="-342900" lvl="0" marL="457200" rtl="0" algn="l">
              <a:spcBef>
                <a:spcPts val="0"/>
              </a:spcBef>
              <a:spcAft>
                <a:spcPts val="0"/>
              </a:spcAft>
              <a:buSzPts val="1800"/>
              <a:buChar char="-"/>
            </a:pPr>
            <a:r>
              <a:rPr lang="pl"/>
              <a:t>ActiveIds - Udostępnia ID transakcji, które są obecnie aktywne</a:t>
            </a:r>
            <a:endParaRPr/>
          </a:p>
          <a:p>
            <a:pPr indent="-342900" lvl="0" marL="457200" rtl="0" algn="l">
              <a:spcBef>
                <a:spcPts val="0"/>
              </a:spcBef>
              <a:spcAft>
                <a:spcPts val="0"/>
              </a:spcAft>
              <a:buSzPts val="1800"/>
              <a:buChar char="-"/>
            </a:pPr>
            <a:r>
              <a:rPr lang="pl"/>
              <a:t>RolledbackCount - Liczba transakcji, które zostały cofnięte</a:t>
            </a:r>
            <a:endParaRPr/>
          </a:p>
          <a:p>
            <a:pPr indent="-342900" lvl="0" marL="457200" rtl="0" algn="l">
              <a:spcBef>
                <a:spcPts val="0"/>
              </a:spcBef>
              <a:spcAft>
                <a:spcPts val="0"/>
              </a:spcAft>
              <a:buSzPts val="1800"/>
              <a:buChar char="-"/>
            </a:pPr>
            <a:r>
              <a:rPr lang="pl"/>
              <a:t>ActiveCount - Liczba transakcji, które są obecnie aktywne</a:t>
            </a:r>
            <a:endParaRPr/>
          </a:p>
          <a:p>
            <a:pPr indent="-342900" lvl="0" marL="457200" rtl="0" algn="l">
              <a:spcBef>
                <a:spcPts val="0"/>
              </a:spcBef>
              <a:spcAft>
                <a:spcPts val="0"/>
              </a:spcAft>
              <a:buSzPts val="1800"/>
              <a:buChar char="-"/>
            </a:pPr>
            <a:r>
              <a:rPr lang="pl"/>
              <a:t>State - Wskazuje, czy usługa </a:t>
            </a:r>
            <a:r>
              <a:rPr lang="pl"/>
              <a:t>transakcyjna</a:t>
            </a:r>
            <a:r>
              <a:rPr lang="pl"/>
              <a:t> została zamrożona</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30"/>
          <p:cNvSpPr txBox="1"/>
          <p:nvPr>
            <p:ph type="title"/>
          </p:nvPr>
        </p:nvSpPr>
        <p:spPr>
          <a:xfrm>
            <a:off x="311700" y="1297350"/>
            <a:ext cx="8520600" cy="1274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990"/>
              <a:buNone/>
            </a:pPr>
            <a:r>
              <a:rPr lang="pl" sz="4220"/>
              <a:t>Dziękujemy za uwagę</a:t>
            </a:r>
            <a:endParaRPr sz="422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nvSpPr>
        <p:spPr>
          <a:xfrm>
            <a:off x="660750" y="577250"/>
            <a:ext cx="40557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pl" sz="1600"/>
              <a:t>Wstęp</a:t>
            </a:r>
            <a:r>
              <a:rPr lang="pl" sz="1600"/>
              <a:t> </a:t>
            </a:r>
            <a:endParaRPr sz="1600"/>
          </a:p>
        </p:txBody>
      </p:sp>
      <p:sp>
        <p:nvSpPr>
          <p:cNvPr id="61" name="Google Shape;61;p14"/>
          <p:cNvSpPr txBox="1"/>
          <p:nvPr/>
        </p:nvSpPr>
        <p:spPr>
          <a:xfrm>
            <a:off x="660750" y="1376550"/>
            <a:ext cx="7822500" cy="2493600"/>
          </a:xfrm>
          <a:prstGeom prst="rect">
            <a:avLst/>
          </a:prstGeom>
          <a:noFill/>
          <a:ln>
            <a:noFill/>
          </a:ln>
        </p:spPr>
        <p:txBody>
          <a:bodyPr anchorCtr="0" anchor="t" bIns="91425" lIns="91425" spcFirstLastPara="1" rIns="91425" wrap="square" tIns="91425">
            <a:spAutoFit/>
          </a:bodyPr>
          <a:lstStyle/>
          <a:p>
            <a:pPr indent="457200" lvl="0" marL="0" rtl="0" algn="just">
              <a:lnSpc>
                <a:spcPct val="115000"/>
              </a:lnSpc>
              <a:spcBef>
                <a:spcPts val="0"/>
              </a:spcBef>
              <a:spcAft>
                <a:spcPts val="0"/>
              </a:spcAft>
              <a:buNone/>
            </a:pPr>
            <a:r>
              <a:rPr lang="pl" sz="1200">
                <a:latin typeface="Calibri"/>
                <a:ea typeface="Calibri"/>
                <a:cs typeface="Calibri"/>
                <a:sym typeface="Calibri"/>
              </a:rPr>
              <a:t>Temat pozornie łatwy, ponieważ w prostych działających przypadkach nie ma nic skomplikowanego. Sytuacja zmienia się w momencie kiedy zaczynamy korzystać z bardziej rozbudowanych systemów bazodanowych lub sytuacjach kiedy transakcje nie zostały pomyślnie wykonane, wtedy zaczynają się pojawiać problemy z wycofywaniem zmian w bazie danych. Dodatkowo sprawa staje się jeszcze bardziej skomplikowane kiedy obsługujemy wiele tabel. </a:t>
            </a:r>
            <a:endParaRPr sz="1200">
              <a:latin typeface="Calibri"/>
              <a:ea typeface="Calibri"/>
              <a:cs typeface="Calibri"/>
              <a:sym typeface="Calibri"/>
            </a:endParaRPr>
          </a:p>
          <a:p>
            <a:pPr indent="457200" lvl="0" marL="0" rtl="0" algn="just">
              <a:lnSpc>
                <a:spcPct val="115000"/>
              </a:lnSpc>
              <a:spcBef>
                <a:spcPts val="0"/>
              </a:spcBef>
              <a:spcAft>
                <a:spcPts val="0"/>
              </a:spcAft>
              <a:buNone/>
            </a:pPr>
            <a:r>
              <a:rPr lang="pl" sz="1200">
                <a:latin typeface="Calibri"/>
                <a:ea typeface="Calibri"/>
                <a:cs typeface="Calibri"/>
                <a:sym typeface="Calibri"/>
              </a:rPr>
              <a:t>W celu rozwiązania tego problemu zostaje wykorzystany JTA lub </a:t>
            </a:r>
            <a:r>
              <a:rPr lang="pl" sz="1200">
                <a:solidFill>
                  <a:schemeClr val="dk1"/>
                </a:solidFill>
                <a:highlight>
                  <a:srgbClr val="FAF9F8"/>
                </a:highlight>
                <a:latin typeface="Calibri"/>
                <a:ea typeface="Calibri"/>
                <a:cs typeface="Calibri"/>
                <a:sym typeface="Calibri"/>
              </a:rPr>
              <a:t>Java Transaction API</a:t>
            </a:r>
            <a:r>
              <a:rPr lang="pl" sz="1200">
                <a:latin typeface="Calibri"/>
                <a:ea typeface="Calibri"/>
                <a:cs typeface="Calibri"/>
                <a:sym typeface="Calibri"/>
              </a:rPr>
              <a:t>, który wraz z menedżerami transakcji definiuje sposoby postępowania.  Warto też wspomnieć, że menedżerowie korzystają z dwufazowego protokołu zatwierdzania. </a:t>
            </a:r>
            <a:endParaRPr sz="1200">
              <a:latin typeface="Calibri"/>
              <a:ea typeface="Calibri"/>
              <a:cs typeface="Calibri"/>
              <a:sym typeface="Calibri"/>
            </a:endParaRPr>
          </a:p>
          <a:p>
            <a:pPr indent="-304800" lvl="0" marL="914400" rtl="0" algn="just">
              <a:lnSpc>
                <a:spcPct val="115000"/>
              </a:lnSpc>
              <a:spcBef>
                <a:spcPts val="0"/>
              </a:spcBef>
              <a:spcAft>
                <a:spcPts val="0"/>
              </a:spcAft>
              <a:buSzPts val="1200"/>
              <a:buFont typeface="Calibri"/>
              <a:buChar char="●"/>
            </a:pPr>
            <a:r>
              <a:rPr lang="pl" sz="1200">
                <a:latin typeface="Calibri"/>
                <a:ea typeface="Calibri"/>
                <a:cs typeface="Calibri"/>
                <a:sym typeface="Calibri"/>
              </a:rPr>
              <a:t>Pierwsza faza - menedżer transakcji odpytuje każdą z stron transakcji - jeżeli któraś nie odpowiada to wycofuje dane.</a:t>
            </a:r>
            <a:endParaRPr sz="1200">
              <a:latin typeface="Calibri"/>
              <a:ea typeface="Calibri"/>
              <a:cs typeface="Calibri"/>
              <a:sym typeface="Calibri"/>
            </a:endParaRPr>
          </a:p>
          <a:p>
            <a:pPr indent="-304800" lvl="0" marL="914400" rtl="0" algn="just">
              <a:lnSpc>
                <a:spcPct val="115000"/>
              </a:lnSpc>
              <a:spcBef>
                <a:spcPts val="0"/>
              </a:spcBef>
              <a:spcAft>
                <a:spcPts val="0"/>
              </a:spcAft>
              <a:buSzPts val="1200"/>
              <a:buFont typeface="Calibri"/>
              <a:buChar char="●"/>
            </a:pPr>
            <a:r>
              <a:rPr lang="pl" sz="1200">
                <a:latin typeface="Calibri"/>
                <a:ea typeface="Calibri"/>
                <a:cs typeface="Calibri"/>
                <a:sym typeface="Calibri"/>
              </a:rPr>
              <a:t>Druga faza - sprawdzenie czy któraś ze stron zgłosiła wynik negatywny oraz decyzja czy transakcja zostanie zatwierdzona czy wycofana. </a:t>
            </a:r>
            <a:endParaRPr sz="120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nvSpPr>
        <p:spPr>
          <a:xfrm>
            <a:off x="429225" y="1443150"/>
            <a:ext cx="37005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pl"/>
              <a:t>transakcja zatwierdzona</a:t>
            </a:r>
            <a:endParaRPr b="1"/>
          </a:p>
        </p:txBody>
      </p:sp>
      <p:sp>
        <p:nvSpPr>
          <p:cNvPr id="67" name="Google Shape;67;p15"/>
          <p:cNvSpPr txBox="1"/>
          <p:nvPr/>
        </p:nvSpPr>
        <p:spPr>
          <a:xfrm>
            <a:off x="5269300" y="1443150"/>
            <a:ext cx="29307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pl"/>
              <a:t>transakcja wycofana</a:t>
            </a:r>
            <a:endParaRPr b="1"/>
          </a:p>
        </p:txBody>
      </p:sp>
      <p:sp>
        <p:nvSpPr>
          <p:cNvPr id="68" name="Google Shape;68;p15"/>
          <p:cNvSpPr txBox="1"/>
          <p:nvPr/>
        </p:nvSpPr>
        <p:spPr>
          <a:xfrm>
            <a:off x="629050" y="266425"/>
            <a:ext cx="5010300" cy="415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pl" sz="1500"/>
              <a:t>Modularyzacja w czasie: rozgraniczenie transakcji </a:t>
            </a:r>
            <a:r>
              <a:rPr b="1" lang="pl" sz="1200"/>
              <a:t> </a:t>
            </a:r>
            <a:endParaRPr b="1" sz="1200"/>
          </a:p>
        </p:txBody>
      </p:sp>
      <p:sp>
        <p:nvSpPr>
          <p:cNvPr id="69" name="Google Shape;69;p15"/>
          <p:cNvSpPr txBox="1"/>
          <p:nvPr/>
        </p:nvSpPr>
        <p:spPr>
          <a:xfrm>
            <a:off x="947300" y="814075"/>
            <a:ext cx="68901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pl" sz="1100"/>
              <a:t>transakcje</a:t>
            </a:r>
            <a:r>
              <a:rPr lang="pl" sz="1100"/>
              <a:t> - </a:t>
            </a:r>
            <a:r>
              <a:rPr lang="pl" sz="1100">
                <a:solidFill>
                  <a:schemeClr val="dk1"/>
                </a:solidFill>
                <a:latin typeface="Calibri"/>
                <a:ea typeface="Calibri"/>
                <a:cs typeface="Calibri"/>
                <a:sym typeface="Calibri"/>
              </a:rPr>
              <a:t>można uznać za moduły w dziedzinie czasu, których obowiązkiem jest </a:t>
            </a:r>
            <a:r>
              <a:rPr lang="pl" sz="1100">
                <a:solidFill>
                  <a:schemeClr val="dk1"/>
                </a:solidFill>
                <a:latin typeface="Calibri"/>
                <a:ea typeface="Calibri"/>
                <a:cs typeface="Calibri"/>
                <a:sym typeface="Calibri"/>
              </a:rPr>
              <a:t>podjęcie</a:t>
            </a:r>
            <a:r>
              <a:rPr lang="pl" sz="1100">
                <a:solidFill>
                  <a:schemeClr val="dk1"/>
                </a:solidFill>
                <a:latin typeface="Calibri"/>
                <a:ea typeface="Calibri"/>
                <a:cs typeface="Calibri"/>
                <a:sym typeface="Calibri"/>
              </a:rPr>
              <a:t> </a:t>
            </a:r>
            <a:r>
              <a:rPr lang="pl" sz="1100">
                <a:solidFill>
                  <a:schemeClr val="dk1"/>
                </a:solidFill>
                <a:latin typeface="Calibri"/>
                <a:ea typeface="Calibri"/>
                <a:cs typeface="Calibri"/>
                <a:sym typeface="Calibri"/>
              </a:rPr>
              <a:t>dokładnie</a:t>
            </a:r>
            <a:r>
              <a:rPr lang="pl" sz="1100">
                <a:solidFill>
                  <a:schemeClr val="dk1"/>
                </a:solidFill>
                <a:latin typeface="Calibri"/>
                <a:ea typeface="Calibri"/>
                <a:cs typeface="Calibri"/>
                <a:sym typeface="Calibri"/>
              </a:rPr>
              <a:t> jednej z dwóch decyzji:</a:t>
            </a:r>
            <a:endParaRPr sz="1100"/>
          </a:p>
        </p:txBody>
      </p:sp>
      <p:cxnSp>
        <p:nvCxnSpPr>
          <p:cNvPr id="70" name="Google Shape;70;p15"/>
          <p:cNvCxnSpPr/>
          <p:nvPr/>
        </p:nvCxnSpPr>
        <p:spPr>
          <a:xfrm>
            <a:off x="4634350" y="1443150"/>
            <a:ext cx="0" cy="1990800"/>
          </a:xfrm>
          <a:prstGeom prst="straightConnector1">
            <a:avLst/>
          </a:prstGeom>
          <a:noFill/>
          <a:ln cap="flat" cmpd="sng" w="9525">
            <a:solidFill>
              <a:srgbClr val="FF0000"/>
            </a:solidFill>
            <a:prstDash val="solid"/>
            <a:round/>
            <a:headEnd len="med" w="med" type="none"/>
            <a:tailEnd len="med" w="med" type="none"/>
          </a:ln>
          <a:effectLst>
            <a:outerShdw blurRad="57150" rotWithShape="0" algn="bl" dir="5400000" dist="19050">
              <a:srgbClr val="000000">
                <a:alpha val="50000"/>
              </a:srgbClr>
            </a:outerShdw>
          </a:effectLst>
        </p:spPr>
      </p:cxnSp>
      <p:sp>
        <p:nvSpPr>
          <p:cNvPr id="71" name="Google Shape;71;p15"/>
          <p:cNvSpPr txBox="1"/>
          <p:nvPr/>
        </p:nvSpPr>
        <p:spPr>
          <a:xfrm>
            <a:off x="466250" y="2096600"/>
            <a:ext cx="3885300" cy="692700"/>
          </a:xfrm>
          <a:prstGeom prst="rect">
            <a:avLst/>
          </a:prstGeom>
          <a:noFill/>
          <a:ln>
            <a:noFill/>
          </a:ln>
        </p:spPr>
        <p:txBody>
          <a:bodyPr anchorCtr="0" anchor="t" bIns="91425" lIns="91425" spcFirstLastPara="1" rIns="91425" wrap="square" tIns="91425">
            <a:spAutoFit/>
          </a:bodyPr>
          <a:lstStyle/>
          <a:p>
            <a:pPr indent="-298450" lvl="0" marL="457200" rtl="0" algn="l">
              <a:spcBef>
                <a:spcPts val="0"/>
              </a:spcBef>
              <a:spcAft>
                <a:spcPts val="0"/>
              </a:spcAft>
              <a:buClr>
                <a:schemeClr val="dk1"/>
              </a:buClr>
              <a:buSzPts val="1100"/>
              <a:buFont typeface="Calibri"/>
              <a:buChar char="●"/>
            </a:pPr>
            <a:r>
              <a:rPr lang="pl" sz="1100">
                <a:solidFill>
                  <a:schemeClr val="dk1"/>
                </a:solidFill>
                <a:latin typeface="Calibri"/>
                <a:ea typeface="Calibri"/>
                <a:cs typeface="Calibri"/>
                <a:sym typeface="Calibri"/>
              </a:rPr>
              <a:t>wszyscy uczestnicy transakcji pomyślnie zakończyli swoją pracę</a:t>
            </a:r>
            <a:endParaRPr sz="1100">
              <a:solidFill>
                <a:schemeClr val="dk1"/>
              </a:solidFill>
              <a:latin typeface="Calibri"/>
              <a:ea typeface="Calibri"/>
              <a:cs typeface="Calibri"/>
              <a:sym typeface="Calibri"/>
            </a:endParaRPr>
          </a:p>
          <a:p>
            <a:pPr indent="-298450" lvl="0" marL="457200" rtl="0" algn="l">
              <a:spcBef>
                <a:spcPts val="0"/>
              </a:spcBef>
              <a:spcAft>
                <a:spcPts val="0"/>
              </a:spcAft>
              <a:buClr>
                <a:schemeClr val="dk1"/>
              </a:buClr>
              <a:buSzPts val="1100"/>
              <a:buFont typeface="Calibri"/>
              <a:buChar char="●"/>
            </a:pPr>
            <a:r>
              <a:rPr lang="pl" sz="1100">
                <a:solidFill>
                  <a:schemeClr val="dk1"/>
                </a:solidFill>
                <a:latin typeface="Calibri"/>
                <a:ea typeface="Calibri"/>
                <a:cs typeface="Calibri"/>
                <a:sym typeface="Calibri"/>
              </a:rPr>
              <a:t>jest zakończona i można wprowadzić nowe transakcje</a:t>
            </a:r>
            <a:endParaRPr/>
          </a:p>
        </p:txBody>
      </p:sp>
      <p:sp>
        <p:nvSpPr>
          <p:cNvPr id="72" name="Google Shape;72;p15"/>
          <p:cNvSpPr txBox="1"/>
          <p:nvPr/>
        </p:nvSpPr>
        <p:spPr>
          <a:xfrm>
            <a:off x="5039950" y="2056050"/>
            <a:ext cx="3389400" cy="1031400"/>
          </a:xfrm>
          <a:prstGeom prst="rect">
            <a:avLst/>
          </a:prstGeom>
          <a:noFill/>
          <a:ln>
            <a:noFill/>
          </a:ln>
        </p:spPr>
        <p:txBody>
          <a:bodyPr anchorCtr="0" anchor="t" bIns="91425" lIns="91425" spcFirstLastPara="1" rIns="91425" wrap="square" tIns="91425">
            <a:spAutoFit/>
          </a:bodyPr>
          <a:lstStyle/>
          <a:p>
            <a:pPr indent="-298450" lvl="0" marL="457200" rtl="0" algn="l">
              <a:spcBef>
                <a:spcPts val="0"/>
              </a:spcBef>
              <a:spcAft>
                <a:spcPts val="0"/>
              </a:spcAft>
              <a:buClr>
                <a:schemeClr val="dk1"/>
              </a:buClr>
              <a:buSzPts val="1100"/>
              <a:buFont typeface="Calibri"/>
              <a:buChar char="●"/>
            </a:pPr>
            <a:r>
              <a:rPr lang="pl" sz="1100">
                <a:solidFill>
                  <a:schemeClr val="dk1"/>
                </a:solidFill>
                <a:latin typeface="Calibri"/>
                <a:ea typeface="Calibri"/>
                <a:cs typeface="Calibri"/>
                <a:sym typeface="Calibri"/>
              </a:rPr>
              <a:t>wszyscy uczestnicy transakcji muszą wykonać własne wycofanie.</a:t>
            </a:r>
            <a:endParaRPr sz="1100">
              <a:solidFill>
                <a:schemeClr val="dk1"/>
              </a:solidFill>
              <a:latin typeface="Calibri"/>
              <a:ea typeface="Calibri"/>
              <a:cs typeface="Calibri"/>
              <a:sym typeface="Calibri"/>
            </a:endParaRPr>
          </a:p>
          <a:p>
            <a:pPr indent="-298450" lvl="0" marL="457200" rtl="0" algn="l">
              <a:spcBef>
                <a:spcPts val="0"/>
              </a:spcBef>
              <a:spcAft>
                <a:spcPts val="0"/>
              </a:spcAft>
              <a:buClr>
                <a:schemeClr val="dk1"/>
              </a:buClr>
              <a:buSzPts val="1100"/>
              <a:buFont typeface="Calibri"/>
              <a:buChar char="●"/>
            </a:pPr>
            <a:r>
              <a:rPr lang="pl" sz="1100">
                <a:solidFill>
                  <a:schemeClr val="dk1"/>
                </a:solidFill>
                <a:latin typeface="Calibri"/>
                <a:ea typeface="Calibri"/>
                <a:cs typeface="Calibri"/>
                <a:sym typeface="Calibri"/>
              </a:rPr>
              <a:t>po wycofaniu transakcja jest zakończona i można wprowadzić nową transakcję (w tym powtarzającą się transakcję nieudaną).</a:t>
            </a:r>
            <a:endParaRPr/>
          </a:p>
        </p:txBody>
      </p:sp>
      <p:sp>
        <p:nvSpPr>
          <p:cNvPr id="73" name="Google Shape;73;p15"/>
          <p:cNvSpPr txBox="1"/>
          <p:nvPr/>
        </p:nvSpPr>
        <p:spPr>
          <a:xfrm>
            <a:off x="658675" y="3700350"/>
            <a:ext cx="7770600" cy="554100"/>
          </a:xfrm>
          <a:prstGeom prst="rect">
            <a:avLst/>
          </a:prstGeom>
          <a:noFill/>
          <a:ln>
            <a:noFill/>
          </a:ln>
        </p:spPr>
        <p:txBody>
          <a:bodyPr anchorCtr="0" anchor="t" bIns="91425" lIns="91425" spcFirstLastPara="1" rIns="91425" wrap="square" tIns="91425">
            <a:spAutoFit/>
          </a:bodyPr>
          <a:lstStyle/>
          <a:p>
            <a:pPr indent="457200" lvl="0" marL="0" rtl="0" algn="just">
              <a:spcBef>
                <a:spcPts val="0"/>
              </a:spcBef>
              <a:spcAft>
                <a:spcPts val="0"/>
              </a:spcAft>
              <a:buNone/>
            </a:pPr>
            <a:r>
              <a:rPr lang="pl" sz="1200"/>
              <a:t>Transakcje można również postrzegać jako wyznacznik linii demarkacyjnej między działaniami - te, które są częścią transakcji oraz te, które są poza transakcja.</a:t>
            </a:r>
            <a:endParaRPr sz="12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pl" sz="1520"/>
              <a:t>Transakcje lokalne i rozproszone</a:t>
            </a:r>
            <a:endParaRPr b="1" sz="1520"/>
          </a:p>
        </p:txBody>
      </p:sp>
      <p:sp>
        <p:nvSpPr>
          <p:cNvPr id="79" name="Google Shape;79;p16"/>
          <p:cNvSpPr txBox="1"/>
          <p:nvPr/>
        </p:nvSpPr>
        <p:spPr>
          <a:xfrm>
            <a:off x="666925" y="1272925"/>
            <a:ext cx="3604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pl"/>
              <a:t>Lokalne</a:t>
            </a:r>
            <a:endParaRPr/>
          </a:p>
        </p:txBody>
      </p:sp>
      <p:sp>
        <p:nvSpPr>
          <p:cNvPr id="80" name="Google Shape;80;p16"/>
          <p:cNvSpPr txBox="1"/>
          <p:nvPr/>
        </p:nvSpPr>
        <p:spPr>
          <a:xfrm>
            <a:off x="4803050" y="1272925"/>
            <a:ext cx="35007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pl"/>
              <a:t>Rozproszone - </a:t>
            </a:r>
            <a:r>
              <a:rPr lang="pl"/>
              <a:t>inaczej</a:t>
            </a:r>
            <a:r>
              <a:rPr lang="pl"/>
              <a:t> transakcje XA (eXtended Architecture) </a:t>
            </a:r>
            <a:endParaRPr/>
          </a:p>
        </p:txBody>
      </p:sp>
      <p:cxnSp>
        <p:nvCxnSpPr>
          <p:cNvPr id="81" name="Google Shape;81;p16"/>
          <p:cNvCxnSpPr/>
          <p:nvPr/>
        </p:nvCxnSpPr>
        <p:spPr>
          <a:xfrm>
            <a:off x="4292425" y="1206325"/>
            <a:ext cx="0" cy="2146200"/>
          </a:xfrm>
          <a:prstGeom prst="straightConnector1">
            <a:avLst/>
          </a:prstGeom>
          <a:noFill/>
          <a:ln cap="flat" cmpd="sng" w="9525">
            <a:solidFill>
              <a:srgbClr val="FF0000"/>
            </a:solidFill>
            <a:prstDash val="solid"/>
            <a:round/>
            <a:headEnd len="med" w="med" type="none"/>
            <a:tailEnd len="med" w="med" type="none"/>
          </a:ln>
        </p:spPr>
      </p:cxnSp>
      <p:sp>
        <p:nvSpPr>
          <p:cNvPr id="82" name="Google Shape;82;p16"/>
          <p:cNvSpPr txBox="1"/>
          <p:nvPr/>
        </p:nvSpPr>
        <p:spPr>
          <a:xfrm>
            <a:off x="370025" y="1746575"/>
            <a:ext cx="3604200" cy="12621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Char char="●"/>
            </a:pPr>
            <a:r>
              <a:rPr lang="pl"/>
              <a:t>działanie w ramach jednego procesu</a:t>
            </a:r>
            <a:endParaRPr/>
          </a:p>
          <a:p>
            <a:pPr indent="-317500" lvl="0" marL="457200" rtl="0" algn="l">
              <a:spcBef>
                <a:spcPts val="0"/>
              </a:spcBef>
              <a:spcAft>
                <a:spcPts val="0"/>
              </a:spcAft>
              <a:buSzPts val="1400"/>
              <a:buChar char="●"/>
            </a:pPr>
            <a:r>
              <a:rPr lang="pl"/>
              <a:t>łatwiejsze w obsłudze dla menedżerów transakcji, ponieważ nie wymagają komunikacji </a:t>
            </a:r>
            <a:r>
              <a:rPr lang="pl"/>
              <a:t>międzyprocesowej</a:t>
            </a:r>
            <a:r>
              <a:rPr lang="pl"/>
              <a:t> </a:t>
            </a:r>
            <a:endParaRPr/>
          </a:p>
        </p:txBody>
      </p:sp>
      <p:sp>
        <p:nvSpPr>
          <p:cNvPr id="83" name="Google Shape;83;p16"/>
          <p:cNvSpPr txBox="1"/>
          <p:nvPr/>
        </p:nvSpPr>
        <p:spPr>
          <a:xfrm>
            <a:off x="4572000" y="1874950"/>
            <a:ext cx="4052700" cy="10467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Char char="●"/>
            </a:pPr>
            <a:r>
              <a:rPr lang="pl"/>
              <a:t>komunikacja </a:t>
            </a:r>
            <a:r>
              <a:rPr lang="pl"/>
              <a:t>międzyprocesowa</a:t>
            </a:r>
            <a:endParaRPr/>
          </a:p>
          <a:p>
            <a:pPr indent="-317500" lvl="0" marL="457200" rtl="0" algn="l">
              <a:spcBef>
                <a:spcPts val="0"/>
              </a:spcBef>
              <a:spcAft>
                <a:spcPts val="0"/>
              </a:spcAft>
              <a:buSzPts val="1400"/>
              <a:buChar char="●"/>
            </a:pPr>
            <a:r>
              <a:rPr lang="pl"/>
              <a:t>zatwierdzenie dwufazowe</a:t>
            </a:r>
            <a:endParaRPr/>
          </a:p>
          <a:p>
            <a:pPr indent="-317500" lvl="0" marL="457200" rtl="0" algn="l">
              <a:spcBef>
                <a:spcPts val="0"/>
              </a:spcBef>
              <a:spcAft>
                <a:spcPts val="0"/>
              </a:spcAft>
              <a:buSzPts val="1400"/>
              <a:buChar char="●"/>
            </a:pPr>
            <a:r>
              <a:rPr lang="pl"/>
              <a:t>może obsługiwać kilka różnych systemów bazodanowych* </a:t>
            </a:r>
            <a:endParaRPr/>
          </a:p>
        </p:txBody>
      </p:sp>
      <p:sp>
        <p:nvSpPr>
          <p:cNvPr id="84" name="Google Shape;84;p16"/>
          <p:cNvSpPr txBox="1"/>
          <p:nvPr/>
        </p:nvSpPr>
        <p:spPr>
          <a:xfrm>
            <a:off x="4292425" y="4470025"/>
            <a:ext cx="4951200" cy="354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pl" sz="1100">
                <a:solidFill>
                  <a:schemeClr val="dk1"/>
                </a:solidFill>
                <a:latin typeface="Calibri"/>
                <a:ea typeface="Calibri"/>
                <a:cs typeface="Calibri"/>
                <a:sym typeface="Calibri"/>
              </a:rPr>
              <a:t>*Nie wszystkie produkty bazodanowe i JMS są w stanie obsłużyć transakcje XA</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7"/>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pl" sz="1520"/>
              <a:t>Paradygmat ACID</a:t>
            </a:r>
            <a:endParaRPr b="1" sz="1520"/>
          </a:p>
        </p:txBody>
      </p:sp>
      <p:sp>
        <p:nvSpPr>
          <p:cNvPr id="90" name="Google Shape;90;p17"/>
          <p:cNvSpPr txBox="1"/>
          <p:nvPr/>
        </p:nvSpPr>
        <p:spPr>
          <a:xfrm>
            <a:off x="399650" y="1087900"/>
            <a:ext cx="8007600" cy="2862900"/>
          </a:xfrm>
          <a:prstGeom prst="rect">
            <a:avLst/>
          </a:prstGeom>
          <a:noFill/>
          <a:ln>
            <a:noFill/>
          </a:ln>
        </p:spPr>
        <p:txBody>
          <a:bodyPr anchorCtr="0" anchor="t" bIns="91425" lIns="91425" spcFirstLastPara="1" rIns="91425" wrap="square" tIns="91425">
            <a:spAutoFit/>
          </a:bodyPr>
          <a:lstStyle/>
          <a:p>
            <a:pPr indent="-304800" lvl="0" marL="457200" rtl="0" algn="l">
              <a:lnSpc>
                <a:spcPct val="150000"/>
              </a:lnSpc>
              <a:spcBef>
                <a:spcPts val="0"/>
              </a:spcBef>
              <a:spcAft>
                <a:spcPts val="0"/>
              </a:spcAft>
              <a:buSzPts val="1200"/>
              <a:buFont typeface="Calibri"/>
              <a:buChar char="●"/>
            </a:pPr>
            <a:r>
              <a:rPr lang="pl" sz="1200">
                <a:solidFill>
                  <a:schemeClr val="dk1"/>
                </a:solidFill>
                <a:latin typeface="Calibri"/>
                <a:ea typeface="Calibri"/>
                <a:cs typeface="Calibri"/>
                <a:sym typeface="Calibri"/>
              </a:rPr>
              <a:t>ang. </a:t>
            </a:r>
            <a:r>
              <a:rPr b="1" lang="pl" sz="1200">
                <a:latin typeface="Calibri"/>
                <a:ea typeface="Calibri"/>
                <a:cs typeface="Calibri"/>
                <a:sym typeface="Calibri"/>
              </a:rPr>
              <a:t>Atomicity</a:t>
            </a:r>
            <a:r>
              <a:rPr lang="pl" sz="1200">
                <a:latin typeface="Calibri"/>
                <a:ea typeface="Calibri"/>
                <a:cs typeface="Calibri"/>
                <a:sym typeface="Calibri"/>
              </a:rPr>
              <a:t> - </a:t>
            </a:r>
            <a:r>
              <a:rPr lang="pl" sz="1200">
                <a:solidFill>
                  <a:schemeClr val="dk1"/>
                </a:solidFill>
                <a:latin typeface="Calibri"/>
                <a:ea typeface="Calibri"/>
                <a:cs typeface="Calibri"/>
                <a:sym typeface="Calibri"/>
              </a:rPr>
              <a:t>Niepodzielność - zestaw powiązanych operacji bazodanowych spełniających dedykowaną sprawę biznesową należy traktować jako całość. Instrukcje muszą kończyć się pomyślnie albo całkowicie zakończyć się niepowodzeniem. </a:t>
            </a:r>
            <a:endParaRPr sz="1200">
              <a:latin typeface="Calibri"/>
              <a:ea typeface="Calibri"/>
              <a:cs typeface="Calibri"/>
              <a:sym typeface="Calibri"/>
            </a:endParaRPr>
          </a:p>
          <a:p>
            <a:pPr indent="-304800" lvl="0" marL="457200" rtl="0" algn="l">
              <a:lnSpc>
                <a:spcPct val="150000"/>
              </a:lnSpc>
              <a:spcBef>
                <a:spcPts val="0"/>
              </a:spcBef>
              <a:spcAft>
                <a:spcPts val="0"/>
              </a:spcAft>
              <a:buSzPts val="1200"/>
              <a:buChar char="●"/>
            </a:pPr>
            <a:r>
              <a:rPr lang="pl" sz="1200">
                <a:latin typeface="Calibri"/>
                <a:ea typeface="Calibri"/>
                <a:cs typeface="Calibri"/>
                <a:sym typeface="Calibri"/>
              </a:rPr>
              <a:t>ang.</a:t>
            </a:r>
            <a:r>
              <a:rPr lang="pl" sz="1200">
                <a:solidFill>
                  <a:srgbClr val="202122"/>
                </a:solidFill>
                <a:highlight>
                  <a:srgbClr val="FFFFFF"/>
                </a:highlight>
              </a:rPr>
              <a:t> </a:t>
            </a:r>
            <a:r>
              <a:rPr b="1" lang="pl" sz="1200">
                <a:solidFill>
                  <a:srgbClr val="202122"/>
                </a:solidFill>
                <a:highlight>
                  <a:srgbClr val="FFFFFF"/>
                </a:highlight>
                <a:latin typeface="Calibri"/>
                <a:ea typeface="Calibri"/>
                <a:cs typeface="Calibri"/>
                <a:sym typeface="Calibri"/>
              </a:rPr>
              <a:t>Consistency - </a:t>
            </a:r>
            <a:r>
              <a:rPr lang="pl" sz="1200">
                <a:solidFill>
                  <a:srgbClr val="202122"/>
                </a:solidFill>
                <a:highlight>
                  <a:srgbClr val="FFFFFF"/>
                </a:highlight>
                <a:latin typeface="Calibri"/>
                <a:ea typeface="Calibri"/>
                <a:cs typeface="Calibri"/>
                <a:sym typeface="Calibri"/>
              </a:rPr>
              <a:t>Spójność - spójność transakcji oznacza, że po wykonaniu transakcji system będzie spójny, czyli nie zostaną naruszone zasady integralności.</a:t>
            </a:r>
            <a:r>
              <a:rPr lang="pl" sz="1200">
                <a:solidFill>
                  <a:schemeClr val="dk1"/>
                </a:solidFill>
                <a:latin typeface="Calibri"/>
                <a:ea typeface="Calibri"/>
                <a:cs typeface="Calibri"/>
                <a:sym typeface="Calibri"/>
              </a:rPr>
              <a:t> Obejmuje to ograniczenia, relacje tabel (kaskady) i wyzwalacze.</a:t>
            </a:r>
            <a:endParaRPr sz="1200">
              <a:solidFill>
                <a:srgbClr val="202122"/>
              </a:solidFill>
              <a:highlight>
                <a:srgbClr val="FFFFFF"/>
              </a:highlight>
              <a:latin typeface="Calibri"/>
              <a:ea typeface="Calibri"/>
              <a:cs typeface="Calibri"/>
              <a:sym typeface="Calibri"/>
            </a:endParaRPr>
          </a:p>
          <a:p>
            <a:pPr indent="-304800" lvl="0" marL="457200" rtl="0" algn="l">
              <a:lnSpc>
                <a:spcPct val="150000"/>
              </a:lnSpc>
              <a:spcBef>
                <a:spcPts val="0"/>
              </a:spcBef>
              <a:spcAft>
                <a:spcPts val="0"/>
              </a:spcAft>
              <a:buSzPts val="1200"/>
              <a:buFont typeface="Calibri"/>
              <a:buChar char="●"/>
            </a:pPr>
            <a:r>
              <a:rPr lang="pl" sz="1200">
                <a:solidFill>
                  <a:srgbClr val="202122"/>
                </a:solidFill>
                <a:highlight>
                  <a:srgbClr val="FFFFFF"/>
                </a:highlight>
                <a:latin typeface="Calibri"/>
                <a:ea typeface="Calibri"/>
                <a:cs typeface="Calibri"/>
                <a:sym typeface="Calibri"/>
              </a:rPr>
              <a:t>ang. </a:t>
            </a:r>
            <a:r>
              <a:rPr b="1" lang="pl" sz="1200">
                <a:solidFill>
                  <a:srgbClr val="202122"/>
                </a:solidFill>
                <a:highlight>
                  <a:srgbClr val="FFFFFF"/>
                </a:highlight>
                <a:latin typeface="Calibri"/>
                <a:ea typeface="Calibri"/>
                <a:cs typeface="Calibri"/>
                <a:sym typeface="Calibri"/>
              </a:rPr>
              <a:t>Isolation -</a:t>
            </a:r>
            <a:r>
              <a:rPr lang="pl" sz="1200">
                <a:solidFill>
                  <a:srgbClr val="202122"/>
                </a:solidFill>
                <a:highlight>
                  <a:srgbClr val="FFFFFF"/>
                </a:highlight>
                <a:latin typeface="Calibri"/>
                <a:ea typeface="Calibri"/>
                <a:cs typeface="Calibri"/>
                <a:sym typeface="Calibri"/>
              </a:rPr>
              <a:t> Izolacja - </a:t>
            </a:r>
            <a:r>
              <a:rPr lang="pl" sz="1200">
                <a:solidFill>
                  <a:schemeClr val="dk1"/>
                </a:solidFill>
                <a:latin typeface="Calibri"/>
                <a:ea typeface="Calibri"/>
                <a:cs typeface="Calibri"/>
                <a:sym typeface="Calibri"/>
              </a:rPr>
              <a:t>podczas transakcji różne tabele i metainformacje bazy danych przechodzą kolejne zmiany stanu. Poziom izolacji to konfigurowalna właściwość, która definiuje widoczność takich zmian dla innych klientów bazy danych</a:t>
            </a:r>
            <a:endParaRPr sz="1300">
              <a:solidFill>
                <a:srgbClr val="202122"/>
              </a:solidFill>
              <a:highlight>
                <a:srgbClr val="FFFFFF"/>
              </a:highlight>
              <a:latin typeface="Calibri"/>
              <a:ea typeface="Calibri"/>
              <a:cs typeface="Calibri"/>
              <a:sym typeface="Calibri"/>
            </a:endParaRPr>
          </a:p>
          <a:p>
            <a:pPr indent="-304800" lvl="0" marL="457200" rtl="0" algn="l">
              <a:lnSpc>
                <a:spcPct val="150000"/>
              </a:lnSpc>
              <a:spcBef>
                <a:spcPts val="0"/>
              </a:spcBef>
              <a:spcAft>
                <a:spcPts val="0"/>
              </a:spcAft>
              <a:buSzPts val="1200"/>
              <a:buFont typeface="Calibri"/>
              <a:buChar char="●"/>
            </a:pPr>
            <a:r>
              <a:rPr lang="pl" sz="1200">
                <a:solidFill>
                  <a:srgbClr val="202122"/>
                </a:solidFill>
                <a:highlight>
                  <a:srgbClr val="FFFFFF"/>
                </a:highlight>
                <a:latin typeface="Calibri"/>
                <a:ea typeface="Calibri"/>
                <a:cs typeface="Calibri"/>
                <a:sym typeface="Calibri"/>
              </a:rPr>
              <a:t>ang. </a:t>
            </a:r>
            <a:r>
              <a:rPr b="1" lang="pl" sz="1200">
                <a:solidFill>
                  <a:srgbClr val="202122"/>
                </a:solidFill>
                <a:highlight>
                  <a:srgbClr val="FFFFFF"/>
                </a:highlight>
                <a:latin typeface="Calibri"/>
                <a:ea typeface="Calibri"/>
                <a:cs typeface="Calibri"/>
                <a:sym typeface="Calibri"/>
              </a:rPr>
              <a:t>Durability - </a:t>
            </a:r>
            <a:r>
              <a:rPr lang="pl" sz="1200">
                <a:solidFill>
                  <a:srgbClr val="202122"/>
                </a:solidFill>
                <a:highlight>
                  <a:srgbClr val="FFFFFF"/>
                </a:highlight>
                <a:latin typeface="Calibri"/>
                <a:ea typeface="Calibri"/>
                <a:cs typeface="Calibri"/>
                <a:sym typeface="Calibri"/>
              </a:rPr>
              <a:t>Trwałość - </a:t>
            </a:r>
            <a:r>
              <a:rPr lang="pl" sz="1200">
                <a:solidFill>
                  <a:schemeClr val="dk1"/>
                </a:solidFill>
                <a:latin typeface="Calibri"/>
                <a:ea typeface="Calibri"/>
                <a:cs typeface="Calibri"/>
                <a:sym typeface="Calibri"/>
              </a:rPr>
              <a:t>po zatwierdzeniu nowy stan musi być w stanie wytrzymać problemy z oprogramowaniem i sprzętem, w tym awarie i braki zasilania.</a:t>
            </a:r>
            <a:endParaRPr sz="1300">
              <a:solidFill>
                <a:srgbClr val="202122"/>
              </a:solidFill>
              <a:highlight>
                <a:srgbClr val="FFFFFF"/>
              </a:highlight>
              <a:latin typeface="Calibri"/>
              <a:ea typeface="Calibri"/>
              <a:cs typeface="Calibri"/>
              <a:sym typeface="Calibri"/>
            </a:endParaRPr>
          </a:p>
        </p:txBody>
      </p:sp>
      <p:sp>
        <p:nvSpPr>
          <p:cNvPr id="91" name="Google Shape;91;p17"/>
          <p:cNvSpPr txBox="1"/>
          <p:nvPr/>
        </p:nvSpPr>
        <p:spPr>
          <a:xfrm>
            <a:off x="1093650" y="4129600"/>
            <a:ext cx="6956700" cy="369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pl" sz="1200">
                <a:latin typeface="Calibri"/>
                <a:ea typeface="Calibri"/>
                <a:cs typeface="Calibri"/>
                <a:sym typeface="Calibri"/>
              </a:rPr>
              <a:t>Korzystając z JTA mamy zagwarantowane przestrzeganie zasad ACID</a:t>
            </a:r>
            <a:endParaRPr sz="120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8"/>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pl" sz="1520">
                <a:latin typeface="Calibri"/>
                <a:ea typeface="Calibri"/>
                <a:cs typeface="Calibri"/>
                <a:sym typeface="Calibri"/>
              </a:rPr>
              <a:t>Menedżerowie transakcji</a:t>
            </a:r>
            <a:endParaRPr b="1" sz="1020">
              <a:latin typeface="Calibri"/>
              <a:ea typeface="Calibri"/>
              <a:cs typeface="Calibri"/>
              <a:sym typeface="Calibri"/>
            </a:endParaRPr>
          </a:p>
        </p:txBody>
      </p:sp>
      <p:sp>
        <p:nvSpPr>
          <p:cNvPr id="97" name="Google Shape;97;p18"/>
          <p:cNvSpPr txBox="1"/>
          <p:nvPr/>
        </p:nvSpPr>
        <p:spPr>
          <a:xfrm>
            <a:off x="518050" y="1110100"/>
            <a:ext cx="7667100" cy="1262100"/>
          </a:xfrm>
          <a:prstGeom prst="rect">
            <a:avLst/>
          </a:prstGeom>
          <a:noFill/>
          <a:ln>
            <a:noFill/>
          </a:ln>
        </p:spPr>
        <p:txBody>
          <a:bodyPr anchorCtr="0" anchor="t" bIns="91425" lIns="91425" spcFirstLastPara="1" rIns="91425" wrap="square" tIns="91425">
            <a:spAutoFit/>
          </a:bodyPr>
          <a:lstStyle/>
          <a:p>
            <a:pPr indent="457200" lvl="0" marL="0" rtl="0" algn="just">
              <a:spcBef>
                <a:spcPts val="0"/>
              </a:spcBef>
              <a:spcAft>
                <a:spcPts val="0"/>
              </a:spcAft>
              <a:buNone/>
            </a:pPr>
            <a:r>
              <a:rPr lang="pl">
                <a:latin typeface="Calibri"/>
                <a:ea typeface="Calibri"/>
                <a:cs typeface="Calibri"/>
                <a:sym typeface="Calibri"/>
              </a:rPr>
              <a:t>Zazwyczaj każdy serwer JakartaEE posiada </a:t>
            </a:r>
            <a:r>
              <a:rPr lang="pl">
                <a:latin typeface="Calibri"/>
                <a:ea typeface="Calibri"/>
                <a:cs typeface="Calibri"/>
                <a:sym typeface="Calibri"/>
              </a:rPr>
              <a:t>odpowiednio</a:t>
            </a:r>
            <a:r>
              <a:rPr lang="pl">
                <a:latin typeface="Calibri"/>
                <a:ea typeface="Calibri"/>
                <a:cs typeface="Calibri"/>
                <a:sym typeface="Calibri"/>
              </a:rPr>
              <a:t> skonfigurowany i dołączony menedżer transakcji. Jedyne co trzeba zrobić to zdecydować jaki typ transakcji jest wspierany przez komponent lub zasób. Również warto wspomnieć o tym, że trzeba </a:t>
            </a:r>
            <a:r>
              <a:rPr lang="pl">
                <a:latin typeface="Calibri"/>
                <a:ea typeface="Calibri"/>
                <a:cs typeface="Calibri"/>
                <a:sym typeface="Calibri"/>
              </a:rPr>
              <a:t>zdecydować w jaki sposób zarządzane są transakcje - kontener (</a:t>
            </a:r>
            <a:r>
              <a:rPr lang="pl">
                <a:solidFill>
                  <a:schemeClr val="dk1"/>
                </a:solidFill>
                <a:highlight>
                  <a:srgbClr val="FAF9F8"/>
                </a:highlight>
                <a:latin typeface="Calibri"/>
                <a:ea typeface="Calibri"/>
                <a:cs typeface="Calibri"/>
                <a:sym typeface="Calibri"/>
              </a:rPr>
              <a:t>container-managed transactions)</a:t>
            </a:r>
            <a:r>
              <a:rPr lang="pl">
                <a:latin typeface="Calibri"/>
                <a:ea typeface="Calibri"/>
                <a:cs typeface="Calibri"/>
                <a:sym typeface="Calibri"/>
              </a:rPr>
              <a:t>  czy ziarno (</a:t>
            </a:r>
            <a:r>
              <a:rPr lang="pl">
                <a:solidFill>
                  <a:schemeClr val="dk1"/>
                </a:solidFill>
                <a:highlight>
                  <a:srgbClr val="FAF9F8"/>
                </a:highlight>
                <a:latin typeface="Calibri"/>
                <a:ea typeface="Calibri"/>
                <a:cs typeface="Calibri"/>
                <a:sym typeface="Calibri"/>
              </a:rPr>
              <a:t>bean-managed transactions)</a:t>
            </a:r>
            <a:r>
              <a:rPr lang="pl">
                <a:latin typeface="Calibri"/>
                <a:ea typeface="Calibri"/>
                <a:cs typeface="Calibri"/>
                <a:sym typeface="Calibri"/>
              </a:rPr>
              <a:t>.</a:t>
            </a:r>
            <a:r>
              <a:rPr lang="pl">
                <a:latin typeface="Calibri"/>
                <a:ea typeface="Calibri"/>
                <a:cs typeface="Calibri"/>
                <a:sym typeface="Calibri"/>
              </a:rPr>
              <a:t> Dodatkowo warto też określić czy korzystamy z transakcji lokalnych czy rozproszonych.   </a:t>
            </a:r>
            <a:endParaRPr>
              <a:latin typeface="Calibri"/>
              <a:ea typeface="Calibri"/>
              <a:cs typeface="Calibri"/>
              <a:sym typeface="Calibri"/>
            </a:endParaRPr>
          </a:p>
        </p:txBody>
      </p:sp>
      <p:pic>
        <p:nvPicPr>
          <p:cNvPr id="98" name="Google Shape;98;p18"/>
          <p:cNvPicPr preferRelativeResize="0"/>
          <p:nvPr/>
        </p:nvPicPr>
        <p:blipFill>
          <a:blip r:embed="rId3">
            <a:alphaModFix/>
          </a:blip>
          <a:stretch>
            <a:fillRect/>
          </a:stretch>
        </p:blipFill>
        <p:spPr>
          <a:xfrm>
            <a:off x="582872" y="2571750"/>
            <a:ext cx="5174874" cy="1846475"/>
          </a:xfrm>
          <a:prstGeom prst="rect">
            <a:avLst/>
          </a:prstGeom>
          <a:noFill/>
          <a:ln>
            <a:noFill/>
          </a:ln>
        </p:spPr>
      </p:pic>
      <p:cxnSp>
        <p:nvCxnSpPr>
          <p:cNvPr id="99" name="Google Shape;99;p18"/>
          <p:cNvCxnSpPr/>
          <p:nvPr/>
        </p:nvCxnSpPr>
        <p:spPr>
          <a:xfrm>
            <a:off x="1050900" y="3411725"/>
            <a:ext cx="2160900" cy="0"/>
          </a:xfrm>
          <a:prstGeom prst="straightConnector1">
            <a:avLst/>
          </a:prstGeom>
          <a:noFill/>
          <a:ln cap="flat" cmpd="sng" w="9525">
            <a:solidFill>
              <a:srgbClr val="FF0000"/>
            </a:solidFill>
            <a:prstDash val="solid"/>
            <a:round/>
            <a:headEnd len="med" w="med" type="none"/>
            <a:tailEnd len="med" w="med" type="none"/>
          </a:ln>
        </p:spPr>
      </p:cxnSp>
      <p:sp>
        <p:nvSpPr>
          <p:cNvPr id="100" name="Google Shape;100;p18"/>
          <p:cNvSpPr txBox="1"/>
          <p:nvPr/>
        </p:nvSpPr>
        <p:spPr>
          <a:xfrm>
            <a:off x="5476525" y="2730875"/>
            <a:ext cx="29529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pl"/>
              <a:t>dla lokalnych transakcji:</a:t>
            </a:r>
            <a:endParaRPr/>
          </a:p>
          <a:p>
            <a:pPr indent="0" lvl="0" marL="0" rtl="0" algn="l">
              <a:spcBef>
                <a:spcPts val="0"/>
              </a:spcBef>
              <a:spcAft>
                <a:spcPts val="0"/>
              </a:spcAft>
              <a:buNone/>
            </a:pPr>
            <a:r>
              <a:rPr lang="pl"/>
              <a:t>–restype javax.sql.DataSource</a:t>
            </a:r>
            <a:endParaRPr/>
          </a:p>
          <a:p>
            <a:pPr indent="0" lvl="0" marL="0" rtl="0" algn="l">
              <a:spcBef>
                <a:spcPts val="0"/>
              </a:spcBef>
              <a:spcAft>
                <a:spcPts val="0"/>
              </a:spcAft>
              <a:buNone/>
            </a:pPr>
            <a:r>
              <a:rPr lang="pl"/>
              <a:t>dla rozproszonych transakcji:</a:t>
            </a:r>
            <a:endParaRPr/>
          </a:p>
          <a:p>
            <a:pPr indent="0" lvl="0" marL="0" rtl="0" algn="l">
              <a:spcBef>
                <a:spcPts val="0"/>
              </a:spcBef>
              <a:spcAft>
                <a:spcPts val="0"/>
              </a:spcAft>
              <a:buNone/>
            </a:pPr>
            <a:r>
              <a:rPr lang="pl"/>
              <a:t>–restype javax.sql.XADataSource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9"/>
          <p:cNvSpPr txBox="1"/>
          <p:nvPr/>
        </p:nvSpPr>
        <p:spPr>
          <a:xfrm>
            <a:off x="311700" y="377425"/>
            <a:ext cx="3000000" cy="418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pl" sz="1520">
                <a:solidFill>
                  <a:schemeClr val="dk1"/>
                </a:solidFill>
                <a:latin typeface="Calibri"/>
                <a:ea typeface="Calibri"/>
                <a:cs typeface="Calibri"/>
                <a:sym typeface="Calibri"/>
              </a:rPr>
              <a:t>Menedżerowie transakcji cd.</a:t>
            </a:r>
            <a:endParaRPr b="1" sz="1020">
              <a:solidFill>
                <a:schemeClr val="dk1"/>
              </a:solidFill>
              <a:latin typeface="Calibri"/>
              <a:ea typeface="Calibri"/>
              <a:cs typeface="Calibri"/>
              <a:sym typeface="Calibri"/>
            </a:endParaRPr>
          </a:p>
        </p:txBody>
      </p:sp>
      <p:pic>
        <p:nvPicPr>
          <p:cNvPr id="106" name="Google Shape;106;p19"/>
          <p:cNvPicPr preferRelativeResize="0"/>
          <p:nvPr/>
        </p:nvPicPr>
        <p:blipFill>
          <a:blip r:embed="rId3">
            <a:alphaModFix/>
          </a:blip>
          <a:stretch>
            <a:fillRect/>
          </a:stretch>
        </p:blipFill>
        <p:spPr>
          <a:xfrm>
            <a:off x="4279351" y="337400"/>
            <a:ext cx="4168750" cy="4554449"/>
          </a:xfrm>
          <a:prstGeom prst="rect">
            <a:avLst/>
          </a:prstGeom>
          <a:noFill/>
          <a:ln>
            <a:noFill/>
          </a:ln>
        </p:spPr>
      </p:pic>
      <p:sp>
        <p:nvSpPr>
          <p:cNvPr id="107" name="Google Shape;107;p19"/>
          <p:cNvSpPr txBox="1"/>
          <p:nvPr/>
        </p:nvSpPr>
        <p:spPr>
          <a:xfrm>
            <a:off x="429250" y="1176725"/>
            <a:ext cx="3389400" cy="2277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pl"/>
              <a:t>można zobaczyć przez </a:t>
            </a:r>
            <a:r>
              <a:rPr lang="pl"/>
              <a:t>przeglądarkę</a:t>
            </a:r>
            <a:endParaRPr/>
          </a:p>
          <a:p>
            <a:pPr indent="-304800" lvl="0" marL="457200" rtl="0" algn="l">
              <a:spcBef>
                <a:spcPts val="0"/>
              </a:spcBef>
              <a:spcAft>
                <a:spcPts val="0"/>
              </a:spcAft>
              <a:buSzPts val="1200"/>
              <a:buChar char="●"/>
            </a:pPr>
            <a:r>
              <a:rPr lang="pl" sz="1200" u="sng">
                <a:solidFill>
                  <a:schemeClr val="hlink"/>
                </a:solidFill>
                <a:latin typeface="Calibri"/>
                <a:ea typeface="Calibri"/>
                <a:cs typeface="Calibri"/>
                <a:sym typeface="Calibri"/>
                <a:hlinkClick r:id="rId4"/>
              </a:rPr>
              <a:t>http://localhost:4848</a:t>
            </a:r>
            <a:endParaRPr sz="1200">
              <a:solidFill>
                <a:schemeClr val="dk1"/>
              </a:solidFill>
              <a:latin typeface="Calibri"/>
              <a:ea typeface="Calibri"/>
              <a:cs typeface="Calibri"/>
              <a:sym typeface="Calibri"/>
            </a:endParaRPr>
          </a:p>
          <a:p>
            <a:pPr indent="-304800" lvl="0" marL="457200" rtl="0" algn="l">
              <a:spcBef>
                <a:spcPts val="0"/>
              </a:spcBef>
              <a:spcAft>
                <a:spcPts val="0"/>
              </a:spcAft>
              <a:buClr>
                <a:schemeClr val="dk1"/>
              </a:buClr>
              <a:buSzPts val="1200"/>
              <a:buFont typeface="Calibri"/>
              <a:buChar char="●"/>
            </a:pPr>
            <a:r>
              <a:rPr lang="pl" sz="1200">
                <a:solidFill>
                  <a:schemeClr val="dk1"/>
                </a:solidFill>
                <a:latin typeface="Calibri"/>
                <a:ea typeface="Calibri"/>
                <a:cs typeface="Calibri"/>
                <a:sym typeface="Calibri"/>
              </a:rPr>
              <a:t>sekcja Zasoby</a:t>
            </a:r>
            <a:endParaRPr sz="1200">
              <a:solidFill>
                <a:schemeClr val="dk1"/>
              </a:solidFill>
              <a:latin typeface="Calibri"/>
              <a:ea typeface="Calibri"/>
              <a:cs typeface="Calibri"/>
              <a:sym typeface="Calibri"/>
            </a:endParaRPr>
          </a:p>
          <a:p>
            <a:pPr indent="-304800" lvl="0" marL="457200" rtl="0" algn="l">
              <a:spcBef>
                <a:spcPts val="0"/>
              </a:spcBef>
              <a:spcAft>
                <a:spcPts val="0"/>
              </a:spcAft>
              <a:buClr>
                <a:schemeClr val="dk1"/>
              </a:buClr>
              <a:buSzPts val="1200"/>
              <a:buFont typeface="Calibri"/>
              <a:buChar char="●"/>
            </a:pPr>
            <a:r>
              <a:rPr lang="pl" sz="1200">
                <a:solidFill>
                  <a:schemeClr val="dk1"/>
                </a:solidFill>
                <a:latin typeface="Calibri"/>
                <a:ea typeface="Calibri"/>
                <a:cs typeface="Calibri"/>
                <a:sym typeface="Calibri"/>
              </a:rPr>
              <a:t>Zasoby JMS</a:t>
            </a:r>
            <a:endParaRPr sz="1200">
              <a:solidFill>
                <a:schemeClr val="dk1"/>
              </a:solidFill>
              <a:latin typeface="Calibri"/>
              <a:ea typeface="Calibri"/>
              <a:cs typeface="Calibri"/>
              <a:sym typeface="Calibri"/>
            </a:endParaRPr>
          </a:p>
          <a:p>
            <a:pPr indent="-304800" lvl="0" marL="457200" rtl="0" algn="l">
              <a:spcBef>
                <a:spcPts val="0"/>
              </a:spcBef>
              <a:spcAft>
                <a:spcPts val="0"/>
              </a:spcAft>
              <a:buClr>
                <a:schemeClr val="dk1"/>
              </a:buClr>
              <a:buSzPts val="1200"/>
              <a:buFont typeface="Calibri"/>
              <a:buChar char="●"/>
            </a:pPr>
            <a:r>
              <a:rPr lang="pl" sz="1200">
                <a:solidFill>
                  <a:schemeClr val="dk1"/>
                </a:solidFill>
                <a:latin typeface="Calibri"/>
                <a:ea typeface="Calibri"/>
                <a:cs typeface="Calibri"/>
                <a:sym typeface="Calibri"/>
              </a:rPr>
              <a:t>Fabryka połączeń</a:t>
            </a:r>
            <a:endParaRPr sz="1200">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lang="pl" sz="1200">
                <a:solidFill>
                  <a:schemeClr val="dk1"/>
                </a:solidFill>
                <a:latin typeface="Calibri"/>
                <a:ea typeface="Calibri"/>
                <a:cs typeface="Calibri"/>
                <a:sym typeface="Calibri"/>
              </a:rPr>
              <a:t>i wybranie połączenia (np. </a:t>
            </a:r>
            <a:endParaRPr sz="1200">
              <a:solidFill>
                <a:schemeClr val="dk1"/>
              </a:solidFill>
              <a:latin typeface="Calibri"/>
              <a:ea typeface="Calibri"/>
              <a:cs typeface="Calibri"/>
              <a:sym typeface="Calibri"/>
            </a:endParaRPr>
          </a:p>
          <a:p>
            <a:pPr indent="-304800" lvl="1" marL="914400" rtl="0" algn="l">
              <a:spcBef>
                <a:spcPts val="0"/>
              </a:spcBef>
              <a:spcAft>
                <a:spcPts val="0"/>
              </a:spcAft>
              <a:buClr>
                <a:schemeClr val="dk1"/>
              </a:buClr>
              <a:buSzPts val="1200"/>
              <a:buFont typeface="Calibri"/>
              <a:buChar char="○"/>
            </a:pPr>
            <a:r>
              <a:rPr lang="pl" sz="1200">
                <a:solidFill>
                  <a:schemeClr val="dk1"/>
                </a:solidFill>
                <a:latin typeface="Calibri"/>
                <a:ea typeface="Calibri"/>
                <a:cs typeface="Calibri"/>
                <a:sym typeface="Calibri"/>
              </a:rPr>
              <a:t>jms/__defaultConnectionFactory</a:t>
            </a:r>
            <a:endParaRPr sz="1200">
              <a:solidFill>
                <a:schemeClr val="dk1"/>
              </a:solidFill>
              <a:latin typeface="Calibri"/>
              <a:ea typeface="Calibri"/>
              <a:cs typeface="Calibri"/>
              <a:sym typeface="Calibri"/>
            </a:endParaRPr>
          </a:p>
          <a:p>
            <a:pPr indent="-304800" lvl="1" marL="914400" rtl="0" algn="l">
              <a:spcBef>
                <a:spcPts val="0"/>
              </a:spcBef>
              <a:spcAft>
                <a:spcPts val="0"/>
              </a:spcAft>
              <a:buClr>
                <a:schemeClr val="dk1"/>
              </a:buClr>
              <a:buSzPts val="1200"/>
              <a:buFont typeface="Calibri"/>
              <a:buChar char="○"/>
            </a:pPr>
            <a:r>
              <a:rPr lang="pl" sz="1200">
                <a:solidFill>
                  <a:schemeClr val="dk1"/>
                </a:solidFill>
                <a:latin typeface="Calibri"/>
                <a:ea typeface="Calibri"/>
                <a:cs typeface="Calibri"/>
                <a:sym typeface="Calibri"/>
              </a:rPr>
              <a:t>pole  „Obsługa transakcji”</a:t>
            </a:r>
            <a:endParaRPr sz="1200">
              <a:solidFill>
                <a:schemeClr val="dk1"/>
              </a:solidFill>
              <a:latin typeface="Calibri"/>
              <a:ea typeface="Calibri"/>
              <a:cs typeface="Calibri"/>
              <a:sym typeface="Calibri"/>
            </a:endParaRPr>
          </a:p>
          <a:p>
            <a:pPr indent="-304800" lvl="2" marL="1371600" rtl="0" algn="l">
              <a:spcBef>
                <a:spcPts val="0"/>
              </a:spcBef>
              <a:spcAft>
                <a:spcPts val="0"/>
              </a:spcAft>
              <a:buClr>
                <a:schemeClr val="dk1"/>
              </a:buClr>
              <a:buSzPts val="1200"/>
              <a:buFont typeface="Calibri"/>
              <a:buChar char="■"/>
            </a:pPr>
            <a:r>
              <a:rPr lang="pl" sz="1200">
                <a:solidFill>
                  <a:schemeClr val="dk1"/>
                </a:solidFill>
                <a:latin typeface="Calibri"/>
                <a:ea typeface="Calibri"/>
                <a:cs typeface="Calibri"/>
                <a:sym typeface="Calibri"/>
              </a:rPr>
              <a:t>„XATransaction”</a:t>
            </a:r>
            <a:endParaRPr sz="1200">
              <a:solidFill>
                <a:schemeClr val="dk1"/>
              </a:solidFill>
              <a:latin typeface="Calibri"/>
              <a:ea typeface="Calibri"/>
              <a:cs typeface="Calibri"/>
              <a:sym typeface="Calibri"/>
            </a:endParaRPr>
          </a:p>
          <a:p>
            <a:pPr indent="-304800" lvl="2" marL="1371600" rtl="0" algn="l">
              <a:spcBef>
                <a:spcPts val="0"/>
              </a:spcBef>
              <a:spcAft>
                <a:spcPts val="0"/>
              </a:spcAft>
              <a:buClr>
                <a:schemeClr val="dk1"/>
              </a:buClr>
              <a:buSzPts val="1200"/>
              <a:buFont typeface="Calibri"/>
              <a:buChar char="■"/>
            </a:pPr>
            <a:r>
              <a:rPr lang="pl" sz="1200">
                <a:solidFill>
                  <a:schemeClr val="dk1"/>
                </a:solidFill>
                <a:latin typeface="Calibri"/>
                <a:ea typeface="Calibri"/>
                <a:cs typeface="Calibri"/>
                <a:sym typeface="Calibri"/>
              </a:rPr>
              <a:t>„LocalTransaction” </a:t>
            </a:r>
            <a:endParaRPr sz="1200">
              <a:solidFill>
                <a:schemeClr val="dk1"/>
              </a:solidFill>
              <a:latin typeface="Calibri"/>
              <a:ea typeface="Calibri"/>
              <a:cs typeface="Calibri"/>
              <a:sym typeface="Calibri"/>
            </a:endParaRPr>
          </a:p>
          <a:p>
            <a:pPr indent="-304800" lvl="2" marL="1371600" rtl="0" algn="l">
              <a:spcBef>
                <a:spcPts val="0"/>
              </a:spcBef>
              <a:spcAft>
                <a:spcPts val="0"/>
              </a:spcAft>
              <a:buClr>
                <a:schemeClr val="dk1"/>
              </a:buClr>
              <a:buSzPts val="1200"/>
              <a:buFont typeface="Calibri"/>
              <a:buChar char="■"/>
            </a:pPr>
            <a:r>
              <a:rPr lang="pl" sz="1200">
                <a:solidFill>
                  <a:schemeClr val="dk1"/>
                </a:solidFill>
                <a:latin typeface="Calibri"/>
                <a:ea typeface="Calibri"/>
                <a:cs typeface="Calibri"/>
                <a:sym typeface="Calibri"/>
              </a:rPr>
              <a:t>„NoTransaction”</a:t>
            </a:r>
            <a:endParaRPr sz="120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pic>
        <p:nvPicPr>
          <p:cNvPr id="112" name="Google Shape;112;p20"/>
          <p:cNvPicPr preferRelativeResize="0"/>
          <p:nvPr/>
        </p:nvPicPr>
        <p:blipFill>
          <a:blip r:embed="rId3">
            <a:alphaModFix/>
          </a:blip>
          <a:stretch>
            <a:fillRect/>
          </a:stretch>
        </p:blipFill>
        <p:spPr>
          <a:xfrm>
            <a:off x="1092275" y="1684350"/>
            <a:ext cx="5492276" cy="2970699"/>
          </a:xfrm>
          <a:prstGeom prst="rect">
            <a:avLst/>
          </a:prstGeom>
          <a:noFill/>
          <a:ln>
            <a:noFill/>
          </a:ln>
        </p:spPr>
      </p:pic>
      <p:sp>
        <p:nvSpPr>
          <p:cNvPr id="113" name="Google Shape;113;p20"/>
          <p:cNvSpPr txBox="1"/>
          <p:nvPr/>
        </p:nvSpPr>
        <p:spPr>
          <a:xfrm>
            <a:off x="545450" y="310825"/>
            <a:ext cx="7497000" cy="418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pl" sz="1520">
                <a:solidFill>
                  <a:schemeClr val="dk1"/>
                </a:solidFill>
                <a:latin typeface="Calibri"/>
                <a:ea typeface="Calibri"/>
                <a:cs typeface="Calibri"/>
                <a:sym typeface="Calibri"/>
              </a:rPr>
              <a:t>Menedżerowie transakcji cd. - obsługa JPA</a:t>
            </a:r>
            <a:endParaRPr/>
          </a:p>
        </p:txBody>
      </p:sp>
      <p:sp>
        <p:nvSpPr>
          <p:cNvPr id="114" name="Google Shape;114;p20"/>
          <p:cNvSpPr txBox="1"/>
          <p:nvPr/>
        </p:nvSpPr>
        <p:spPr>
          <a:xfrm>
            <a:off x="621650" y="858475"/>
            <a:ext cx="8118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pl"/>
              <a:t>Żeby korzystać z menedżerów transakcji w projektach JPA musimy udostępniać plik persistance.xml </a:t>
            </a:r>
            <a:endParaRPr/>
          </a:p>
        </p:txBody>
      </p:sp>
      <p:cxnSp>
        <p:nvCxnSpPr>
          <p:cNvPr id="115" name="Google Shape;115;p20"/>
          <p:cNvCxnSpPr/>
          <p:nvPr/>
        </p:nvCxnSpPr>
        <p:spPr>
          <a:xfrm>
            <a:off x="1657750" y="3374725"/>
            <a:ext cx="1879800" cy="0"/>
          </a:xfrm>
          <a:prstGeom prst="straightConnector1">
            <a:avLst/>
          </a:prstGeom>
          <a:noFill/>
          <a:ln cap="flat" cmpd="sng" w="9525">
            <a:solidFill>
              <a:srgbClr val="FF0000"/>
            </a:solidFill>
            <a:prstDash val="solid"/>
            <a:round/>
            <a:headEnd len="med" w="med" type="none"/>
            <a:tailEnd len="med" w="med" type="none"/>
          </a:ln>
        </p:spPr>
      </p:cxn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1"/>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pl" sz="1620"/>
              <a:t>Transakcje zarządzane kontenerem ( Container-Managed Transactions )</a:t>
            </a:r>
            <a:endParaRPr b="1" sz="1620"/>
          </a:p>
        </p:txBody>
      </p:sp>
      <p:sp>
        <p:nvSpPr>
          <p:cNvPr id="121" name="Google Shape;121;p21"/>
          <p:cNvSpPr txBox="1"/>
          <p:nvPr>
            <p:ph idx="1" type="body"/>
          </p:nvPr>
        </p:nvSpPr>
        <p:spPr>
          <a:xfrm>
            <a:off x="311700" y="1339125"/>
            <a:ext cx="4748100" cy="36522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pl" sz="1100">
                <a:solidFill>
                  <a:schemeClr val="dk1"/>
                </a:solidFill>
                <a:highlight>
                  <a:srgbClr val="FFFFFF"/>
                </a:highlight>
              </a:rPr>
              <a:t>Sterowanie transakcjami zarządzanymi przez kontener odbywa się poprzez ustawienie atrybutu trans-attribute w deskryptorze aplikacji. Kontener sam korzysta z JTA, zwalniając programistę z konieczności pisania kodu obsługującego transakcję. </a:t>
            </a:r>
            <a:endParaRPr sz="1100">
              <a:solidFill>
                <a:schemeClr val="dk1"/>
              </a:solidFill>
              <a:highlight>
                <a:srgbClr val="FFFFFF"/>
              </a:highlight>
            </a:endParaRPr>
          </a:p>
          <a:p>
            <a:pPr indent="0" lvl="0" marL="0" rtl="0" algn="just">
              <a:spcBef>
                <a:spcPts val="1200"/>
              </a:spcBef>
              <a:spcAft>
                <a:spcPts val="0"/>
              </a:spcAft>
              <a:buNone/>
            </a:pPr>
            <a:r>
              <a:t/>
            </a:r>
            <a:endParaRPr sz="1100">
              <a:solidFill>
                <a:schemeClr val="dk1"/>
              </a:solidFill>
              <a:highlight>
                <a:srgbClr val="FFFFFF"/>
              </a:highlight>
            </a:endParaRPr>
          </a:p>
          <a:p>
            <a:pPr indent="0" lvl="0" marL="0" rtl="0" algn="just">
              <a:spcBef>
                <a:spcPts val="1200"/>
              </a:spcBef>
              <a:spcAft>
                <a:spcPts val="0"/>
              </a:spcAft>
              <a:buClr>
                <a:schemeClr val="dk1"/>
              </a:buClr>
              <a:buSzPts val="1100"/>
              <a:buFont typeface="Arial"/>
              <a:buNone/>
            </a:pPr>
            <a:r>
              <a:rPr lang="pl" sz="1100">
                <a:solidFill>
                  <a:schemeClr val="dk1"/>
                </a:solidFill>
                <a:highlight>
                  <a:srgbClr val="FFFFFF"/>
                </a:highlight>
              </a:rPr>
              <a:t>Atrybut musi być ustawiony dla każdej metody interfejsu zdalnego w ziarnach sesyjnych i każdej metody interfejsu zdalnego i domowego w ziarnie encyjnym dla której chcemy zdefiniować sposób obsługi transakcyjności. Określa on sposób przetwarzania transakcji przez kontener.</a:t>
            </a:r>
            <a:endParaRPr sz="1100">
              <a:solidFill>
                <a:schemeClr val="dk1"/>
              </a:solidFill>
              <a:highlight>
                <a:srgbClr val="FFFFFF"/>
              </a:highlight>
            </a:endParaRPr>
          </a:p>
          <a:p>
            <a:pPr indent="0" lvl="0" marL="0" rtl="0" algn="l">
              <a:spcBef>
                <a:spcPts val="1200"/>
              </a:spcBef>
              <a:spcAft>
                <a:spcPts val="0"/>
              </a:spcAft>
              <a:buClr>
                <a:schemeClr val="dk1"/>
              </a:buClr>
              <a:buSzPts val="1100"/>
              <a:buFont typeface="Arial"/>
              <a:buNone/>
            </a:pPr>
            <a:r>
              <a:t/>
            </a:r>
            <a:endParaRPr sz="1100">
              <a:solidFill>
                <a:schemeClr val="dk1"/>
              </a:solidFill>
              <a:highlight>
                <a:srgbClr val="FFFFFF"/>
              </a:highlight>
            </a:endParaRPr>
          </a:p>
          <a:p>
            <a:pPr indent="0" lvl="0" marL="0" rtl="0" algn="l">
              <a:spcBef>
                <a:spcPts val="0"/>
              </a:spcBef>
              <a:spcAft>
                <a:spcPts val="1200"/>
              </a:spcAft>
              <a:buNone/>
            </a:pPr>
            <a:r>
              <a:t/>
            </a:r>
            <a:endParaRPr sz="1100">
              <a:solidFill>
                <a:schemeClr val="dk1"/>
              </a:solidFill>
              <a:highlight>
                <a:srgbClr val="FFFFFF"/>
              </a:highlight>
            </a:endParaRPr>
          </a:p>
        </p:txBody>
      </p:sp>
      <p:pic>
        <p:nvPicPr>
          <p:cNvPr id="122" name="Google Shape;122;p21"/>
          <p:cNvPicPr preferRelativeResize="0"/>
          <p:nvPr/>
        </p:nvPicPr>
        <p:blipFill>
          <a:blip r:embed="rId3">
            <a:alphaModFix/>
          </a:blip>
          <a:stretch>
            <a:fillRect/>
          </a:stretch>
        </p:blipFill>
        <p:spPr>
          <a:xfrm>
            <a:off x="5285974" y="1217400"/>
            <a:ext cx="3446000" cy="34060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