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1" r:id="rId32"/>
    <p:sldId id="320" r:id="rId33"/>
    <p:sldId id="322" r:id="rId34"/>
    <p:sldId id="303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83F893-6893-4373-80CE-A04822522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646ACC8-E548-4759-9F98-9BD3D0FB8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899DD9-FB9B-422C-B427-7E908E29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BE46F1-71C2-4C15-BAB3-5D5958D7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13CEDA-E2EB-49E2-B4C6-01C1354C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05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C4B3C-79AF-48F5-84F4-30F4571A3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157D726-9FE4-415B-B1B3-23CA14AFF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B4ADA7-E72F-4263-8F0C-D6890892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18BDA2-DE58-446C-BDB3-D79B8B7B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F60B1B-FE07-4AC8-8282-FC919503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31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8D4FF0-80D3-4E4B-9F07-F954F8673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E3A8B9-96E1-4E7C-B2D6-C4A7E8217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7808E0-0010-4674-BB37-D7281BCF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AC7BD7B-AC59-4A86-BB7A-BB41398A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C44490-6E28-424A-9760-C0666C70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02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67C71E-9B55-4215-8E11-4533B510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A157C1-9ADE-427B-B62C-988B33DF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B55936-E227-44DF-8CA8-9388FBF58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F61658-B93F-4335-8395-AFC94DCC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B92BA7-4AB3-4F53-A25B-102974C4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40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5D88D4-05F8-4899-AC2F-8093261F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1BCAE3E-BC98-470D-AB9C-23F3B7345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3F139C-C37B-4FE3-AA33-AF84AAC4A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9CF81F-8AD2-4E91-9379-61B65325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17FA4B-8CDA-4ED6-BBBF-84A4F654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51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BADB1F-29CB-4532-B017-60B53F92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947E4-9339-451E-AA64-78740FDFD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CB0A40-4F44-4EFE-842D-1159532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1036DC6-36E8-4B40-81E9-6B51DFEC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9B7D10-B557-404E-9BCB-7B1CF8CF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4FBFC1B-6FBE-4587-AF31-9F718D9C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6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B86A97-66F3-415F-B25C-3895E581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5DF688-90B9-4B21-854C-B385BA116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A2D652-76A4-4DE6-828E-0D9A30BDE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7487EE1-D76C-4D1B-84A4-8725658E55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C3064B-4B24-4E75-86CA-EA07D3E14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D5695C59-8FC8-4A2F-BEF8-DECEAF85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5B82C39-65EC-4542-8746-CE525A35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C016CAB-9C1E-4FF9-9E15-41EA7B47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561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FB859C-E841-4274-BE39-E0DBD782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49A053-DAE0-4469-A252-9D4CEC7B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7639CC8-BFF2-456A-A895-13FB7F87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CF8F09A-F899-4E6A-9B45-3EC75FB1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9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793764F-7A83-4BFA-907F-BFB0578A3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D56C3A3-C7CA-4BDA-A67F-36C11F2C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9700678-5D7D-4F81-9E04-7EB5059F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659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8C1445-0C95-4EA0-9FBD-181C197F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27ED7D-31A3-4ED7-837C-B461C676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203A40-84BD-4E0D-A2A1-ED90EB96D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63D52F2-3E0C-4827-911C-0ED1C29D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A9E0A8-4E79-428D-B3CE-692E4C39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DDD4D4-E012-4BDE-BDF8-D49CB857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282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A5B994-4E37-482A-8320-AF5E93B5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86F2F57-5057-4FF7-8912-CAC91A8DB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172FD5-3380-4A52-85D0-708FFFAA0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222335D-A46F-4F1D-A49B-048269D1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A22B95-F4CB-4052-8115-ACAE5BD1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C0E4CD5-71CD-4090-A984-50DF07BD4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344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8E21D0E-97DD-4F1A-B7A6-B84F02C7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68E2CE-94CC-4BDA-AB66-7E408C7F9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274B5B-1DE3-494F-9A77-CD6BD2746D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776C-12E7-4B6F-A99C-9493F6089824}" type="datetimeFigureOut">
              <a:rPr lang="pl-PL" smtClean="0"/>
              <a:t>14.01.2022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06D6A2-745D-40EE-8DF9-89AE55DB4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9512E1-C381-4302-842B-5C4AD4CD2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A0A3-8FAD-4E3B-B9A7-5B7F6066CB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59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restdate/webapi/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ome.server.com/myclub/member/3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5BA4D-FBB3-48DC-925B-A755F6DA1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Zaawansowane techniki programowania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3CCB359-E930-4C7F-9473-F462F809A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/>
              <a:t>Peter Späth - Beginning Jakarta EE - Enterprise Edition for Java From Novice to Professional. (2019, Apress) </a:t>
            </a:r>
            <a:br>
              <a:rPr lang="pl-PL" sz="2400"/>
            </a:br>
            <a:r>
              <a:rPr lang="pl-PL" sz="1600"/>
              <a:t>Omówienie rozdziału piątego</a:t>
            </a:r>
          </a:p>
          <a:p>
            <a:endParaRPr lang="pl-PL" dirty="0"/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8D9C1B84-0AD3-4641-AA66-683384D00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19" y="5424218"/>
            <a:ext cx="4748981" cy="14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5A789A-F845-4889-939E-CC106111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</a:t>
            </a:r>
            <a:r>
              <a:rPr lang="pl-PL" dirty="0" err="1"/>
              <a:t>Jakarta</a:t>
            </a:r>
            <a:r>
              <a:rPr lang="pl-PL" dirty="0"/>
              <a:t> EE </a:t>
            </a:r>
            <a:r>
              <a:rPr lang="pl-PL" dirty="0" err="1"/>
              <a:t>RESTful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C21BB5-8617-4381-BBB5-7E2844D6D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Aby wszystko dobrze ze sobą współgrało musimy upewnić się że Java Development Kit (JDK) jest używany w wersji 8.</a:t>
            </a:r>
          </a:p>
          <a:p>
            <a:r>
              <a:rPr lang="pl-PL" dirty="0"/>
              <a:t>Musimy upewnić się również, że </a:t>
            </a:r>
            <a:r>
              <a:rPr lang="pl-PL" dirty="0" err="1"/>
              <a:t>Maven</a:t>
            </a:r>
            <a:r>
              <a:rPr lang="pl-PL" dirty="0"/>
              <a:t> używa odpowiedniej wersji Javy. Sprawdzamy, jeżeli w „pom.xml” nie mamy następującego </a:t>
            </a:r>
            <a:r>
              <a:rPr lang="pl-PL" dirty="0" err="1"/>
              <a:t>pluginu</a:t>
            </a:r>
            <a:r>
              <a:rPr lang="pl-PL" dirty="0"/>
              <a:t>, wklejamy go.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39FD32-8690-4436-9C1E-5ED816EF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37" y="3652838"/>
            <a:ext cx="4527043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291769-7E4B-4457-8448-1A2C28E9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</a:t>
            </a:r>
            <a:r>
              <a:rPr lang="pl-PL" dirty="0" err="1"/>
              <a:t>Jakarta</a:t>
            </a:r>
            <a:r>
              <a:rPr lang="pl-PL" dirty="0"/>
              <a:t> EE </a:t>
            </a:r>
            <a:r>
              <a:rPr lang="pl-PL" dirty="0" err="1"/>
              <a:t>RESTful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91210E-8EF1-4442-8E10-0950F428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Aktualizujemy </a:t>
            </a:r>
            <a:r>
              <a:rPr lang="pl-PL" dirty="0" err="1"/>
              <a:t>Mavena</a:t>
            </a:r>
            <a:endParaRPr lang="pl-PL" dirty="0"/>
          </a:p>
          <a:p>
            <a:r>
              <a:rPr lang="pl-PL" dirty="0"/>
              <a:t>Następnie klikamy prawym przyciskiem na projekt w Project Explorerze i wybieramy: </a:t>
            </a:r>
            <a:r>
              <a:rPr lang="pl-PL" dirty="0" err="1"/>
              <a:t>configure</a:t>
            </a:r>
            <a:r>
              <a:rPr lang="pl-PL" dirty="0"/>
              <a:t> &gt; </a:t>
            </a:r>
            <a:r>
              <a:rPr lang="pl-PL" dirty="0" err="1"/>
              <a:t>convert</a:t>
            </a:r>
            <a:r>
              <a:rPr lang="pl-PL" dirty="0"/>
              <a:t> to </a:t>
            </a:r>
            <a:r>
              <a:rPr lang="pl-PL" dirty="0" err="1"/>
              <a:t>Faceted</a:t>
            </a:r>
            <a:r>
              <a:rPr lang="pl-PL" dirty="0"/>
              <a:t> Form</a:t>
            </a:r>
          </a:p>
          <a:p>
            <a:r>
              <a:rPr lang="pl-PL" dirty="0"/>
              <a:t>Następnym krokiem jest sprawdzenie czy plik pod ścieżką  „</a:t>
            </a:r>
            <a:r>
              <a:rPr lang="pl-PL" dirty="0" err="1"/>
              <a:t>src</a:t>
            </a:r>
            <a:r>
              <a:rPr lang="pl-PL" dirty="0"/>
              <a:t>/</a:t>
            </a:r>
            <a:r>
              <a:rPr lang="pl-PL" dirty="0" err="1"/>
              <a:t>main</a:t>
            </a:r>
            <a:r>
              <a:rPr lang="pl-PL" dirty="0"/>
              <a:t>/</a:t>
            </a:r>
            <a:r>
              <a:rPr lang="pl-PL" dirty="0" err="1"/>
              <a:t>webapp</a:t>
            </a:r>
            <a:r>
              <a:rPr lang="pl-PL" dirty="0"/>
              <a:t>/WEB-INF/glassfish-web.xml” istnieje. Jeżeli nie istnieje, tworzymy go.</a:t>
            </a:r>
          </a:p>
          <a:p>
            <a:r>
              <a:rPr lang="pl-PL" dirty="0"/>
              <a:t>Do pliku „glassfish-web.xml” dodajemy następujący kod: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009EC52-8B6F-4A4F-8A4C-2C169EB2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636" y="1690688"/>
            <a:ext cx="2089904" cy="64260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158BB98-6CD0-48BB-AE55-B76AAC7E1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4938346"/>
            <a:ext cx="4991100" cy="19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A8531A-47D8-4CF2-8472-27FB97B6F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</a:t>
            </a:r>
            <a:r>
              <a:rPr lang="pl-PL" dirty="0" err="1"/>
              <a:t>Jakarta</a:t>
            </a:r>
            <a:r>
              <a:rPr lang="pl-PL" dirty="0"/>
              <a:t> EE </a:t>
            </a:r>
            <a:r>
              <a:rPr lang="pl-PL" dirty="0" err="1"/>
              <a:t>RESTful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26779F-B7DD-4C54-9CF2-CE7431E6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Tworzymy pusty plik „</a:t>
            </a:r>
            <a:r>
              <a:rPr lang="pl-PL" dirty="0" err="1"/>
              <a:t>src</a:t>
            </a:r>
            <a:r>
              <a:rPr lang="pl-PL" dirty="0"/>
              <a:t>/</a:t>
            </a:r>
            <a:r>
              <a:rPr lang="pl-PL" dirty="0" err="1"/>
              <a:t>main</a:t>
            </a:r>
            <a:r>
              <a:rPr lang="pl-PL" dirty="0"/>
              <a:t>/</a:t>
            </a:r>
            <a:r>
              <a:rPr lang="pl-PL" dirty="0" err="1"/>
              <a:t>webapp</a:t>
            </a:r>
            <a:r>
              <a:rPr lang="pl-PL" dirty="0"/>
              <a:t>/WEB-INF/beans.xml”</a:t>
            </a:r>
          </a:p>
          <a:p>
            <a:r>
              <a:rPr lang="pl-PL" dirty="0"/>
              <a:t>Następnie w tej samej ścieżce tworzymy plik „</a:t>
            </a:r>
            <a:r>
              <a:rPr lang="pl-PL" dirty="0" err="1"/>
              <a:t>src</a:t>
            </a:r>
            <a:r>
              <a:rPr lang="pl-PL" dirty="0"/>
              <a:t>/</a:t>
            </a:r>
            <a:r>
              <a:rPr lang="pl-PL" dirty="0" err="1"/>
              <a:t>main</a:t>
            </a:r>
            <a:r>
              <a:rPr lang="pl-PL" dirty="0"/>
              <a:t>/</a:t>
            </a:r>
            <a:r>
              <a:rPr lang="pl-PL" dirty="0" err="1"/>
              <a:t>webapp</a:t>
            </a:r>
            <a:r>
              <a:rPr lang="pl-PL" dirty="0"/>
              <a:t>/WEB-INF/web.xml” z kodem: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716F71B-6651-4B82-9829-AF86BC80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37" y="2765424"/>
            <a:ext cx="4700588" cy="409257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8C5ABAB-D5CE-4547-ACF7-F81DA1DACCAA}"/>
              </a:ext>
            </a:extLst>
          </p:cNvPr>
          <p:cNvSpPr txBox="1"/>
          <p:nvPr/>
        </p:nvSpPr>
        <p:spPr>
          <a:xfrm>
            <a:off x="838200" y="3715766"/>
            <a:ext cx="3067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Plik „web.xml” jest odpowiedzialny za mapowanie żądań URL zaczynających się od /</a:t>
            </a:r>
            <a:r>
              <a:rPr lang="pl-PL" dirty="0" err="1"/>
              <a:t>webapi</a:t>
            </a:r>
            <a:r>
              <a:rPr lang="pl-PL" dirty="0"/>
              <a:t>/ na REST </a:t>
            </a:r>
            <a:r>
              <a:rPr lang="pl-PL" dirty="0" err="1"/>
              <a:t>processing</a:t>
            </a:r>
            <a:r>
              <a:rPr lang="pl-PL" dirty="0"/>
              <a:t> </a:t>
            </a:r>
            <a:r>
              <a:rPr lang="pl-PL" dirty="0" err="1"/>
              <a:t>engine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94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64C38C-F4B2-4868-BA6C-EB5681A3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</a:t>
            </a:r>
            <a:r>
              <a:rPr lang="pl-PL" dirty="0" err="1"/>
              <a:t>Jakarta</a:t>
            </a:r>
            <a:r>
              <a:rPr lang="pl-PL" dirty="0"/>
              <a:t> EE </a:t>
            </a:r>
            <a:r>
              <a:rPr lang="pl-PL" dirty="0" err="1"/>
              <a:t>RESTful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6CD178-5212-4504-8E9E-BEB17FF27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Tworzymy </a:t>
            </a:r>
            <a:r>
              <a:rPr lang="pl-PL" dirty="0" err="1"/>
              <a:t>klase</a:t>
            </a:r>
            <a:r>
              <a:rPr lang="pl-PL" dirty="0"/>
              <a:t> „book.jakarta8.restdate.RestDate” zawierającą: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B877A8B-122F-4D2D-A640-E138351F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506661"/>
            <a:ext cx="398087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5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DD384D-2869-4496-8E36-0975D28B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</a:t>
            </a:r>
            <a:r>
              <a:rPr lang="pl-PL" dirty="0" err="1"/>
              <a:t>Jakarta</a:t>
            </a:r>
            <a:r>
              <a:rPr lang="pl-PL" dirty="0"/>
              <a:t> EE </a:t>
            </a:r>
            <a:r>
              <a:rPr lang="pl-PL" dirty="0" err="1"/>
              <a:t>RESTful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56C028-7EC0-441D-8F7F-0B37B1E84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773792" cy="4566297"/>
          </a:xfrm>
        </p:spPr>
        <p:txBody>
          <a:bodyPr/>
          <a:lstStyle/>
          <a:p>
            <a:r>
              <a:rPr lang="pl-PL" dirty="0"/>
              <a:t>Za pomocą </a:t>
            </a:r>
            <a:r>
              <a:rPr lang="pl-PL" dirty="0" err="1"/>
              <a:t>CURLa</a:t>
            </a:r>
            <a:r>
              <a:rPr lang="pl-PL" dirty="0"/>
              <a:t> w terminalu wpisujemy komendę „</a:t>
            </a:r>
            <a:r>
              <a:rPr lang="pl-PL" dirty="0" err="1"/>
              <a:t>curl</a:t>
            </a:r>
            <a:r>
              <a:rPr lang="pl-PL" dirty="0"/>
              <a:t> -X GET </a:t>
            </a:r>
            <a:r>
              <a:rPr lang="pl-PL" dirty="0">
                <a:hlinkClick r:id="rId2"/>
              </a:rPr>
              <a:t>http://localhost:8080/</a:t>
            </a:r>
            <a:r>
              <a:rPr lang="pl-PL" dirty="0" err="1">
                <a:hlinkClick r:id="rId2"/>
              </a:rPr>
              <a:t>restdate</a:t>
            </a:r>
            <a:r>
              <a:rPr lang="pl-PL" dirty="0">
                <a:hlinkClick r:id="rId2"/>
              </a:rPr>
              <a:t>/</a:t>
            </a:r>
            <a:r>
              <a:rPr lang="pl-PL" dirty="0" err="1">
                <a:hlinkClick r:id="rId2"/>
              </a:rPr>
              <a:t>webapi</a:t>
            </a:r>
            <a:r>
              <a:rPr lang="pl-PL" dirty="0">
                <a:hlinkClick r:id="rId2"/>
              </a:rPr>
              <a:t>/d</a:t>
            </a:r>
            <a:r>
              <a:rPr lang="pl-PL" dirty="0"/>
              <a:t>”. W odpowiedzi powinniśmy dostać: „2022-01-12T20:52:41.027+02:00[Europe/Poland]„</a:t>
            </a:r>
          </a:p>
          <a:p>
            <a:r>
              <a:rPr lang="pl-PL" dirty="0"/>
              <a:t>Dzięki kilku liniom kodu w pliku „web.xml” i paru adnotacjom stworzyliśmy w pełni funkcjonujący </a:t>
            </a:r>
            <a:r>
              <a:rPr lang="pl-PL" dirty="0" err="1"/>
              <a:t>RESTful</a:t>
            </a:r>
            <a:r>
              <a:rPr lang="pl-PL" dirty="0"/>
              <a:t> </a:t>
            </a:r>
            <a:r>
              <a:rPr lang="pl-PL" dirty="0" err="1"/>
              <a:t>server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856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8E9992-C8A6-4B96-AE4B-7C852FC1D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/>
              <a:t>JSON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E06AAF9-03FE-430C-A9FB-8CA1E0D2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99" y="625683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01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A7B021-9E8A-4954-BDC6-DF0CE633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Czym jest JSON?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AD4CB9-694E-423E-82A6-61CA6EB60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Często zachodzi potrzeba wymiany danych pomiędzy aplikacjami lub pomiędzy składowymi architektury (np. pomiędzy front-endem a </a:t>
            </a:r>
            <a:r>
              <a:rPr lang="pl-PL" dirty="0" err="1"/>
              <a:t>back</a:t>
            </a:r>
            <a:r>
              <a:rPr lang="pl-PL" dirty="0"/>
              <a:t>-endem aplikacji). Wysyłając wartości liczbowe lub prosty string nie mamy problem– problem zaczyna się wtedy, kiedy chcemy przekazać tablicę, obiekt, lub serię danych zawartych w jednej zmiennej. Właśnie w takim przypadku używamy formatu JSON.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1030" name="Picture 6" descr="JSON Handling with PHP: How to Encode, Write, Parse, Decode and Convert -  Phppot">
            <a:extLst>
              <a:ext uri="{FF2B5EF4-FFF2-40B4-BE49-F238E27FC236}">
                <a16:creationId xmlns:a16="http://schemas.microsoft.com/office/drawing/2014/main" id="{FAD2A7C1-78FB-4787-964C-EE7A4B70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41513"/>
            <a:ext cx="3505200" cy="18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0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4855A6-952F-412D-A0A6-456AE895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JSON?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22540B-9260-4F23-921A-6DEE3042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JSON (JavaScript Object </a:t>
            </a:r>
            <a:r>
              <a:rPr lang="pl-PL" dirty="0" err="1"/>
              <a:t>Notation</a:t>
            </a:r>
            <a:r>
              <a:rPr lang="pl-PL" dirty="0"/>
              <a:t>) to otwarty format zapisu struktur danych. Jego przeznaczeniem jest najczęściej wymiana danych pomiędzy aplikacjami. JSON składa się z par atrybut – wartość oraz typów danych tablicowych. Notacja </a:t>
            </a:r>
            <a:r>
              <a:rPr lang="pl-PL" dirty="0" err="1"/>
              <a:t>JSONa</a:t>
            </a:r>
            <a:r>
              <a:rPr lang="pl-PL" dirty="0"/>
              <a:t> jest zbieżna z obiektami w języku JavaScript.</a:t>
            </a:r>
          </a:p>
          <a:p>
            <a:r>
              <a:rPr lang="pl-PL" dirty="0"/>
              <a:t>Jego zaletą jest popularność, prostota działania i zwięzłość syntaktyki a jako że dane są zapisywane do tekstu, to po sformatowaniu są czytelne dla ludzi. Został stworzony w 2001 roku a autorem jego specyfikacji opisanej w dokumencie RFC 8259 jest Douglas </a:t>
            </a:r>
            <a:r>
              <a:rPr lang="pl-PL" dirty="0" err="1"/>
              <a:t>Crockford</a:t>
            </a:r>
            <a:r>
              <a:rPr lang="pl-PL" dirty="0"/>
              <a:t>.</a:t>
            </a:r>
          </a:p>
          <a:p>
            <a:r>
              <a:rPr lang="pl-PL" dirty="0"/>
              <a:t>JSON może być alternatywą dla XML lub CSV. Pliki JSON zapisujemy z rozszerzeniem .</a:t>
            </a:r>
            <a:r>
              <a:rPr lang="pl-PL" dirty="0" err="1"/>
              <a:t>json</a:t>
            </a:r>
            <a:r>
              <a:rPr lang="pl-PL" dirty="0"/>
              <a:t> a typem MIME dla plików .</a:t>
            </a:r>
            <a:r>
              <a:rPr lang="pl-PL" dirty="0" err="1"/>
              <a:t>json</a:t>
            </a:r>
            <a:r>
              <a:rPr lang="pl-PL" dirty="0"/>
              <a:t> jest „</a:t>
            </a:r>
            <a:r>
              <a:rPr lang="pl-PL" dirty="0" err="1"/>
              <a:t>application</a:t>
            </a:r>
            <a:r>
              <a:rPr lang="pl-PL" dirty="0"/>
              <a:t>/</a:t>
            </a:r>
            <a:r>
              <a:rPr lang="pl-PL" dirty="0" err="1"/>
              <a:t>json</a:t>
            </a:r>
            <a:r>
              <a:rPr lang="pl-PL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551073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7F844-E65E-4636-A515-66683F11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7909EB-5EB7-474A-8C5D-C4DB59A4B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Obiektem w JSON może być cokolwiek: produkt, osoba, zbiór książek, a nawet utwór muzyczny. Warto zwrócić uwagę na dwukropek, który oddziela klucz od wartości. Znaki zapisane w cudzysłowie muszą być podwójne. „Kolumny” są oddzielone od siebie przecinkami, ale nie piszemy go na końcu serii. JSON nie narzuca właściwych formatów daty czy jednostek. Wszystko leży w rękach programistów.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263A1B-962C-4A1D-8B61-163747F5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288" y="3910998"/>
            <a:ext cx="4995424" cy="22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8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6B1290-B1C6-437D-AAFA-0D103389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390171-BBEC-41EC-8FAE-59BB42A84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Wartościami w </a:t>
            </a:r>
            <a:r>
              <a:rPr lang="pl-PL" dirty="0" err="1"/>
              <a:t>JSONie</a:t>
            </a:r>
            <a:r>
              <a:rPr lang="pl-PL" dirty="0"/>
              <a:t> mogą być: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ciąg znaków,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liczba (można pominąć cudzysłów),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obiekt JSON (zagnieżdżony),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tablica,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/>
              <a:t>wartość prawda/fałsz (zapis małymi literami </a:t>
            </a:r>
            <a:r>
              <a:rPr lang="pl-PL" dirty="0" err="1"/>
              <a:t>true</a:t>
            </a:r>
            <a:r>
              <a:rPr lang="pl-PL" dirty="0"/>
              <a:t> albo </a:t>
            </a:r>
            <a:r>
              <a:rPr lang="pl-PL" dirty="0" err="1"/>
              <a:t>false</a:t>
            </a:r>
            <a:r>
              <a:rPr lang="pl-PL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 err="1"/>
              <a:t>null</a:t>
            </a:r>
            <a:r>
              <a:rPr lang="pl-PL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130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674BAF-5CF1-4271-9610-3E8323D08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l-PL" sz="4800"/>
              <a:t>RESTful </a:t>
            </a:r>
            <a:r>
              <a:rPr lang="pl-PL" sz="4800" dirty="0"/>
              <a:t>Application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C9356A-D543-49AD-91B9-18097F28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2037834"/>
            <a:ext cx="6846363" cy="26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4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86FED1-4996-44B2-8F04-DE829C2B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l-PL" sz="5400"/>
              <a:t>Budowa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B12A55-7698-48AC-9ADF-D7CE81F28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682446" cy="3410712"/>
          </a:xfrm>
        </p:spPr>
        <p:txBody>
          <a:bodyPr anchor="t">
            <a:normAutofit/>
          </a:bodyPr>
          <a:lstStyle/>
          <a:p>
            <a:r>
              <a:rPr lang="pl-PL" sz="2200" b="0" i="0" dirty="0">
                <a:effectLst/>
                <a:latin typeface="Inter"/>
              </a:rPr>
              <a:t>Obiekty JSON można zagnieżdżać w sobie.</a:t>
            </a:r>
          </a:p>
          <a:p>
            <a:r>
              <a:rPr lang="pl-PL" sz="2200" dirty="0"/>
              <a:t>Warto zauważyć, że:</a:t>
            </a:r>
          </a:p>
          <a:p>
            <a:pPr lvl="1"/>
            <a:r>
              <a:rPr lang="pl-PL" sz="1800" dirty="0"/>
              <a:t>obiekty otaczamy nawiasami klamrowymi {}</a:t>
            </a:r>
          </a:p>
          <a:p>
            <a:pPr lvl="1"/>
            <a:r>
              <a:rPr lang="pl-PL" sz="1800" dirty="0"/>
              <a:t>tablice otaczamy nawiasami kwadratowymi []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AA7395-4191-47E7-8F5C-2D5A1552A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529" y="640080"/>
            <a:ext cx="409925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2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85BF9-0CE1-4064-96F2-09E4A968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i zalety JSON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7A6C2E6-1D02-4720-9829-99B8B2299E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3100" b="1" dirty="0">
                <a:solidFill>
                  <a:srgbClr val="00B050"/>
                </a:solidFill>
                <a:latin typeface="Inter"/>
              </a:rPr>
              <a:t>Zalety</a:t>
            </a:r>
            <a:endParaRPr lang="pl-PL" sz="3100" b="1" i="0" dirty="0">
              <a:solidFill>
                <a:srgbClr val="00B050"/>
              </a:solidFill>
              <a:effectLst/>
              <a:latin typeface="Inter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b="1" i="0" dirty="0">
                <a:solidFill>
                  <a:srgbClr val="0E0E0E"/>
                </a:solidFill>
                <a:effectLst/>
                <a:latin typeface="Inter"/>
              </a:rPr>
              <a:t>prostota i czytelność</a:t>
            </a:r>
            <a:r>
              <a:rPr lang="pl-PL" b="0" i="0" dirty="0">
                <a:solidFill>
                  <a:srgbClr val="0E0E0E"/>
                </a:solidFill>
                <a:effectLst/>
                <a:latin typeface="Inter"/>
              </a:rPr>
              <a:t> – powoduje że praca z tym formatem jest łatwa i intuicyjna,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b="1" i="0" dirty="0">
                <a:solidFill>
                  <a:srgbClr val="0E0E0E"/>
                </a:solidFill>
                <a:effectLst/>
                <a:latin typeface="Inter"/>
              </a:rPr>
              <a:t>lekkość </a:t>
            </a:r>
            <a:r>
              <a:rPr lang="pl-PL" b="0" i="0" dirty="0">
                <a:solidFill>
                  <a:srgbClr val="0E0E0E"/>
                </a:solidFill>
                <a:effectLst/>
                <a:latin typeface="Inter"/>
              </a:rPr>
              <a:t>– tekst formatu JSON zawiera mniej znaków, ponieważ nie przechowuje nadmiarowych informacji,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b="1" i="0" dirty="0">
                <a:solidFill>
                  <a:srgbClr val="0E0E0E"/>
                </a:solidFill>
                <a:effectLst/>
                <a:latin typeface="Inter"/>
              </a:rPr>
              <a:t>natywny dla JavaScript</a:t>
            </a:r>
            <a:r>
              <a:rPr lang="pl-PL" b="0" i="0" dirty="0">
                <a:solidFill>
                  <a:srgbClr val="0E0E0E"/>
                </a:solidFill>
                <a:effectLst/>
                <a:latin typeface="Inter"/>
              </a:rPr>
              <a:t> – szybsze </a:t>
            </a:r>
            <a:r>
              <a:rPr lang="pl-PL" b="0" i="0" dirty="0" err="1">
                <a:solidFill>
                  <a:srgbClr val="0E0E0E"/>
                </a:solidFill>
                <a:effectLst/>
                <a:latin typeface="Inter"/>
              </a:rPr>
              <a:t>parsowanie</a:t>
            </a:r>
            <a:r>
              <a:rPr lang="pl-PL" b="0" i="0" dirty="0">
                <a:solidFill>
                  <a:srgbClr val="0E0E0E"/>
                </a:solidFill>
                <a:effectLst/>
                <a:latin typeface="Inter"/>
              </a:rPr>
              <a:t> w stosunku do innych formatów, które wymagają kosztownych transformacji,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b="1" i="0" dirty="0">
                <a:solidFill>
                  <a:srgbClr val="0E0E0E"/>
                </a:solidFill>
                <a:effectLst/>
                <a:latin typeface="Inter"/>
              </a:rPr>
              <a:t>popularny i rozpowszechniony</a:t>
            </a:r>
            <a:r>
              <a:rPr lang="pl-PL" b="0" i="0" dirty="0">
                <a:solidFill>
                  <a:srgbClr val="0E0E0E"/>
                </a:solidFill>
                <a:effectLst/>
                <a:latin typeface="Inter"/>
              </a:rPr>
              <a:t> – co powoduje możliwość wykorzystania go w wielu językach i systemach.</a:t>
            </a:r>
          </a:p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C68C19B-A9AC-4B92-85B6-CD4397013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l-PL" sz="3100" b="1" i="0" dirty="0">
                <a:solidFill>
                  <a:srgbClr val="FF0000"/>
                </a:solidFill>
                <a:effectLst/>
                <a:latin typeface="Inter"/>
              </a:rPr>
              <a:t>Wady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b="1" i="0" dirty="0">
                <a:solidFill>
                  <a:srgbClr val="0E0E0E"/>
                </a:solidFill>
                <a:effectLst/>
                <a:latin typeface="Inter"/>
              </a:rPr>
              <a:t>mniejsza powszechność od XML</a:t>
            </a:r>
            <a:r>
              <a:rPr lang="pl-PL" b="0" i="0" dirty="0">
                <a:solidFill>
                  <a:srgbClr val="0E0E0E"/>
                </a:solidFill>
                <a:effectLst/>
                <a:latin typeface="Inter"/>
              </a:rPr>
              <a:t> - JSON to stosunkowo młody wynalazek,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b="1" i="0" dirty="0">
                <a:solidFill>
                  <a:srgbClr val="0E0E0E"/>
                </a:solidFill>
                <a:effectLst/>
                <a:latin typeface="Inter"/>
              </a:rPr>
              <a:t>większy rozmiar</a:t>
            </a:r>
            <a:r>
              <a:rPr lang="pl-PL" b="0" i="0" dirty="0">
                <a:solidFill>
                  <a:srgbClr val="0E0E0E"/>
                </a:solidFill>
                <a:effectLst/>
                <a:latin typeface="Inter"/>
              </a:rPr>
              <a:t> – w porównaniu do formatów binarnych,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b="1" i="0" dirty="0">
                <a:solidFill>
                  <a:srgbClr val="0E0E0E"/>
                </a:solidFill>
                <a:effectLst/>
                <a:latin typeface="Inter"/>
              </a:rPr>
              <a:t>nie można używać komentarzy</a:t>
            </a:r>
            <a:endParaRPr lang="pl-PL" b="0" i="0" dirty="0">
              <a:solidFill>
                <a:srgbClr val="0E0E0E"/>
              </a:solidFill>
              <a:effectLst/>
              <a:latin typeface="Inter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0725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08ECB5C-5EFB-4E88-A54B-ACB4841BB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pl-PL" sz="7200"/>
              <a:t>Single-Page Web Applications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225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9D856-C0CD-4C54-BDF9-64A71248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Czym jest SPA?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06C5A-B9AB-4808-976C-B2A5040D7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Single-</a:t>
            </a:r>
            <a:r>
              <a:rPr lang="pl-PL" dirty="0" err="1"/>
              <a:t>Page</a:t>
            </a:r>
            <a:r>
              <a:rPr lang="pl-PL" dirty="0"/>
              <a:t> Web Application jest aplikacją która działa szybko, lekko i jest przyjazna dla użytkownika.</a:t>
            </a:r>
          </a:p>
          <a:p>
            <a:r>
              <a:rPr lang="pl-PL" dirty="0"/>
              <a:t>Taki stan rzeczy spowodowany jest tym, że aplikacja korzysta z jednego pliku HTML.</a:t>
            </a:r>
          </a:p>
          <a:p>
            <a:r>
              <a:rPr lang="pl-PL" dirty="0"/>
              <a:t>Dzięki takiemu zastosowaniu aplikacja jest dynamiczna i nie potrzebuje przeładowania stron.</a:t>
            </a:r>
          </a:p>
          <a:p>
            <a:r>
              <a:rPr lang="pl-PL" dirty="0"/>
              <a:t>Dane i treść generowane przez </a:t>
            </a:r>
            <a:r>
              <a:rPr lang="pl-PL" dirty="0" err="1"/>
              <a:t>frontend</a:t>
            </a:r>
            <a:endParaRPr lang="pl-PL" dirty="0"/>
          </a:p>
          <a:p>
            <a:r>
              <a:rPr lang="pl-PL" dirty="0"/>
              <a:t>SPA natomiast komunikuje się z </a:t>
            </a:r>
            <a:r>
              <a:rPr lang="pl-PL" dirty="0" err="1"/>
              <a:t>backendem</a:t>
            </a:r>
            <a:r>
              <a:rPr lang="pl-PL" dirty="0"/>
              <a:t> jest poprzez interfejs REST</a:t>
            </a:r>
          </a:p>
        </p:txBody>
      </p:sp>
    </p:spTree>
    <p:extLst>
      <p:ext uri="{BB962C8B-B14F-4D97-AF65-F5344CB8AC3E}">
        <p14:creationId xmlns:p14="http://schemas.microsoft.com/office/powerpoint/2010/main" val="2883705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7D6E8A-FAC1-42C8-989D-C81E4293E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F3E9AA-B78B-499F-8E63-A18502DE9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Motor napędowy: </a:t>
            </a:r>
          </a:p>
          <a:p>
            <a:pPr lvl="1"/>
            <a:r>
              <a:rPr lang="pl-PL" dirty="0"/>
              <a:t>AJAX (tworzenie asynchronicznych aplikacji)</a:t>
            </a:r>
          </a:p>
          <a:p>
            <a:r>
              <a:rPr lang="pl-PL" dirty="0" err="1"/>
              <a:t>Popularyzajca</a:t>
            </a:r>
            <a:r>
              <a:rPr lang="pl-PL" dirty="0"/>
              <a:t>: </a:t>
            </a:r>
          </a:p>
          <a:p>
            <a:pPr lvl="1"/>
            <a:r>
              <a:rPr lang="pl-PL" dirty="0"/>
              <a:t>Gwałtowny rozwój </a:t>
            </a:r>
            <a:r>
              <a:rPr lang="pl-PL" dirty="0" err="1"/>
              <a:t>frontendu</a:t>
            </a:r>
            <a:r>
              <a:rPr lang="pl-PL" dirty="0"/>
              <a:t> </a:t>
            </a:r>
          </a:p>
          <a:p>
            <a:pPr lvl="1"/>
            <a:r>
              <a:rPr lang="pl-PL" dirty="0"/>
              <a:t>Wzrost znaczenia UX (User </a:t>
            </a:r>
            <a:r>
              <a:rPr lang="pl-PL" dirty="0" err="1"/>
              <a:t>Experience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8239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288C8-FB2B-43D1-A7B8-79CD3C0C1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Zastowanie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216E42-5388-47A0-BE6B-8DA3A5F6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 początku : aplety Javy oraz aplikacje Flash</a:t>
            </a:r>
          </a:p>
          <a:p>
            <a:r>
              <a:rPr lang="pl-PL" dirty="0"/>
              <a:t>Teraz: narzędzia webowe w których ważna jest szybkość działania</a:t>
            </a:r>
          </a:p>
          <a:p>
            <a:endParaRPr lang="pl-PL" dirty="0"/>
          </a:p>
          <a:p>
            <a:r>
              <a:rPr lang="pl-PL" dirty="0"/>
              <a:t>Przykłady:</a:t>
            </a:r>
          </a:p>
          <a:p>
            <a:pPr lvl="1"/>
            <a:r>
              <a:rPr lang="pl-PL" dirty="0"/>
              <a:t>Facebook</a:t>
            </a:r>
          </a:p>
          <a:p>
            <a:pPr lvl="1"/>
            <a:r>
              <a:rPr lang="pl-PL" dirty="0" err="1"/>
              <a:t>Gmail</a:t>
            </a:r>
            <a:endParaRPr lang="pl-PL" dirty="0"/>
          </a:p>
          <a:p>
            <a:pPr lvl="1"/>
            <a:r>
              <a:rPr lang="pl-PL" dirty="0"/>
              <a:t>Google </a:t>
            </a:r>
            <a:r>
              <a:rPr lang="pl-PL" dirty="0" err="1"/>
              <a:t>Maps</a:t>
            </a:r>
            <a:endParaRPr lang="pl-PL" dirty="0"/>
          </a:p>
          <a:p>
            <a:pPr lvl="1"/>
            <a:r>
              <a:rPr lang="pl-PL" dirty="0" err="1"/>
              <a:t>Netflix</a:t>
            </a:r>
            <a:endParaRPr lang="pl-PL" dirty="0"/>
          </a:p>
          <a:p>
            <a:pPr lvl="1"/>
            <a:r>
              <a:rPr lang="pl-PL" dirty="0" err="1"/>
              <a:t>Paypal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3037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5D0319-9C34-4FAA-9100-3FA5E9ED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 od środka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7D87F0-C732-4410-AE74-5B4D8B0A1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9872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Gdy klient wchodzi na stronę za pomocą URL-a, do serwera zostaje przesłane zapytanie.</a:t>
            </a:r>
          </a:p>
          <a:p>
            <a:r>
              <a:rPr lang="pl-PL" dirty="0"/>
              <a:t>Następnie ten sam GET wraca, natomiast z inną ścieżką i zwraca </a:t>
            </a:r>
            <a:r>
              <a:rPr lang="pl-PL" dirty="0" err="1"/>
              <a:t>frontend</a:t>
            </a:r>
            <a:endParaRPr lang="pl-PL" dirty="0"/>
          </a:p>
          <a:p>
            <a:r>
              <a:rPr lang="pl-PL" dirty="0"/>
              <a:t>Co najważniejsze aplikacja/strona nie zostaje przeładowana.</a:t>
            </a:r>
          </a:p>
          <a:p>
            <a:endParaRPr lang="pl-PL" dirty="0"/>
          </a:p>
          <a:p>
            <a:r>
              <a:rPr lang="pl-PL" dirty="0"/>
              <a:t>Podobnie w przypadku zapytania POST.</a:t>
            </a:r>
          </a:p>
          <a:p>
            <a:r>
              <a:rPr lang="pl-PL" dirty="0"/>
              <a:t>Gdy klient wysyła dane za pomocą formularz, przechodzone  jako ciało aplikacji/strony i zostają wysłane do serwera.</a:t>
            </a:r>
          </a:p>
          <a:p>
            <a:r>
              <a:rPr lang="pl-PL" dirty="0"/>
              <a:t>Załadowana zostaje statyczna strona, a dynamiczną zawartością zajmuje się JavaScript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35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06F32FC4-C6DF-44C9-AAA8-13C8B1D61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80" y="408439"/>
            <a:ext cx="4876240" cy="6041121"/>
          </a:xfrm>
        </p:spPr>
      </p:pic>
    </p:spTree>
    <p:extLst>
      <p:ext uri="{BB962C8B-B14F-4D97-AF65-F5344CB8AC3E}">
        <p14:creationId xmlns:p14="http://schemas.microsoft.com/office/powerpoint/2010/main" val="1375082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51E697-412A-4EF3-B782-DCB1A10A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981CC4-3D6E-41DA-A10C-3C49327D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8981"/>
          </a:xfrm>
        </p:spPr>
        <p:txBody>
          <a:bodyPr/>
          <a:lstStyle/>
          <a:p>
            <a:r>
              <a:rPr lang="pl-PL" dirty="0"/>
              <a:t>Słaba kompatybilność ze starszymi przeglądarkami</a:t>
            </a:r>
          </a:p>
          <a:p>
            <a:r>
              <a:rPr lang="pl-PL" dirty="0"/>
              <a:t>Trudności w analityce</a:t>
            </a:r>
          </a:p>
          <a:p>
            <a:r>
              <a:rPr lang="pl-PL" dirty="0"/>
              <a:t>Wolniejsza od MPA przy „pierwszym” starcie</a:t>
            </a:r>
          </a:p>
          <a:p>
            <a:r>
              <a:rPr lang="pl-PL" dirty="0"/>
              <a:t>Pozycjonowanie </a:t>
            </a:r>
          </a:p>
        </p:txBody>
      </p:sp>
    </p:spTree>
    <p:extLst>
      <p:ext uri="{BB962C8B-B14F-4D97-AF65-F5344CB8AC3E}">
        <p14:creationId xmlns:p14="http://schemas.microsoft.com/office/powerpoint/2010/main" val="296472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DA004-6D27-4244-9F79-4C7E2AE5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SPA  != strony One </a:t>
            </a:r>
            <a:r>
              <a:rPr lang="pl-PL" dirty="0" err="1"/>
              <a:t>Page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9E026C-1BF5-45A3-AD0F-F5B2EA59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Mimo że na pierwszy rzut oka wyglądają tak samo to różnica jest znacząca.</a:t>
            </a:r>
          </a:p>
          <a:p>
            <a:pPr marL="0" indent="0">
              <a:buNone/>
            </a:pPr>
            <a:r>
              <a:rPr lang="pl-PL" dirty="0"/>
              <a:t>Strony One </a:t>
            </a:r>
            <a:r>
              <a:rPr lang="pl-PL" dirty="0" err="1"/>
              <a:t>Page</a:t>
            </a:r>
            <a:r>
              <a:rPr lang="pl-PL" dirty="0"/>
              <a:t> pozbawione są podstron, a kategorie treści są przedstawiane w segmentach strony, jeden pod drugim, natomiast w SPA </a:t>
            </a:r>
            <a:r>
              <a:rPr lang="pl-PL" dirty="0" err="1"/>
              <a:t>content</a:t>
            </a:r>
            <a:r>
              <a:rPr lang="pl-PL" dirty="0"/>
              <a:t> może być ”przeładowywany”.</a:t>
            </a:r>
          </a:p>
        </p:txBody>
      </p:sp>
    </p:spTree>
    <p:extLst>
      <p:ext uri="{BB962C8B-B14F-4D97-AF65-F5344CB8AC3E}">
        <p14:creationId xmlns:p14="http://schemas.microsoft.com/office/powerpoint/2010/main" val="62814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83C8D6-B826-4475-88A9-21CD4AB8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531"/>
            <a:ext cx="10515600" cy="571043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REST to akronim dla </a:t>
            </a:r>
            <a:r>
              <a:rPr lang="pl-PL" dirty="0" err="1"/>
              <a:t>Representational</a:t>
            </a:r>
            <a:r>
              <a:rPr lang="pl-PL" dirty="0"/>
              <a:t> </a:t>
            </a:r>
            <a:r>
              <a:rPr lang="pl-PL" dirty="0" err="1"/>
              <a:t>State</a:t>
            </a:r>
            <a:r>
              <a:rPr lang="pl-PL" dirty="0"/>
              <a:t> Transfer (Zmiana stanu poprzez reprezentację). Jest to styl architektury oprogramowania wywiedziony z doświadczeń przy pisaniu specyfikacji protokołu HTTP dla systemów rozproszonych zaproponowany przez Roya </a:t>
            </a:r>
            <a:r>
              <a:rPr lang="pl-PL" dirty="0" err="1"/>
              <a:t>T.Fieldinga</a:t>
            </a:r>
            <a:r>
              <a:rPr lang="pl-PL" dirty="0"/>
              <a:t> w 2000 roku.</a:t>
            </a:r>
          </a:p>
          <a:p>
            <a:pPr marL="0" indent="0">
              <a:buNone/>
            </a:pPr>
            <a:r>
              <a:rPr lang="pl-PL" dirty="0"/>
              <a:t>Cechy REST:</a:t>
            </a:r>
          </a:p>
          <a:p>
            <a:pPr>
              <a:buFontTx/>
              <a:buChar char="-"/>
            </a:pPr>
            <a:r>
              <a:rPr lang="pl-PL" dirty="0"/>
              <a:t>Jednolity interfejs.</a:t>
            </a:r>
          </a:p>
          <a:p>
            <a:pPr>
              <a:buFontTx/>
              <a:buChar char="-"/>
            </a:pPr>
            <a:r>
              <a:rPr lang="pl-PL" dirty="0"/>
              <a:t>Bezstanowość.</a:t>
            </a:r>
          </a:p>
          <a:p>
            <a:pPr>
              <a:buFontTx/>
              <a:buChar char="-"/>
            </a:pPr>
            <a:r>
              <a:rPr lang="pl-PL" dirty="0" err="1"/>
              <a:t>Cache’owanie</a:t>
            </a:r>
            <a:r>
              <a:rPr lang="pl-PL" dirty="0"/>
              <a:t> danych.</a:t>
            </a:r>
          </a:p>
          <a:p>
            <a:pPr>
              <a:buFontTx/>
              <a:buChar char="-"/>
            </a:pPr>
            <a:r>
              <a:rPr lang="pl-PL" dirty="0"/>
              <a:t>Model Klient-Serwer.</a:t>
            </a:r>
          </a:p>
          <a:p>
            <a:pPr>
              <a:buFontTx/>
              <a:buChar char="-"/>
            </a:pPr>
            <a:r>
              <a:rPr lang="pl-PL" dirty="0"/>
              <a:t>Warstwowość.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7567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60C304-5749-417C-A446-315CD7716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84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Porównanie Single </a:t>
            </a:r>
            <a:r>
              <a:rPr lang="pl-PL" dirty="0" err="1"/>
              <a:t>Page</a:t>
            </a:r>
            <a:r>
              <a:rPr lang="pl-PL" dirty="0"/>
              <a:t> Application (SPA) i Multi </a:t>
            </a:r>
            <a:r>
              <a:rPr lang="pl-PL" dirty="0" err="1"/>
              <a:t>Page</a:t>
            </a:r>
            <a:r>
              <a:rPr lang="pl-PL" dirty="0"/>
              <a:t> Application (MPA)</a:t>
            </a:r>
          </a:p>
        </p:txBody>
      </p:sp>
    </p:spTree>
    <p:extLst>
      <p:ext uri="{BB962C8B-B14F-4D97-AF65-F5344CB8AC3E}">
        <p14:creationId xmlns:p14="http://schemas.microsoft.com/office/powerpoint/2010/main" val="3173796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F5BEE3-CC61-4FA3-AC5C-408D75E6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u="sng" dirty="0"/>
              <a:t>Porównanie SPA i MPA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02E33B-8D28-4462-9DF0-4D0DD9A7B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Szybkość</a:t>
            </a:r>
          </a:p>
          <a:p>
            <a:r>
              <a:rPr lang="pl-PL" dirty="0"/>
              <a:t>Bezpieczeństwo</a:t>
            </a:r>
          </a:p>
          <a:p>
            <a:r>
              <a:rPr lang="pl-PL" dirty="0"/>
              <a:t>Proces rozwoju</a:t>
            </a:r>
          </a:p>
          <a:p>
            <a:r>
              <a:rPr lang="pl-PL" dirty="0"/>
              <a:t>Zależności Java </a:t>
            </a:r>
            <a:r>
              <a:rPr lang="pl-PL" dirty="0" err="1"/>
              <a:t>Script</a:t>
            </a:r>
            <a:endParaRPr lang="pl-PL" dirty="0"/>
          </a:p>
          <a:p>
            <a:r>
              <a:rPr lang="pl-PL" dirty="0"/>
              <a:t>Udostępnianie linków</a:t>
            </a:r>
          </a:p>
          <a:p>
            <a:r>
              <a:rPr lang="pl-PL" dirty="0"/>
              <a:t>Doświadczenie użytkownika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767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F2CDD7-033E-460D-B222-002A70667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961"/>
            <a:ext cx="10515600" cy="1120878"/>
          </a:xfrm>
        </p:spPr>
        <p:txBody>
          <a:bodyPr>
            <a:normAutofit/>
          </a:bodyPr>
          <a:lstStyle/>
          <a:p>
            <a:pPr algn="ctr"/>
            <a:r>
              <a:rPr lang="pl-PL" u="sng" dirty="0"/>
              <a:t>SPA VS MPA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3F52E-2F65-4D86-B235-92C1CB1CE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69805"/>
            <a:ext cx="5257800" cy="4559558"/>
          </a:xfrm>
        </p:spPr>
        <p:txBody>
          <a:bodyPr>
            <a:normAutofit/>
          </a:bodyPr>
          <a:lstStyle/>
          <a:p>
            <a:r>
              <a:rPr lang="pl-PL" sz="2000" dirty="0"/>
              <a:t>Wczytuje się wolniej i ładuje się kolejny raz za każdym razem kiedy użytkownik naciśnie dowolny przycisk.</a:t>
            </a:r>
          </a:p>
          <a:p>
            <a:r>
              <a:rPr lang="pl-PL" sz="2000" dirty="0"/>
              <a:t>Wymaga dokładnego podejścia do ochrony każdej </a:t>
            </a:r>
            <a:r>
              <a:rPr lang="pl-PL" sz="2000"/>
              <a:t>oddzielnej strony</a:t>
            </a:r>
            <a:r>
              <a:rPr lang="pl-PL" sz="2000" dirty="0"/>
              <a:t>.</a:t>
            </a:r>
          </a:p>
          <a:p>
            <a:r>
              <a:rPr lang="pl-PL" sz="2000" dirty="0" err="1"/>
              <a:t>Back</a:t>
            </a:r>
            <a:r>
              <a:rPr lang="pl-PL" sz="2000" dirty="0"/>
              <a:t>-end i front-end zawierają liczne zależności.</a:t>
            </a:r>
          </a:p>
          <a:p>
            <a:r>
              <a:rPr lang="pl-PL" sz="2000" dirty="0"/>
              <a:t>Nie zawiera zależności Java </a:t>
            </a:r>
            <a:r>
              <a:rPr lang="pl-PL" sz="2000" dirty="0" err="1"/>
              <a:t>Script</a:t>
            </a:r>
            <a:r>
              <a:rPr lang="pl-PL" sz="2000" dirty="0"/>
              <a:t>.</a:t>
            </a:r>
          </a:p>
          <a:p>
            <a:r>
              <a:rPr lang="pl-PL" sz="2000" dirty="0"/>
              <a:t>Osobny link do każdej strony MPA.</a:t>
            </a:r>
          </a:p>
          <a:p>
            <a:r>
              <a:rPr lang="pl-PL" sz="2000" dirty="0"/>
              <a:t>Posiada lepszą architekturę informacji.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30ED93A-1A71-4239-9023-5C060FED0A19}"/>
              </a:ext>
            </a:extLst>
          </p:cNvPr>
          <p:cNvSpPr txBox="1">
            <a:spLocks/>
          </p:cNvSpPr>
          <p:nvPr/>
        </p:nvSpPr>
        <p:spPr>
          <a:xfrm>
            <a:off x="990600" y="1769805"/>
            <a:ext cx="5257800" cy="455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Początkowe ładowanie trwa dosyć długo, dalsze korzystanie z aplikacji jest bezproblemowe i szybkie.</a:t>
            </a:r>
          </a:p>
          <a:p>
            <a:r>
              <a:rPr lang="pl-PL" sz="2000" dirty="0"/>
              <a:t>Podatne na ataki, lecz można to zniwelować odpowiednim podejściem.</a:t>
            </a:r>
          </a:p>
          <a:p>
            <a:r>
              <a:rPr lang="pl-PL" sz="2000" dirty="0"/>
              <a:t>Odseparowany </a:t>
            </a:r>
            <a:r>
              <a:rPr lang="pl-PL" sz="2000" dirty="0" err="1"/>
              <a:t>back</a:t>
            </a:r>
            <a:r>
              <a:rPr lang="pl-PL" sz="2000" dirty="0"/>
              <a:t>-end i front-end. Kod </a:t>
            </a:r>
            <a:r>
              <a:rPr lang="pl-PL" sz="2000" dirty="0" err="1"/>
              <a:t>back-endowy</a:t>
            </a:r>
            <a:r>
              <a:rPr lang="pl-PL" sz="2000" dirty="0"/>
              <a:t> jest wielokrotnego użytku.</a:t>
            </a:r>
          </a:p>
          <a:p>
            <a:r>
              <a:rPr lang="pl-PL" sz="2000" dirty="0"/>
              <a:t>Zawiera zależności Java </a:t>
            </a:r>
            <a:r>
              <a:rPr lang="pl-PL" sz="2000" dirty="0" err="1"/>
              <a:t>Script</a:t>
            </a:r>
            <a:r>
              <a:rPr lang="pl-PL" sz="2000" dirty="0"/>
              <a:t>.</a:t>
            </a:r>
          </a:p>
          <a:p>
            <a:r>
              <a:rPr lang="pl-PL" sz="2000" dirty="0"/>
              <a:t>Jeden link do całej aplikacji</a:t>
            </a:r>
          </a:p>
          <a:p>
            <a:r>
              <a:rPr lang="pl-PL" sz="2000" dirty="0"/>
              <a:t>Jest responsywne, nieprzerwane i przyjazne dla urządzeń mobilnych.</a:t>
            </a:r>
          </a:p>
        </p:txBody>
      </p:sp>
    </p:spTree>
    <p:extLst>
      <p:ext uri="{BB962C8B-B14F-4D97-AF65-F5344CB8AC3E}">
        <p14:creationId xmlns:p14="http://schemas.microsoft.com/office/powerpoint/2010/main" val="177667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DD384A-2A65-4B85-86B2-C68F820E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u="sng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12073D-66B2-4707-9C9F-49367ABA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Poznaliśmy cechy i działanie REST.</a:t>
            </a:r>
          </a:p>
          <a:p>
            <a:r>
              <a:rPr lang="pl-PL" dirty="0"/>
              <a:t>Poznaliśmy jakie występują metody HTTP.</a:t>
            </a:r>
          </a:p>
          <a:p>
            <a:r>
              <a:rPr lang="pl-PL" dirty="0"/>
              <a:t>Dowiedzieliśmy się w jaki sposób jest tworzona </a:t>
            </a:r>
            <a:r>
              <a:rPr lang="pl-PL" dirty="0" err="1"/>
              <a:t>Jakarta</a:t>
            </a:r>
            <a:r>
              <a:rPr lang="pl-PL" dirty="0"/>
              <a:t> EE </a:t>
            </a:r>
            <a:r>
              <a:rPr lang="pl-PL" dirty="0" err="1"/>
              <a:t>RESTful</a:t>
            </a:r>
            <a:r>
              <a:rPr lang="pl-PL" dirty="0"/>
              <a:t>.</a:t>
            </a:r>
          </a:p>
          <a:p>
            <a:r>
              <a:rPr lang="pl-PL" dirty="0"/>
              <a:t>Czym jest JSON, jego budowę i wady oraz zalety.</a:t>
            </a:r>
          </a:p>
          <a:p>
            <a:r>
              <a:rPr lang="pl-PL" dirty="0"/>
              <a:t>Czym jest SPA, jego rozwój i zastosowanie oraz jego wady.</a:t>
            </a:r>
          </a:p>
          <a:p>
            <a:r>
              <a:rPr lang="pl-PL" dirty="0"/>
              <a:t>Na końcu zostały porównane SPA i MPA.</a:t>
            </a:r>
          </a:p>
        </p:txBody>
      </p:sp>
    </p:spTree>
    <p:extLst>
      <p:ext uri="{BB962C8B-B14F-4D97-AF65-F5344CB8AC3E}">
        <p14:creationId xmlns:p14="http://schemas.microsoft.com/office/powerpoint/2010/main" val="650576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AA93B-FCE0-4603-A708-24580D4E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508" y="2268537"/>
            <a:ext cx="10515600" cy="9764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b="1" dirty="0"/>
              <a:t>Dziękujemy za uwagę!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AA320EA-0D4D-49A7-8EC2-3DFEC5A05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7703"/>
            <a:ext cx="10515600" cy="1851947"/>
          </a:xfrm>
        </p:spPr>
        <p:txBody>
          <a:bodyPr>
            <a:normAutofit/>
          </a:bodyPr>
          <a:lstStyle/>
          <a:p>
            <a:pPr algn="r"/>
            <a:r>
              <a:rPr lang="pl-PL" sz="1800" dirty="0"/>
              <a:t>Kamil Świątek (kamil.swiatek@student.pk.edu.pl)</a:t>
            </a:r>
          </a:p>
          <a:p>
            <a:pPr algn="r"/>
            <a:r>
              <a:rPr lang="pl-PL" sz="1800" dirty="0"/>
              <a:t>Łukasz Januszewski (lukasz.januszewski@student.pk.edu.pl)</a:t>
            </a:r>
          </a:p>
          <a:p>
            <a:pPr algn="r"/>
            <a:r>
              <a:rPr lang="pl-PL" sz="1800" dirty="0"/>
              <a:t>Michał Wąs (michal.was78@student.pk.edu.pl)</a:t>
            </a:r>
          </a:p>
          <a:p>
            <a:pPr algn="r"/>
            <a:r>
              <a:rPr lang="pl-PL" sz="1800" dirty="0"/>
              <a:t>Przemysław Skoczewski (p.skoczewski@student.pk.edu.pl)</a:t>
            </a:r>
          </a:p>
          <a:p>
            <a:pPr algn="r"/>
            <a:r>
              <a:rPr lang="pl-PL" sz="1800" dirty="0"/>
              <a:t>Jakub Skoczewski (jakub.Skoczewski@student.pk.edu.pl)</a:t>
            </a:r>
          </a:p>
        </p:txBody>
      </p:sp>
    </p:spTree>
    <p:extLst>
      <p:ext uri="{BB962C8B-B14F-4D97-AF65-F5344CB8AC3E}">
        <p14:creationId xmlns:p14="http://schemas.microsoft.com/office/powerpoint/2010/main" val="295414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34675A-B691-402A-B811-3AFB5E08C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Działanie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8461BA-8898-4BFB-97F3-20A666A44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Klienci wykorzystują predefiniowany zestaw operacji lub metody HTTP (GET,POST,PUT,DELETE) aby komunikować się z </a:t>
            </a:r>
            <a:r>
              <a:rPr lang="pl-PL" dirty="0" err="1"/>
              <a:t>serwerema</a:t>
            </a:r>
            <a:r>
              <a:rPr lang="pl-PL" dirty="0"/>
              <a:t> sama komunikacja jest bezstanowa. Oznacza to że po tym jak serwer wykona operację i zwróci dane od razu „zapomina” o tej komunikacji.</a:t>
            </a:r>
          </a:p>
          <a:p>
            <a:pPr marL="514350" indent="-514350">
              <a:buAutoNum type="arabicPeriod"/>
            </a:pPr>
            <a:r>
              <a:rPr lang="pl-PL" dirty="0"/>
              <a:t>Klient preparuje zapytanie w postaci odpowiedniego adresu.</a:t>
            </a:r>
          </a:p>
          <a:p>
            <a:pPr marL="514350" indent="-514350">
              <a:buAutoNum type="arabicPeriod"/>
            </a:pPr>
            <a:r>
              <a:rPr lang="pl-PL" dirty="0"/>
              <a:t>Klient wysyła zapytanie.</a:t>
            </a:r>
          </a:p>
          <a:p>
            <a:pPr marL="514350" indent="-514350">
              <a:buAutoNum type="arabicPeriod"/>
            </a:pPr>
            <a:r>
              <a:rPr lang="pl-PL" dirty="0"/>
              <a:t>System otrzymuje zapytanie klienta i przygotowuje odpowiedź.</a:t>
            </a:r>
          </a:p>
          <a:p>
            <a:pPr marL="514350" indent="-514350">
              <a:buAutoNum type="arabicPeriod"/>
            </a:pPr>
            <a:r>
              <a:rPr lang="pl-PL" dirty="0"/>
              <a:t>System zwraca odpowiedź.</a:t>
            </a:r>
          </a:p>
          <a:p>
            <a:pPr marL="514350" indent="-514350">
              <a:buAutoNum type="arabicPeriod"/>
            </a:pPr>
            <a:r>
              <a:rPr lang="pl-PL" dirty="0"/>
              <a:t>Klient otrzymuje i przetwarza odpowiedź.</a:t>
            </a:r>
          </a:p>
        </p:txBody>
      </p:sp>
    </p:spTree>
    <p:extLst>
      <p:ext uri="{BB962C8B-B14F-4D97-AF65-F5344CB8AC3E}">
        <p14:creationId xmlns:p14="http://schemas.microsoft.com/office/powerpoint/2010/main" val="194535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42BFA6-5C83-416E-90FB-BEBA47C4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Graficzny model REST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2DD231-9C38-46C1-A928-7A7E196093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7627"/>
            <a:ext cx="10515600" cy="41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7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FA124-89C8-474A-9AF3-981E5EE1F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HTTP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C0E1D1-2010-4476-9F9F-64AB37CFD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/>
              <a:t>GET – wykorzystywane do pozyskania zasobu z serwera a zasoby identyfikowane są poprzez URI. Operacja GET nie może modyfikować danych. Przykład wywołania GET: </a:t>
            </a:r>
            <a:r>
              <a:rPr lang="pl-PL" dirty="0">
                <a:hlinkClick r:id="rId2"/>
              </a:rPr>
              <a:t>http://some.server.com/myclub/member/37</a:t>
            </a:r>
            <a:endParaRPr lang="pl-PL" dirty="0"/>
          </a:p>
          <a:p>
            <a:pPr>
              <a:buFontTx/>
              <a:buChar char="-"/>
            </a:pPr>
            <a:r>
              <a:rPr lang="pl-PL" dirty="0"/>
              <a:t>DELETE – używane do usuwania danych. Tak jak w GET do zasobu odnosimy się poprzez URI.</a:t>
            </a:r>
          </a:p>
          <a:p>
            <a:pPr>
              <a:buFontTx/>
              <a:buChar char="-"/>
            </a:pPr>
            <a:r>
              <a:rPr lang="pl-PL" dirty="0"/>
              <a:t>POST – używane do dodawania pewnych danych, zazwyczaj POST wysyłany jest gdy użytkownik zatwierdzi formularz, tak jak pozostałe metody wywoływany przez </a:t>
            </a:r>
            <a:r>
              <a:rPr lang="pl-PL" dirty="0" err="1"/>
              <a:t>odpowienie</a:t>
            </a:r>
            <a:r>
              <a:rPr lang="pl-PL" dirty="0"/>
              <a:t> URI, jednak dane powinny być przesłane w ciele zapytania zazwyczaj w formie XML lub JSON.</a:t>
            </a:r>
          </a:p>
          <a:p>
            <a:pPr>
              <a:buFontTx/>
              <a:buChar char="-"/>
            </a:pPr>
            <a:r>
              <a:rPr lang="pl-PL" dirty="0"/>
              <a:t>PUT – tworzy nowy zasób lub modyfikuje istniejący.</a:t>
            </a:r>
          </a:p>
        </p:txBody>
      </p:sp>
    </p:spTree>
    <p:extLst>
      <p:ext uri="{BB962C8B-B14F-4D97-AF65-F5344CB8AC3E}">
        <p14:creationId xmlns:p14="http://schemas.microsoft.com/office/powerpoint/2010/main" val="384914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D2445-9B6C-4AC2-B0E1-8350BA53B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Pozostałe metody HTTP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E8D5C7-1AAF-4384-AC55-4EAFD152B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/>
              <a:t>HEAD – pobieranie metadanych o zasobie.</a:t>
            </a:r>
          </a:p>
          <a:p>
            <a:pPr>
              <a:buFontTx/>
              <a:buChar char="-"/>
            </a:pPr>
            <a:r>
              <a:rPr lang="pl-PL" dirty="0"/>
              <a:t>TRACE – sprawdzanie co dzieje się z danymi podczas </a:t>
            </a:r>
            <a:r>
              <a:rPr lang="pl-PL" dirty="0" err="1"/>
              <a:t>przesyłu</a:t>
            </a:r>
            <a:r>
              <a:rPr lang="pl-PL" dirty="0"/>
              <a:t> na serwer.</a:t>
            </a:r>
          </a:p>
          <a:p>
            <a:pPr>
              <a:buFontTx/>
              <a:buChar char="-"/>
            </a:pPr>
            <a:r>
              <a:rPr lang="pl-PL" dirty="0"/>
              <a:t>PATCH – PUT lecz tylko z częścią danych. Zazwyczaj używany jest PUT z pełnymi danymi zamiast PATCH.</a:t>
            </a:r>
          </a:p>
          <a:p>
            <a:pPr>
              <a:buFontTx/>
              <a:buChar char="-"/>
            </a:pPr>
            <a:r>
              <a:rPr lang="pl-PL" dirty="0"/>
              <a:t>OPTIONS – Sprawdzenie możliwości serwera dla danego zasobu (Spytanie się co może być zrobione z danym zasobem).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943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B47013-1094-4B89-A714-EE241E7E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RESTful Server in Jakarta EE</a:t>
            </a:r>
          </a:p>
        </p:txBody>
      </p:sp>
      <p:sp>
        <p:nvSpPr>
          <p:cNvPr id="43" name="Rectangle 3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7ED2E1A-D7E3-40F3-8D78-179B4A902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751755"/>
            <a:ext cx="6846363" cy="52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AABFEF-0CB5-417F-AB34-B1DFC69F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Tworzenie </a:t>
            </a:r>
            <a:r>
              <a:rPr lang="pl-PL" dirty="0" err="1"/>
              <a:t>Jakarta</a:t>
            </a:r>
            <a:r>
              <a:rPr lang="pl-PL" dirty="0"/>
              <a:t> EE </a:t>
            </a:r>
            <a:r>
              <a:rPr lang="pl-PL" dirty="0" err="1"/>
              <a:t>RESTful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EEEC2-EDF1-4C80-83C4-018EEBE06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Tworzymy nowy projekt i jako typ projektu wybieramy „</a:t>
            </a:r>
            <a:r>
              <a:rPr lang="pl-PL" dirty="0" err="1"/>
              <a:t>Maven</a:t>
            </a:r>
            <a:r>
              <a:rPr lang="pl-PL" dirty="0"/>
              <a:t> Project”</a:t>
            </a:r>
          </a:p>
          <a:p>
            <a:r>
              <a:rPr lang="pl-PL" dirty="0" err="1"/>
              <a:t>Group</a:t>
            </a:r>
            <a:r>
              <a:rPr lang="pl-PL" dirty="0"/>
              <a:t>-Id: book.jakarta8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 err="1"/>
              <a:t>Artifact</a:t>
            </a:r>
            <a:r>
              <a:rPr lang="pl-PL" dirty="0"/>
              <a:t>-Id: </a:t>
            </a:r>
            <a:r>
              <a:rPr lang="pl-PL" dirty="0" err="1"/>
              <a:t>restdate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Version: 0.0.1-SNAPSHOT</a:t>
            </a:r>
          </a:p>
          <a:p>
            <a:pPr marL="0" indent="0">
              <a:buNone/>
            </a:pPr>
            <a:r>
              <a:rPr lang="pl-PL" dirty="0"/>
              <a:t>   </a:t>
            </a:r>
            <a:r>
              <a:rPr lang="pl-PL" dirty="0" err="1"/>
              <a:t>Packagename</a:t>
            </a:r>
            <a:r>
              <a:rPr lang="pl-PL" dirty="0"/>
              <a:t>: book.jakarta8.restdate.</a:t>
            </a:r>
          </a:p>
          <a:p>
            <a:r>
              <a:rPr lang="pl-PL" dirty="0"/>
              <a:t>Wchodzimy w plik „pom.xml” i dodajemy do niego </a:t>
            </a:r>
            <a:r>
              <a:rPr lang="pl-PL" dirty="0" err="1"/>
              <a:t>dependecy</a:t>
            </a:r>
            <a:r>
              <a:rPr lang="pl-PL" dirty="0"/>
              <a:t>: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1E3AE2-4ADA-4E7B-A473-8D1BFFA61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56" y="5249069"/>
            <a:ext cx="4265469" cy="15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819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1601</Words>
  <Application>Microsoft Office PowerPoint</Application>
  <PresentationFormat>Panoramiczny</PresentationFormat>
  <Paragraphs>158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Inter</vt:lpstr>
      <vt:lpstr>Wingdings</vt:lpstr>
      <vt:lpstr>Motyw pakietu Office</vt:lpstr>
      <vt:lpstr>Zaawansowane techniki programowania</vt:lpstr>
      <vt:lpstr>RESTful Application</vt:lpstr>
      <vt:lpstr>Prezentacja programu PowerPoint</vt:lpstr>
      <vt:lpstr>Działanie</vt:lpstr>
      <vt:lpstr>Graficzny model REST</vt:lpstr>
      <vt:lpstr>Metody HTTP</vt:lpstr>
      <vt:lpstr>Pozostałe metody HTTP</vt:lpstr>
      <vt:lpstr>RESTful Server in Jakarta EE</vt:lpstr>
      <vt:lpstr>Tworzenie Jakarta EE RESTful</vt:lpstr>
      <vt:lpstr>Tworzenie Jakarta EE RESTful</vt:lpstr>
      <vt:lpstr>Tworzenie Jakarta EE RESTful</vt:lpstr>
      <vt:lpstr>Tworzenie Jakarta EE RESTful</vt:lpstr>
      <vt:lpstr>Tworzenie Jakarta EE RESTful</vt:lpstr>
      <vt:lpstr>Tworzenie Jakarta EE RESTful</vt:lpstr>
      <vt:lpstr>JSON</vt:lpstr>
      <vt:lpstr>Czym jest JSON?</vt:lpstr>
      <vt:lpstr>Czym jest JSON?</vt:lpstr>
      <vt:lpstr>Budowa</vt:lpstr>
      <vt:lpstr>Budowa</vt:lpstr>
      <vt:lpstr>Budowa</vt:lpstr>
      <vt:lpstr>Wady i zalety JSON</vt:lpstr>
      <vt:lpstr>Single-Page Web Applications</vt:lpstr>
      <vt:lpstr>Czym jest SPA?</vt:lpstr>
      <vt:lpstr>Rozwój</vt:lpstr>
      <vt:lpstr>Zastowanie</vt:lpstr>
      <vt:lpstr>SPA od środka</vt:lpstr>
      <vt:lpstr>Prezentacja programu PowerPoint</vt:lpstr>
      <vt:lpstr>Wady</vt:lpstr>
      <vt:lpstr>SPA  != strony One Page</vt:lpstr>
      <vt:lpstr>Porównanie Single Page Application (SPA) i Multi Page Application (MPA)</vt:lpstr>
      <vt:lpstr>Porównanie SPA i MPA</vt:lpstr>
      <vt:lpstr>SPA VS MPA</vt:lpstr>
      <vt:lpstr>Podsumowanie</vt:lpstr>
      <vt:lpstr>Dziękujemy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Skoczewski</dc:creator>
  <cp:lastModifiedBy>Jakub Skoczewski</cp:lastModifiedBy>
  <cp:revision>23</cp:revision>
  <dcterms:created xsi:type="dcterms:W3CDTF">2022-01-12T18:33:54Z</dcterms:created>
  <dcterms:modified xsi:type="dcterms:W3CDTF">2022-01-14T21:44:27Z</dcterms:modified>
</cp:coreProperties>
</file>