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88" r:id="rId7"/>
    <p:sldId id="260" r:id="rId8"/>
    <p:sldId id="259" r:id="rId9"/>
    <p:sldId id="261" r:id="rId10"/>
    <p:sldId id="262" r:id="rId11"/>
    <p:sldId id="263" r:id="rId12"/>
    <p:sldId id="265" r:id="rId13"/>
    <p:sldId id="266" r:id="rId14"/>
    <p:sldId id="272" r:id="rId15"/>
    <p:sldId id="267" r:id="rId16"/>
    <p:sldId id="269" r:id="rId17"/>
    <p:sldId id="270" r:id="rId18"/>
    <p:sldId id="271" r:id="rId19"/>
    <p:sldId id="279" r:id="rId20"/>
    <p:sldId id="280" r:id="rId21"/>
    <p:sldId id="281" r:id="rId22"/>
    <p:sldId id="282" r:id="rId23"/>
    <p:sldId id="283" r:id="rId24"/>
    <p:sldId id="284" r:id="rId25"/>
    <p:sldId id="297" r:id="rId26"/>
    <p:sldId id="286" r:id="rId27"/>
    <p:sldId id="285" r:id="rId28"/>
    <p:sldId id="275" r:id="rId29"/>
    <p:sldId id="290" r:id="rId30"/>
    <p:sldId id="289" r:id="rId31"/>
    <p:sldId id="291" r:id="rId32"/>
    <p:sldId id="277" r:id="rId33"/>
    <p:sldId id="273" r:id="rId34"/>
    <p:sldId id="296" r:id="rId35"/>
    <p:sldId id="292" r:id="rId36"/>
    <p:sldId id="293" r:id="rId37"/>
    <p:sldId id="294" r:id="rId38"/>
    <p:sldId id="295" r:id="rId39"/>
    <p:sldId id="287" r:id="rId40"/>
    <p:sldId id="278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99F80E2-5555-CB4E-8524-883541DCE6A4}">
          <p14:sldIdLst>
            <p14:sldId id="256"/>
            <p14:sldId id="257"/>
            <p14:sldId id="288"/>
            <p14:sldId id="260"/>
            <p14:sldId id="259"/>
            <p14:sldId id="261"/>
          </p14:sldIdLst>
        </p14:section>
        <p14:section name="Explaining the session facade pattern" id="{3D1981DE-E10C-B342-B810-A8DAE54BC38F}">
          <p14:sldIdLst>
            <p14:sldId id="262"/>
            <p14:sldId id="263"/>
            <p14:sldId id="265"/>
            <p14:sldId id="266"/>
            <p14:sldId id="272"/>
            <p14:sldId id="267"/>
          </p14:sldIdLst>
        </p14:section>
        <p14:section name="Implementing the session facade pattern" id="{30945913-94C5-344B-8BCC-14A53FBD06D1}">
          <p14:sldIdLst>
            <p14:sldId id="269"/>
            <p14:sldId id="270"/>
            <p14:sldId id="271"/>
            <p14:sldId id="279"/>
            <p14:sldId id="280"/>
            <p14:sldId id="281"/>
            <p14:sldId id="282"/>
            <p14:sldId id="283"/>
            <p14:sldId id="284"/>
            <p14:sldId id="297"/>
            <p14:sldId id="286"/>
            <p14:sldId id="285"/>
            <p14:sldId id="275"/>
            <p14:sldId id="290"/>
            <p14:sldId id="289"/>
            <p14:sldId id="291"/>
            <p14:sldId id="277"/>
          </p14:sldIdLst>
        </p14:section>
        <p14:section name="Implementing business-object pattern" id="{26DB96AC-3705-40B7-A214-431A011FA016}">
          <p14:sldIdLst>
            <p14:sldId id="273"/>
            <p14:sldId id="296"/>
            <p14:sldId id="292"/>
            <p14:sldId id="293"/>
            <p14:sldId id="294"/>
            <p14:sldId id="295"/>
            <p14:sldId id="28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699F5-9D08-4AEA-BC1F-B9348CAE5943}" v="4" dt="2022-01-15T07:20:35.101"/>
    <p1510:client id="{9B5E2E30-916F-4AC3-A3E4-4A988C51278E}" v="164" dt="2022-01-15T07:16:06.208"/>
    <p1510:client id="{DCFD8CA6-C0A9-4B20-9553-D1318EFFAD52}" v="53" dt="2022-01-15T06:58:04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F51E-C636-664A-92A5-A9ABFC8C1D6A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D4DC3-8CD0-7847-B79E-E9601BFB90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75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Zacznijmy od standardowego wzorca fasada.</a:t>
            </a:r>
          </a:p>
          <a:p>
            <a:r>
              <a:rPr lang="pl-PL"/>
              <a:t>Gruboziarniste metody – metody, które są odpowiedzialne za kontrolowanie skomplikowanej logiki biznesowej. Dzięki temu, serwisy wewnętrzne o drobniejszej ziarnistości mogą zostać zebrane w zbiór serwisów wystawionych przez metodę interfejsu.</a:t>
            </a:r>
          </a:p>
          <a:p>
            <a:r>
              <a:rPr lang="pl-PL"/>
              <a:t>Zmniejszona ilość żądań – zdalny serwis nie musi odwoływać się do drobnoziarnistych obiektów biznesowych. Zamiast tego odwołuje się do metody interfejsu, która jest odpowiedzialna za lokalne wywołanie tych serwisów.</a:t>
            </a:r>
          </a:p>
          <a:p>
            <a:r>
              <a:rPr lang="pl-PL"/>
              <a:t>Legacy backend system – na przykład w sytuacji, gdy w założeniach systemu nie było obsługi zdalnych żądań, wystarczy dodać warstwę fasady, która dostarczy zdalnego interfejsu</a:t>
            </a:r>
          </a:p>
          <a:p>
            <a:r>
              <a:rPr lang="pl-PL"/>
              <a:t>Zmniejszona ilość powiązań – klient nie musi wykonywać kilku zdalnych zapytań, aby wykonać jakąś akcję. Wystarczy jedno do odpowiedniej metody interfejsu, która to wywoła zapytania lokalnie wyręczając klienta.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4DC3-8CD0-7847-B79E-E9601BFB90C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8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4DC3-8CD0-7847-B79E-E9601BFB90C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32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Podobieństwo problemu JEE do problemu przedstawionego w książce </a:t>
            </a:r>
            <a:r>
              <a:rPr lang="pl-PL" err="1"/>
              <a:t>GoF</a:t>
            </a:r>
            <a:r>
              <a:rPr lang="pl-PL"/>
              <a:t>.</a:t>
            </a:r>
          </a:p>
          <a:p>
            <a:endParaRPr lang="pl-PL"/>
          </a:p>
          <a:p>
            <a:r>
              <a:rPr lang="pl-PL"/>
              <a:t>Ważne jest, aby nie zostawiać obsługi złożonej logiki klientowi. Przy dużej liczbie żądań	 zwiększa się złożoność kontroli obiektów biznesowych, np.: kontrola transakcji, zabezpieczeń czy znajdowanie serwisów. Architektura </a:t>
            </a:r>
            <a:r>
              <a:rPr lang="pl-PL" err="1"/>
              <a:t>opara</a:t>
            </a:r>
            <a:r>
              <a:rPr lang="pl-PL"/>
              <a:t> o </a:t>
            </a:r>
            <a:r>
              <a:rPr lang="pl-PL" err="1"/>
              <a:t>Session</a:t>
            </a:r>
            <a:r>
              <a:rPr lang="pl-PL"/>
              <a:t> </a:t>
            </a:r>
            <a:r>
              <a:rPr lang="pl-PL" err="1"/>
              <a:t>Facade</a:t>
            </a:r>
            <a:r>
              <a:rPr lang="pl-PL"/>
              <a:t> zapewnia gruboziarniste metody dla klientów.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4DC3-8CD0-7847-B79E-E9601BFB90C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57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Podobieństwo problemu JEE do problemu przedstawionego w książce </a:t>
            </a:r>
            <a:r>
              <a:rPr lang="pl-PL" err="1"/>
              <a:t>GoF</a:t>
            </a:r>
            <a:r>
              <a:rPr lang="pl-PL"/>
              <a:t>.</a:t>
            </a:r>
          </a:p>
          <a:p>
            <a:endParaRPr lang="pl-PL"/>
          </a:p>
          <a:p>
            <a:r>
              <a:rPr lang="pl-PL"/>
              <a:t>Ważne jest, aby nie zostawiać obsługi złożonej logiki klientowi. Przy dużej liczbie żądań	 zwiększa się złożoność kontroli obiektów biznesowych, np.: kontrola transakcji, zabezpieczeń czy znajdowanie serwisów. Architektura oparta o </a:t>
            </a:r>
            <a:r>
              <a:rPr lang="pl-PL" err="1"/>
              <a:t>Session</a:t>
            </a:r>
            <a:r>
              <a:rPr lang="pl-PL"/>
              <a:t> </a:t>
            </a:r>
            <a:r>
              <a:rPr lang="pl-PL" err="1"/>
              <a:t>Facade</a:t>
            </a:r>
            <a:r>
              <a:rPr lang="pl-PL"/>
              <a:t> zapewnia gruboziarniste metody dla klientów.</a:t>
            </a:r>
          </a:p>
          <a:p>
            <a:endParaRPr lang="pl-PL"/>
          </a:p>
          <a:p>
            <a:pPr algn="l"/>
            <a:r>
              <a:rPr lang="pl-PL"/>
              <a:t>Wyobraźmy sobie co by było gdyby obsługa metody fasady byłaby po stronie klienta. Potrzebne by były trzy żądania do obiektów po stornie serwera. W sytuacji, gdyby coś poszło nie tak kontrola transakcji jest po stronie klienta co wiąże się z kolejnymi transakcjami. Na rysunku widzimy przetworzenie tylko jednego żądania. W rzeczywistych systemach fasada może może mieć bardzo dużą ilość metod. Gdyby obsługę tych metod przenieść na stronę klienta bardzo szybko sieć mogłaby zostać przeciążona.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4DC3-8CD0-7847-B79E-E9601BFB90C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28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4DC3-8CD0-7847-B79E-E9601BFB90C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45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4DC3-8CD0-7847-B79E-E9601BFB90C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69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3D4DC3-8CD0-7847-B79E-E9601BFB90CA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78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F9A3FE-EB92-4CB3-B8DD-3E0CDC010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DAA084-B5B4-4608-AB37-726699F7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407852-6854-47CB-B96B-74ECDB0B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B4C1A7-89F1-4CD1-A07A-6CD05DF6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A8C957-1C01-4D5B-9C8A-F418D793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28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8AA62F-DE56-4273-808E-248210EC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3C5FEA2-0333-4C16-8B7F-C5CDE3097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208362-2E68-45B7-B211-10767D96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19C940-2384-412C-97EF-38A43D40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7DD874-93AA-44AD-B277-8F37F584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9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2880D54-7D64-49C3-8A9F-C3B9064D6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AB47AE-93F4-46D5-9B93-C642D556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55D021-7532-4CB3-8ED2-A0C2FA91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E4B9A0-FAAF-4605-9284-D86D138B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9940BB-32E2-4B99-94AF-09D58FF2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1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D125D-909A-44D6-BD19-A54B7F7D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6191FB-78BC-4065-BEAD-42D0EA1A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48A362-CB89-4C97-8AE4-E1AE3573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E0FEE3-FA8B-4674-8FC3-827B4567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8DB3BF-F8CE-43F5-A57C-99E3CA30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36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39B4F-840B-4034-A714-649E16A9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D0E363-DFA0-4859-A939-B00BED400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E6D93F-C158-4C43-B668-202CAEDE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54203E-8757-4668-AC29-8D27BE00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1ED5C8-6289-46D7-AFB8-582535E7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00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62D40-8FE0-4194-851C-EBB1B4AD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EC60A-854F-4416-8E6A-A2ED3F4AC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F9CD2C3-698A-416A-8B76-97D5B626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C02B76-83BE-48C0-BE71-67590DF3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498C25-6CC1-4149-90B4-216C59F1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AE343D-F0A2-47B0-AA9B-1A2D26CE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4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7CD63D-87FB-4683-9DF9-F56858C5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2CABEE-5EDD-42BC-9202-C16387DD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A0A961-AC62-416E-8318-A075DD897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5E6E5A-8BA2-446D-B2E2-F09898277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E7E418-E926-452C-ABFE-EADF2126C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B6AC34C-7000-4EC7-AC77-2ECA6E1A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8A64CF9-F0B3-47A9-B40C-96FEC623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6B0BC94-310D-4449-8346-B2E994AE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93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E25E56-D216-4741-A6C7-7CCD8F92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76BCC0C-D607-4735-9800-B3BCDF10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A5B587E-AA9D-43CB-A029-0F07FA9F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0A85AF-F614-4E73-91FB-CE2FCF20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1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AE64E33-55B2-4C2A-B3FB-C9B3B9E0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DB713CC-EADE-4349-BE63-C171D436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AC98E1-B772-4B2A-A044-75A404F4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14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BDF23A-DDE7-447F-BD52-3C8881AA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F6524E-5B51-4D68-B0BF-83A7DC18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92462F-63C0-4466-AF2E-68FF54B2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18DE0D-89B6-4E4E-BC79-34B95590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BBC4BD-BBC4-4365-BD30-08240572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452CB24-2325-4BC7-81AB-333C15A0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62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7F80FD-910C-4C3E-A452-4F678ED5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8BA9E54-F68C-4194-8EB3-61830B7F0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337CC6-E1C2-4A3D-886F-A977D892C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150070-406B-4708-87B9-F12CCA37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27CA985-6D06-406F-9A6B-03EFFFCB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D38E9F-74BB-4015-9315-CAD8A35D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21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2DA9D8A-7207-4CE9-BDD8-41D7A4BF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22A48B-967A-4F2B-97B5-C5BC48C4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717AAE-55E1-43E6-9D7F-00D43485E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7329-DCE3-49A7-A583-4A802C59FB12}" type="datetimeFigureOut">
              <a:rPr lang="pl-PL" smtClean="0"/>
              <a:t>15.01.2022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230DC9-9066-4D7A-A9D4-1F115207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AD87D7-182F-436C-ACD3-6770F97A3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30E5-130D-4EC6-8C10-7F25BF1BA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6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F78B6-E361-4D9B-ADE3-3500D0DA6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854" y="1122363"/>
            <a:ext cx="9144000" cy="2387600"/>
          </a:xfrm>
        </p:spPr>
        <p:txBody>
          <a:bodyPr/>
          <a:lstStyle/>
          <a:p>
            <a:pPr algn="l"/>
            <a:r>
              <a:rPr lang="pl-PL">
                <a:ea typeface="+mj-lt"/>
                <a:cs typeface="+mj-lt"/>
              </a:rPr>
              <a:t>Bussines </a:t>
            </a:r>
            <a:r>
              <a:rPr lang="pl-PL" err="1">
                <a:ea typeface="+mj-lt"/>
                <a:cs typeface="+mj-lt"/>
              </a:rPr>
              <a:t>Delegate</a:t>
            </a:r>
            <a:r>
              <a:rPr lang="pl-PL">
                <a:ea typeface="+mj-lt"/>
                <a:cs typeface="+mj-lt"/>
              </a:rPr>
              <a:t> </a:t>
            </a:r>
            <a:r>
              <a:rPr lang="pl-PL" err="1">
                <a:ea typeface="+mj-lt"/>
                <a:cs typeface="+mj-lt"/>
              </a:rPr>
              <a:t>Pattern</a:t>
            </a:r>
            <a:endParaRPr lang="pl-PL">
              <a:ea typeface="+mj-lt"/>
              <a:cs typeface="+mj-lt"/>
            </a:endParaRPr>
          </a:p>
          <a:p>
            <a:endParaRPr lang="pl-PL">
              <a:cs typeface="Calibri Ligh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04B910-6831-4A3A-B990-4A7FB89E9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>
              <a:cs typeface="Calibri"/>
            </a:endParaRPr>
          </a:p>
          <a:p>
            <a:endParaRPr lang="pl-PL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2C50AA7-296C-49A5-AB96-0DF535D5E54D}"/>
              </a:ext>
            </a:extLst>
          </p:cNvPr>
          <p:cNvSpPr txBox="1"/>
          <p:nvPr/>
        </p:nvSpPr>
        <p:spPr>
          <a:xfrm>
            <a:off x="4725670" y="3653790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/>
              <a:t>Damian </a:t>
            </a:r>
            <a:r>
              <a:rPr lang="pl-PL" err="1"/>
              <a:t>Wasilenko</a:t>
            </a:r>
            <a:endParaRPr lang="pl-PL" err="1">
              <a:cs typeface="Calibri"/>
            </a:endParaRPr>
          </a:p>
          <a:p>
            <a:pPr algn="ctr"/>
            <a:r>
              <a:rPr lang="pl-PL">
                <a:cs typeface="Calibri"/>
              </a:rPr>
              <a:t>Dawid Taborski</a:t>
            </a:r>
          </a:p>
          <a:p>
            <a:pPr algn="ctr"/>
            <a:r>
              <a:rPr lang="pl-PL">
                <a:cs typeface="Calibri"/>
              </a:rPr>
              <a:t>Mateusz </a:t>
            </a:r>
            <a:r>
              <a:rPr lang="pl-PL" err="1">
                <a:cs typeface="Calibri"/>
              </a:rPr>
              <a:t>Skomorowski</a:t>
            </a:r>
            <a:endParaRPr lang="pl-PL">
              <a:cs typeface="Calibri"/>
            </a:endParaRPr>
          </a:p>
          <a:p>
            <a:pPr algn="ctr"/>
            <a:r>
              <a:rPr lang="pl-PL">
                <a:cs typeface="Calibri"/>
              </a:rPr>
              <a:t>Mateusz Wantuch</a:t>
            </a:r>
          </a:p>
          <a:p>
            <a:pPr algn="ctr"/>
            <a:r>
              <a:rPr lang="pl-PL">
                <a:cs typeface="Calibri"/>
              </a:rPr>
              <a:t>Paweł Kulewicz</a:t>
            </a:r>
          </a:p>
        </p:txBody>
      </p:sp>
    </p:spTree>
    <p:extLst>
      <p:ext uri="{BB962C8B-B14F-4D97-AF65-F5344CB8AC3E}">
        <p14:creationId xmlns:p14="http://schemas.microsoft.com/office/powerpoint/2010/main" val="358891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D86788-C97C-6F4E-B05F-024E02C8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62400"/>
            <a:ext cx="10668004" cy="1113295"/>
          </a:xfrm>
        </p:spPr>
        <p:txBody>
          <a:bodyPr anchor="t">
            <a:normAutofit/>
          </a:bodyPr>
          <a:lstStyle/>
          <a:p>
            <a:r>
              <a:rPr lang="pl-PL"/>
              <a:t>JEE – podobieństwo problemu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4CF5C9-F2B9-B343-B589-D0A4F390A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286000"/>
            <a:ext cx="10668004" cy="3426737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Komponenty po stronie serwera są zaimplementowane jako obiekty biznesowe</a:t>
            </a: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Każdy obiekt biznesowy zaangażowany w przetwarzanie żądania może być powiązany z kolejnym obiektem biznesowym</a:t>
            </a: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Dodatkowo obiekt biznesowy może odwoływać się do warstwy danych (data </a:t>
            </a:r>
            <a:r>
              <a:rPr lang="pl-PL" sz="2000" err="1">
                <a:solidFill>
                  <a:schemeClr val="tx1">
                    <a:alpha val="60000"/>
                  </a:schemeClr>
                </a:solidFill>
              </a:rPr>
              <a:t>tier</a:t>
            </a:r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)</a:t>
            </a: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Dzięki fasadzie klient nie musi wykonywać tych operacji</a:t>
            </a:r>
          </a:p>
          <a:p>
            <a:endParaRPr lang="pl-PL" sz="20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9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rostokąt 49">
            <a:extLst>
              <a:ext uri="{FF2B5EF4-FFF2-40B4-BE49-F238E27FC236}">
                <a16:creationId xmlns:a16="http://schemas.microsoft.com/office/drawing/2014/main" id="{A3B2E862-AC7C-B34E-A076-50F55DE2F4F2}"/>
              </a:ext>
            </a:extLst>
          </p:cNvPr>
          <p:cNvSpPr/>
          <p:nvPr/>
        </p:nvSpPr>
        <p:spPr>
          <a:xfrm>
            <a:off x="2759145" y="1986455"/>
            <a:ext cx="8875807" cy="4151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l-PL"/>
              <a:t>Serwer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91F461B-5F5F-8E47-9DF8-B99AE8F9559A}"/>
              </a:ext>
            </a:extLst>
          </p:cNvPr>
          <p:cNvSpPr/>
          <p:nvPr/>
        </p:nvSpPr>
        <p:spPr>
          <a:xfrm>
            <a:off x="4834759" y="3702269"/>
            <a:ext cx="1324303" cy="67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Obiekt biznesowy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F654209-F982-0F43-9A53-2548CAB1ED71}"/>
              </a:ext>
            </a:extLst>
          </p:cNvPr>
          <p:cNvSpPr/>
          <p:nvPr/>
        </p:nvSpPr>
        <p:spPr>
          <a:xfrm>
            <a:off x="7178566" y="2370082"/>
            <a:ext cx="1324303" cy="67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Obiekt biznesowy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5138E79-EA82-6D47-96DD-7B8F4C8E1032}"/>
              </a:ext>
            </a:extLst>
          </p:cNvPr>
          <p:cNvSpPr/>
          <p:nvPr/>
        </p:nvSpPr>
        <p:spPr>
          <a:xfrm>
            <a:off x="7178566" y="3702269"/>
            <a:ext cx="1324303" cy="67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Obiekt biznesowy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F45CC98-878D-B64B-855E-DBFB3F811A5B}"/>
              </a:ext>
            </a:extLst>
          </p:cNvPr>
          <p:cNvSpPr/>
          <p:nvPr/>
        </p:nvSpPr>
        <p:spPr>
          <a:xfrm>
            <a:off x="7178566" y="5034456"/>
            <a:ext cx="1324303" cy="67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Obiekt biznesowy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026D9D2C-091F-0F4C-A3F5-258E963E437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6159062" y="2706413"/>
            <a:ext cx="1019504" cy="1332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2D5F19A0-2122-D74E-8285-0302EF6EFE7E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6159062" y="4038600"/>
            <a:ext cx="1019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F09B44B7-4537-784B-BDF7-9E62BD056819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6159062" y="4038600"/>
            <a:ext cx="1019504" cy="1332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CB2C82D1-351A-4D48-A332-166DE9698867}"/>
              </a:ext>
            </a:extLst>
          </p:cNvPr>
          <p:cNvSpPr/>
          <p:nvPr/>
        </p:nvSpPr>
        <p:spPr>
          <a:xfrm>
            <a:off x="9701049" y="3702269"/>
            <a:ext cx="1650124" cy="75674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Baza danych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71677236-0353-0149-8FA1-29C17FC9053F}"/>
              </a:ext>
            </a:extLst>
          </p:cNvPr>
          <p:cNvCxnSpPr>
            <a:cxnSpLocks/>
            <a:stCxn id="7" idx="3"/>
            <a:endCxn id="17" idx="2"/>
          </p:cNvCxnSpPr>
          <p:nvPr/>
        </p:nvCxnSpPr>
        <p:spPr>
          <a:xfrm>
            <a:off x="8502869" y="2706413"/>
            <a:ext cx="1198180" cy="137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F7E6A04-0829-CB4F-B51D-D810CFD5C7F8}"/>
              </a:ext>
            </a:extLst>
          </p:cNvPr>
          <p:cNvCxnSpPr>
            <a:cxnSpLocks/>
            <a:stCxn id="9" idx="3"/>
            <a:endCxn id="17" idx="2"/>
          </p:cNvCxnSpPr>
          <p:nvPr/>
        </p:nvCxnSpPr>
        <p:spPr>
          <a:xfrm flipV="1">
            <a:off x="8502869" y="4080641"/>
            <a:ext cx="1198180" cy="129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AC0DD93C-31BC-424A-AA6E-8AF9CC73FD0C}"/>
              </a:ext>
            </a:extLst>
          </p:cNvPr>
          <p:cNvSpPr/>
          <p:nvPr/>
        </p:nvSpPr>
        <p:spPr>
          <a:xfrm>
            <a:off x="2932387" y="3702267"/>
            <a:ext cx="1292772" cy="672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Fasada</a:t>
            </a: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4D086E85-4970-084C-94EA-151E69125AAA}"/>
              </a:ext>
            </a:extLst>
          </p:cNvPr>
          <p:cNvCxnSpPr>
            <a:stCxn id="42" idx="3"/>
            <a:endCxn id="6" idx="1"/>
          </p:cNvCxnSpPr>
          <p:nvPr/>
        </p:nvCxnSpPr>
        <p:spPr>
          <a:xfrm>
            <a:off x="4225159" y="4038599"/>
            <a:ext cx="609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Prostokąt 44">
            <a:extLst>
              <a:ext uri="{FF2B5EF4-FFF2-40B4-BE49-F238E27FC236}">
                <a16:creationId xmlns:a16="http://schemas.microsoft.com/office/drawing/2014/main" id="{A22089C3-DF71-E546-B36C-83E5D83B6E39}"/>
              </a:ext>
            </a:extLst>
          </p:cNvPr>
          <p:cNvSpPr/>
          <p:nvPr/>
        </p:nvSpPr>
        <p:spPr>
          <a:xfrm>
            <a:off x="346841" y="3702268"/>
            <a:ext cx="1387366" cy="672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Klient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5F5980B-1287-FA42-BA67-B4947B479D42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1734207" y="4038599"/>
            <a:ext cx="11981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1C458683-80EE-D040-9896-BF2BA2B97AB6}"/>
              </a:ext>
            </a:extLst>
          </p:cNvPr>
          <p:cNvSpPr txBox="1"/>
          <p:nvPr/>
        </p:nvSpPr>
        <p:spPr>
          <a:xfrm>
            <a:off x="1928468" y="3772864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>
                <a:latin typeface=""/>
              </a:rPr>
              <a:t>Żądanie</a:t>
            </a:r>
          </a:p>
        </p:txBody>
      </p:sp>
      <p:sp>
        <p:nvSpPr>
          <p:cNvPr id="52" name="Tytuł 1">
            <a:extLst>
              <a:ext uri="{FF2B5EF4-FFF2-40B4-BE49-F238E27FC236}">
                <a16:creationId xmlns:a16="http://schemas.microsoft.com/office/drawing/2014/main" id="{8073578F-9A4B-1140-BF66-E317CC279551}"/>
              </a:ext>
            </a:extLst>
          </p:cNvPr>
          <p:cNvSpPr txBox="1">
            <a:spLocks/>
          </p:cNvSpPr>
          <p:nvPr/>
        </p:nvSpPr>
        <p:spPr>
          <a:xfrm>
            <a:off x="761996" y="662400"/>
            <a:ext cx="10668004" cy="111329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JEE – podobieństwo problemu</a:t>
            </a: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62D448AE-DFFF-3E4C-915E-FDEEC9919D8C}"/>
              </a:ext>
            </a:extLst>
          </p:cNvPr>
          <p:cNvSpPr/>
          <p:nvPr/>
        </p:nvSpPr>
        <p:spPr>
          <a:xfrm>
            <a:off x="4834759" y="2372710"/>
            <a:ext cx="1324303" cy="67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Obiekt biznesowy</a:t>
            </a:r>
          </a:p>
        </p:txBody>
      </p: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587FAA45-B3AE-444B-B2F4-35A456F60E48}"/>
              </a:ext>
            </a:extLst>
          </p:cNvPr>
          <p:cNvCxnSpPr>
            <a:cxnSpLocks/>
            <a:stCxn id="42" idx="3"/>
            <a:endCxn id="53" idx="1"/>
          </p:cNvCxnSpPr>
          <p:nvPr/>
        </p:nvCxnSpPr>
        <p:spPr>
          <a:xfrm flipV="1">
            <a:off x="4225159" y="2709041"/>
            <a:ext cx="609600" cy="132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CCFA0435-385A-0543-94BB-06E548B18E5C}"/>
              </a:ext>
            </a:extLst>
          </p:cNvPr>
          <p:cNvCxnSpPr>
            <a:cxnSpLocks/>
            <a:stCxn id="53" idx="3"/>
            <a:endCxn id="8" idx="1"/>
          </p:cNvCxnSpPr>
          <p:nvPr/>
        </p:nvCxnSpPr>
        <p:spPr>
          <a:xfrm>
            <a:off x="6159062" y="2709041"/>
            <a:ext cx="1019504" cy="1329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>
            <a:extLst>
              <a:ext uri="{FF2B5EF4-FFF2-40B4-BE49-F238E27FC236}">
                <a16:creationId xmlns:a16="http://schemas.microsoft.com/office/drawing/2014/main" id="{F91A040F-B348-CE4A-A501-D1D59ED9AD8B}"/>
              </a:ext>
            </a:extLst>
          </p:cNvPr>
          <p:cNvCxnSpPr>
            <a:endCxn id="9" idx="1"/>
          </p:cNvCxnSpPr>
          <p:nvPr/>
        </p:nvCxnSpPr>
        <p:spPr>
          <a:xfrm>
            <a:off x="4225159" y="4038599"/>
            <a:ext cx="2953407" cy="1332188"/>
          </a:xfrm>
          <a:prstGeom prst="bentConnector3">
            <a:avLst>
              <a:gd name="adj1" fmla="val 943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4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54F169-B601-7845-9142-BE21E3EF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62400"/>
            <a:ext cx="10668004" cy="1113295"/>
          </a:xfrm>
        </p:spPr>
        <p:txBody>
          <a:bodyPr anchor="t">
            <a:normAutofit/>
          </a:bodyPr>
          <a:lstStyle/>
          <a:p>
            <a:r>
              <a:rPr lang="pl-PL"/>
              <a:t>Zalety wzorca </a:t>
            </a:r>
            <a:r>
              <a:rPr lang="pl-PL" err="1"/>
              <a:t>Session</a:t>
            </a:r>
            <a:r>
              <a:rPr lang="pl-PL"/>
              <a:t> </a:t>
            </a:r>
            <a:r>
              <a:rPr lang="pl-PL" err="1"/>
              <a:t>Facade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071676-890A-AE45-87EC-EE199CAF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286000"/>
            <a:ext cx="10668004" cy="3426737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Klient nie jest świadomy skomplikowania obiektu biznesowego oraz jego powiązań</a:t>
            </a: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Zmniejsza ruch sieciowy - odwołanie następuje tylko do metody fasady, a nie do poszczególnych serwisów</a:t>
            </a:r>
          </a:p>
        </p:txBody>
      </p:sp>
    </p:spTree>
    <p:extLst>
      <p:ext uri="{BB962C8B-B14F-4D97-AF65-F5344CB8AC3E}">
        <p14:creationId xmlns:p14="http://schemas.microsoft.com/office/powerpoint/2010/main" val="402170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3C40B7-62C2-4B43-9745-4E17E29F0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Implementacja wzorca fasady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9EEEAB-52B6-7F48-BC03-B45C15D43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92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83F7CC-2B2B-4CAC-9280-285F063C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483"/>
            <a:ext cx="10515600" cy="5766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W architekturze Javy EE fasadę implementuje się jako bezstanowy lub stanowy komponent EJB.</a:t>
            </a:r>
          </a:p>
          <a:p>
            <a:r>
              <a:rPr lang="pl-PL">
                <a:cs typeface="Calibri"/>
              </a:rPr>
              <a:t>Obiekt EJB może korzystać z innych obiektów EJB, obiektów POJO, obiektów biznesowych.</a:t>
            </a:r>
          </a:p>
          <a:p>
            <a:r>
              <a:rPr lang="pl-PL">
                <a:cs typeface="Calibri"/>
              </a:rPr>
              <a:t>Nie należy tworzyć niepotrzebnych warstw – pojawia się wtedy ryzyko powstania długiego łańcucha </a:t>
            </a:r>
            <a:r>
              <a:rPr lang="pl-PL" err="1">
                <a:cs typeface="Calibri"/>
              </a:rPr>
              <a:t>wywołań</a:t>
            </a:r>
            <a:r>
              <a:rPr lang="pl-PL">
                <a:cs typeface="Calibri"/>
              </a:rPr>
              <a:t>, w którym komponent EJB wywołuje inny (bardziej wewnętrzny) komponent EJB, itd. Usługi należy poprawnie zaprojektować. </a:t>
            </a:r>
          </a:p>
          <a:p>
            <a:r>
              <a:rPr lang="pl-PL">
                <a:cs typeface="Calibri"/>
              </a:rPr>
              <a:t>W warstwie fasady najczęściej pojawia się sterowanie transakcjami dla większości obiektów POJO</a:t>
            </a:r>
          </a:p>
          <a:p>
            <a:r>
              <a:rPr lang="pl-PL">
                <a:solidFill>
                  <a:srgbClr val="000000"/>
                </a:solidFill>
                <a:cs typeface="Calibri"/>
              </a:rPr>
              <a:t>Dla komponentów EJB sterowanie transakcjami i zarządzanie bezpieczeństwem zapewniane jest przez serwer aplikacyjny Javy EE (</a:t>
            </a:r>
            <a:r>
              <a:rPr lang="pl-PL" err="1">
                <a:solidFill>
                  <a:srgbClr val="000000"/>
                </a:solidFill>
                <a:cs typeface="Calibri"/>
              </a:rPr>
              <a:t>WebLogic</a:t>
            </a:r>
            <a:r>
              <a:rPr lang="pl-PL">
                <a:solidFill>
                  <a:srgbClr val="000000"/>
                </a:solidFill>
                <a:cs typeface="Calibri"/>
              </a:rPr>
              <a:t>, </a:t>
            </a:r>
            <a:r>
              <a:rPr lang="pl-PL" err="1">
                <a:solidFill>
                  <a:srgbClr val="000000"/>
                </a:solidFill>
                <a:cs typeface="Calibri"/>
              </a:rPr>
              <a:t>WebSphere</a:t>
            </a:r>
            <a:r>
              <a:rPr lang="pl-PL">
                <a:solidFill>
                  <a:srgbClr val="000000"/>
                </a:solidFill>
                <a:cs typeface="Calibri"/>
              </a:rPr>
              <a:t>, </a:t>
            </a:r>
            <a:r>
              <a:rPr lang="pl-PL" err="1">
                <a:solidFill>
                  <a:srgbClr val="000000"/>
                </a:solidFill>
                <a:cs typeface="Calibri"/>
              </a:rPr>
              <a:t>WildFly</a:t>
            </a:r>
            <a:r>
              <a:rPr lang="pl-PL">
                <a:solidFill>
                  <a:srgbClr val="000000"/>
                </a:solidFill>
                <a:cs typeface="Calibri"/>
              </a:rPr>
              <a:t> (</a:t>
            </a:r>
            <a:r>
              <a:rPr lang="pl-PL" err="1">
                <a:solidFill>
                  <a:srgbClr val="000000"/>
                </a:solidFill>
                <a:cs typeface="Calibri"/>
              </a:rPr>
              <a:t>JBoss</a:t>
            </a:r>
            <a:r>
              <a:rPr lang="pl-PL">
                <a:solidFill>
                  <a:srgbClr val="000000"/>
                </a:solidFill>
                <a:cs typeface="Calibri"/>
              </a:rPr>
              <a:t>), </a:t>
            </a:r>
            <a:r>
              <a:rPr lang="pl-PL" err="1">
                <a:solidFill>
                  <a:srgbClr val="000000"/>
                </a:solidFill>
                <a:cs typeface="Calibri"/>
              </a:rPr>
              <a:t>GlassFish</a:t>
            </a:r>
            <a:r>
              <a:rPr lang="pl-PL">
                <a:solidFill>
                  <a:srgbClr val="000000"/>
                </a:solidFill>
                <a:cs typeface="Calibri"/>
              </a:rPr>
              <a:t>)</a:t>
            </a:r>
          </a:p>
          <a:p>
            <a:pPr marL="0" indent="0">
              <a:buNone/>
            </a:pPr>
            <a:endParaRPr lang="pl-PL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18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5EE6E2-C549-43D1-A570-92005ECB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Scenariusz użycia wzorca fasady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87EC9C-04B5-43B9-AAF1-9AADAF703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Klient (najczęściej komponent webowy) korzysta z fasady. </a:t>
            </a:r>
          </a:p>
          <a:p>
            <a:r>
              <a:rPr lang="pl-PL">
                <a:cs typeface="Calibri"/>
              </a:rPr>
              <a:t>Fasada obsługuje różne obiekty biznesowe oraz obiekty DAO</a:t>
            </a:r>
            <a:br>
              <a:rPr lang="pl-PL">
                <a:cs typeface="Calibri"/>
              </a:rPr>
            </a:br>
            <a:endParaRPr lang="pl-PL">
              <a:cs typeface="Calibri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BB651C9-682A-4B61-8099-2A0B33DB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49" y="2919716"/>
            <a:ext cx="8116077" cy="37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4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04A4BC-AB0F-419F-B1E9-5198B650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Implementacja prostej fasady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6BB150-9306-49E2-BD3A-5846D8F0A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1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A74F5-D899-4B83-8276-8CB07C91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Klasa Hotel</a:t>
            </a:r>
            <a:endParaRPr lang="pl-PL"/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F36670F-5BE8-43D4-8D18-46D87B0EC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243" y="1936079"/>
            <a:ext cx="6800361" cy="4198815"/>
          </a:xfrm>
        </p:spPr>
      </p:pic>
    </p:spTree>
    <p:extLst>
      <p:ext uri="{BB962C8B-B14F-4D97-AF65-F5344CB8AC3E}">
        <p14:creationId xmlns:p14="http://schemas.microsoft.com/office/powerpoint/2010/main" val="382699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DC1283-B627-47EF-BB20-23C018BB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Klasa </a:t>
            </a:r>
            <a:r>
              <a:rPr lang="pl-PL" err="1">
                <a:cs typeface="Calibri Light"/>
              </a:rPr>
              <a:t>HotelSystem</a:t>
            </a:r>
            <a:endParaRPr lang="pl-PL" err="1"/>
          </a:p>
        </p:txBody>
      </p:sp>
      <p:pic>
        <p:nvPicPr>
          <p:cNvPr id="19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47F8A644-2218-4ACA-8DA8-04F13B0BD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160" y="1655458"/>
            <a:ext cx="6183678" cy="4300903"/>
          </a:xfrm>
        </p:spPr>
      </p:pic>
    </p:spTree>
    <p:extLst>
      <p:ext uri="{BB962C8B-B14F-4D97-AF65-F5344CB8AC3E}">
        <p14:creationId xmlns:p14="http://schemas.microsoft.com/office/powerpoint/2010/main" val="300896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C7126-0863-4BA5-AE83-A7D5152D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Klient – metoda </a:t>
            </a:r>
            <a:r>
              <a:rPr lang="pl-PL" err="1">
                <a:cs typeface="Calibri Light"/>
              </a:rPr>
              <a:t>Main</a:t>
            </a:r>
            <a:endParaRPr lang="pl-PL" err="1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2D13CD2-9010-453A-ACD9-66E607965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750" y="1884424"/>
            <a:ext cx="5778500" cy="3520586"/>
          </a:xfrm>
        </p:spPr>
      </p:pic>
    </p:spTree>
    <p:extLst>
      <p:ext uri="{BB962C8B-B14F-4D97-AF65-F5344CB8AC3E}">
        <p14:creationId xmlns:p14="http://schemas.microsoft.com/office/powerpoint/2010/main" val="41136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9ABC5A-B41D-46A6-ACE8-0BCD9708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Tiers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AEE8DB6-C2A5-436A-9313-2A9F1D56E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112" y="1682209"/>
            <a:ext cx="11378703" cy="3626401"/>
          </a:xfrm>
        </p:spPr>
      </p:pic>
    </p:spTree>
    <p:extLst>
      <p:ext uri="{BB962C8B-B14F-4D97-AF65-F5344CB8AC3E}">
        <p14:creationId xmlns:p14="http://schemas.microsoft.com/office/powerpoint/2010/main" val="91368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B19A7B-338F-4A90-989E-F367D112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>
              <a:cs typeface="Calibri Ligh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4B31B9-1C7B-44F2-9E2E-39F8159AFF90}"/>
              </a:ext>
            </a:extLst>
          </p:cNvPr>
          <p:cNvSpPr txBox="1"/>
          <p:nvPr/>
        </p:nvSpPr>
        <p:spPr>
          <a:xfrm>
            <a:off x="836247" y="3698631"/>
            <a:ext cx="105195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4D139A1-C419-425A-94CF-8AC0B644B429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94427913-FB82-4FED-BF69-C6D5ADDD9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708" y="4063196"/>
            <a:ext cx="2743200" cy="1935915"/>
          </a:xfrm>
          <a:prstGeom prst="rect">
            <a:avLst/>
          </a:prstGeom>
        </p:spPr>
      </p:pic>
      <p:pic>
        <p:nvPicPr>
          <p:cNvPr id="13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4834B663-08B9-4324-AE70-D7273C876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1050" y="2301204"/>
            <a:ext cx="3228975" cy="1504950"/>
          </a:xfrm>
        </p:spPr>
      </p:pic>
    </p:spTree>
    <p:extLst>
      <p:ext uri="{BB962C8B-B14F-4D97-AF65-F5344CB8AC3E}">
        <p14:creationId xmlns:p14="http://schemas.microsoft.com/office/powerpoint/2010/main" val="11562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849ED9-CE68-4A60-8752-E28E9830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Dodanie fasady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14D1C36-2909-41EB-8EE6-0A067D461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1925" y="3058319"/>
            <a:ext cx="4248150" cy="1885950"/>
          </a:xfrm>
        </p:spPr>
      </p:pic>
    </p:spTree>
    <p:extLst>
      <p:ext uri="{BB962C8B-B14F-4D97-AF65-F5344CB8AC3E}">
        <p14:creationId xmlns:p14="http://schemas.microsoft.com/office/powerpoint/2010/main" val="83699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FBE22-57C1-42DC-BCAB-AACF3C0A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Modyfikacja klas Hotel i </a:t>
            </a:r>
            <a:r>
              <a:rPr lang="pl-PL" err="1">
                <a:cs typeface="Calibri Light"/>
              </a:rPr>
              <a:t>HotelSystem</a:t>
            </a:r>
            <a:r>
              <a:rPr lang="pl-PL">
                <a:cs typeface="Calibri Light"/>
              </a:rPr>
              <a:t> oraz klienta</a:t>
            </a:r>
            <a:endParaRPr lang="pl-PL" err="1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1466366-3174-4021-BBCB-BF3EAD585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75" y="2117134"/>
            <a:ext cx="5269768" cy="3243629"/>
          </a:xfrm>
        </p:spPr>
      </p:pic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8161C45-306E-467B-98EA-A60F7E1E3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77" y="1984488"/>
            <a:ext cx="4579814" cy="36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BDEAC-8A77-45F6-8D2A-794018B3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Klasa </a:t>
            </a:r>
            <a:r>
              <a:rPr lang="pl-PL" err="1">
                <a:cs typeface="Calibri Light"/>
              </a:rPr>
              <a:t>HotelFacade</a:t>
            </a:r>
            <a:endParaRPr lang="pl-PL" err="1"/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043AF040-764E-45BA-AF24-DCA11612A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462" y="1713707"/>
            <a:ext cx="5807075" cy="4008559"/>
          </a:xfrm>
        </p:spPr>
      </p:pic>
    </p:spTree>
    <p:extLst>
      <p:ext uri="{BB962C8B-B14F-4D97-AF65-F5344CB8AC3E}">
        <p14:creationId xmlns:p14="http://schemas.microsoft.com/office/powerpoint/2010/main" val="104515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68A4E5-1DD7-4AFE-85BA-808246662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>
              <a:cs typeface="Calibri Ligh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39AD0DF-0E52-4A46-B86B-B93B8836BA9C}"/>
              </a:ext>
            </a:extLst>
          </p:cNvPr>
          <p:cNvSpPr txBox="1"/>
          <p:nvPr/>
        </p:nvSpPr>
        <p:spPr>
          <a:xfrm>
            <a:off x="836247" y="1842477"/>
            <a:ext cx="105195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cs typeface="Calibri"/>
              </a:rPr>
              <a:t>Dostęp do klas Hotel i </a:t>
            </a:r>
            <a:r>
              <a:rPr lang="pl-PL" err="1">
                <a:cs typeface="Calibri"/>
              </a:rPr>
              <a:t>HotelSystem</a:t>
            </a:r>
            <a:r>
              <a:rPr lang="pl-PL">
                <a:cs typeface="Calibri"/>
              </a:rPr>
              <a:t> oraz do ich składowych został ograniczony z publicznego do pakietowego.</a:t>
            </a:r>
          </a:p>
        </p:txBody>
      </p:sp>
      <p:pic>
        <p:nvPicPr>
          <p:cNvPr id="8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34819E1-434B-4286-833D-DD9B6969C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785" y="2913622"/>
            <a:ext cx="4062046" cy="1558293"/>
          </a:xfrm>
          <a:prstGeom prst="rect">
            <a:avLst/>
          </a:prstGeom>
        </p:spPr>
      </p:pic>
      <p:pic>
        <p:nvPicPr>
          <p:cNvPr id="7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B8983D02-F1B9-492C-950D-9FB9D0E9C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3340" y="2912819"/>
            <a:ext cx="4133850" cy="1819275"/>
          </a:xfrm>
        </p:spPr>
      </p:pic>
    </p:spTree>
    <p:extLst>
      <p:ext uri="{BB962C8B-B14F-4D97-AF65-F5344CB8AC3E}">
        <p14:creationId xmlns:p14="http://schemas.microsoft.com/office/powerpoint/2010/main" val="1690891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F51428-DA04-4413-9249-7F6E46F4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7928"/>
            <a:ext cx="10515600" cy="1325563"/>
          </a:xfrm>
        </p:spPr>
        <p:txBody>
          <a:bodyPr/>
          <a:lstStyle/>
          <a:p>
            <a:pPr algn="ctr"/>
            <a:r>
              <a:rPr lang="pl-PL">
                <a:cs typeface="Calibri Light"/>
              </a:rPr>
              <a:t>Wzorzec business-</a:t>
            </a:r>
            <a:r>
              <a:rPr lang="pl-PL" err="1">
                <a:cs typeface="Calibri Light"/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341065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88EABD-9D32-4BCF-88E7-A321DA7B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Czym jest business-</a:t>
            </a:r>
            <a:r>
              <a:rPr lang="pl-PL" err="1"/>
              <a:t>object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0AA02A-A5CC-48E6-977B-BDB81BB2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081"/>
            <a:ext cx="10515600" cy="2749336"/>
          </a:xfrm>
        </p:spPr>
        <p:txBody>
          <a:bodyPr/>
          <a:lstStyle/>
          <a:p>
            <a:r>
              <a:rPr lang="pl-PL"/>
              <a:t>Business-</a:t>
            </a:r>
            <a:r>
              <a:rPr lang="pl-PL" err="1"/>
              <a:t>object</a:t>
            </a:r>
            <a:r>
              <a:rPr lang="pl-PL"/>
              <a:t> reprezentuje „coś” w realnym świecie na przykład pracownika, studenta, konto bankowe, samochód</a:t>
            </a:r>
          </a:p>
          <a:p>
            <a:r>
              <a:rPr lang="pl-PL"/>
              <a:t>W przypadku prostych aplikacji nie mamy potrzeby użycia business-</a:t>
            </a:r>
            <a:r>
              <a:rPr lang="pl-PL" err="1"/>
              <a:t>object</a:t>
            </a:r>
            <a:r>
              <a:rPr lang="pl-PL"/>
              <a:t> w systemie – lepszym rozwiązaniem jest prosty obiekt odwzorowujący strukturę modelu danych 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92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64E2ED2-8DA3-46CE-ACB0-7531ACAC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399"/>
            <a:ext cx="10515600" cy="1325563"/>
          </a:xfrm>
        </p:spPr>
        <p:txBody>
          <a:bodyPr/>
          <a:lstStyle/>
          <a:p>
            <a:r>
              <a:rPr lang="pl-PL"/>
              <a:t>Kiedy używamy wzorca business-</a:t>
            </a:r>
            <a:r>
              <a:rPr lang="pl-PL" err="1"/>
              <a:t>object</a:t>
            </a:r>
            <a:r>
              <a:rPr lang="pl-PL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0694F8-4349-4B22-B556-B811CF18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017"/>
            <a:ext cx="10515600" cy="3893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ea typeface="+mn-lt"/>
                <a:cs typeface="+mn-lt"/>
              </a:rPr>
              <a:t>Wzorzec business-</a:t>
            </a:r>
            <a:r>
              <a:rPr lang="pl-PL" err="1">
                <a:ea typeface="+mn-lt"/>
                <a:cs typeface="+mn-lt"/>
              </a:rPr>
              <a:t>object</a:t>
            </a:r>
            <a:r>
              <a:rPr lang="pl-PL">
                <a:ea typeface="+mn-lt"/>
                <a:cs typeface="+mn-lt"/>
              </a:rPr>
              <a:t> wykorzystywany jest w bardziej skomplikowanych aplikacjach</a:t>
            </a:r>
          </a:p>
          <a:p>
            <a:r>
              <a:rPr lang="pl-PL">
                <a:ea typeface="+mn-lt"/>
                <a:cs typeface="+mn-lt"/>
              </a:rPr>
              <a:t>Kompleksowość aplikacji może wynikać zarówno z konieczności użycia większej ilości obiektów, jak również z kompleksowej logiki biznesowej – na przykład zasady walidacji. </a:t>
            </a:r>
          </a:p>
          <a:p>
            <a:r>
              <a:rPr lang="pl-PL">
                <a:ea typeface="+mn-lt"/>
                <a:cs typeface="+mn-lt"/>
              </a:rPr>
              <a:t>Brak implementacji wzorca business-</a:t>
            </a:r>
            <a:r>
              <a:rPr lang="pl-PL" err="1">
                <a:ea typeface="+mn-lt"/>
                <a:cs typeface="+mn-lt"/>
              </a:rPr>
              <a:t>object</a:t>
            </a:r>
            <a:r>
              <a:rPr lang="pl-PL">
                <a:ea typeface="+mn-lt"/>
                <a:cs typeface="+mn-lt"/>
              </a:rPr>
              <a:t> może powodować problemy z ponownym wykorzystaniem napisanego kodu, oraz trudności w zarządzaniu aplikacją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71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449A4B-DF21-4DCE-B1BD-7368CA96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Zalety wykorzystania wzorca business-</a:t>
            </a:r>
            <a:r>
              <a:rPr lang="pl-PL" err="1"/>
              <a:t>object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666A2C-F553-4A4F-BCF3-7E0E0803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745"/>
            <a:ext cx="10515600" cy="3651544"/>
          </a:xfrm>
        </p:spPr>
        <p:txBody>
          <a:bodyPr>
            <a:normAutofit/>
          </a:bodyPr>
          <a:lstStyle/>
          <a:p>
            <a:r>
              <a:rPr lang="pl-PL"/>
              <a:t>BO odpowiedzialne są za zarządzanie regułami oraz ciągłością obiektu. </a:t>
            </a:r>
            <a:br>
              <a:rPr lang="pl-PL"/>
            </a:br>
            <a:r>
              <a:rPr lang="pl-PL"/>
              <a:t>BO wywołany z dowolnego miejsca w aplikacji, będzie zachowywał się tak samo. Sprzyja to prostszemu zarządzaniu aplikacją. </a:t>
            </a:r>
          </a:p>
          <a:p>
            <a:r>
              <a:rPr lang="pl-PL"/>
              <a:t>BO umożliwiają separację logiki biznesowej od reszty aplikacji, co zwiększa spójność kodu</a:t>
            </a:r>
          </a:p>
          <a:p>
            <a:r>
              <a:rPr lang="pl-PL"/>
              <a:t>BO </a:t>
            </a:r>
            <a:r>
              <a:rPr lang="pl-PL">
                <a:ea typeface="+mn-lt"/>
                <a:cs typeface="+mn-lt"/>
              </a:rPr>
              <a:t>umożliwiają oddzielenie logiki biznesowej od przechowywanych danych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320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AE8411C-2111-4DC5-B8F3-3AD6E431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Jak działa wzorzec business-</a:t>
            </a:r>
            <a:r>
              <a:rPr lang="pl-PL" err="1">
                <a:cs typeface="Calibri Light"/>
              </a:rPr>
              <a:t>object</a:t>
            </a:r>
            <a:endParaRPr lang="pl-PL" err="1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9A99A54-D1DB-493D-80E7-28A6D22B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66" y="1537204"/>
            <a:ext cx="7464955" cy="49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04903-6EA0-4E7C-A4CC-AC9E278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Presentation </a:t>
            </a:r>
            <a:r>
              <a:rPr lang="pl-PL" err="1">
                <a:cs typeface="Calibri Light"/>
              </a:rPr>
              <a:t>Tier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E16CF606-EBA0-48E0-B04F-D3605589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19" y="1996100"/>
            <a:ext cx="9545170" cy="33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630F3-4A59-43FD-8C8A-66E468B2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3199"/>
          </a:xfrm>
        </p:spPr>
        <p:txBody>
          <a:bodyPr/>
          <a:lstStyle/>
          <a:p>
            <a:pPr algn="ctr"/>
            <a:r>
              <a:rPr lang="pl-PL" b="1">
                <a:cs typeface="Calibri Light"/>
              </a:rPr>
              <a:t>Implementacja wzorca business-</a:t>
            </a:r>
            <a:r>
              <a:rPr lang="pl-PL" b="1" err="1">
                <a:cs typeface="Calibri Light"/>
              </a:rPr>
              <a:t>object</a:t>
            </a:r>
            <a:br>
              <a:rPr lang="pl-PL" b="1">
                <a:cs typeface="Calibri Light"/>
              </a:rPr>
            </a:br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val="1401337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766FB-F5F7-4657-8653-81C68527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Rozważmy takie oto klasy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594250-51B1-4B96-A022-E403C930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>
              <a:cs typeface="Calibri" panose="020F0502020204030204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68463460-235F-4B39-BF88-CA14C328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68" y="1662415"/>
            <a:ext cx="5112834" cy="3746901"/>
          </a:xfrm>
          <a:prstGeom prst="rect">
            <a:avLst/>
          </a:prstGeom>
        </p:spPr>
      </p:pic>
      <p:pic>
        <p:nvPicPr>
          <p:cNvPr id="5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84ED9263-C5C6-4593-99D8-789C10EB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887" y="1438100"/>
            <a:ext cx="4471639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08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25E00-FBD3-43AF-A4F1-AEFA9C0C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33332" cy="786588"/>
          </a:xfrm>
        </p:spPr>
        <p:txBody>
          <a:bodyPr/>
          <a:lstStyle/>
          <a:p>
            <a:r>
              <a:rPr lang="pl-PL">
                <a:cs typeface="Calibri Light"/>
              </a:rPr>
              <a:t>Klasa </a:t>
            </a:r>
            <a:r>
              <a:rPr lang="pl-PL" err="1">
                <a:cs typeface="Calibri Light"/>
              </a:rPr>
              <a:t>ProfessorBO</a:t>
            </a:r>
            <a:endParaRPr lang="pl-PL" err="1"/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03EE3F36-6C84-401F-9538-8D90D4F0E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837" y="1156552"/>
            <a:ext cx="6723447" cy="5169093"/>
          </a:xfrm>
        </p:spPr>
      </p:pic>
    </p:spTree>
    <p:extLst>
      <p:ext uri="{BB962C8B-B14F-4D97-AF65-F5344CB8AC3E}">
        <p14:creationId xmlns:p14="http://schemas.microsoft.com/office/powerpoint/2010/main" val="703597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865EC-1A5B-4AE3-8257-E0A56EFF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Klasa </a:t>
            </a:r>
            <a:r>
              <a:rPr lang="pl-PL" err="1">
                <a:cs typeface="Calibri Light"/>
              </a:rPr>
              <a:t>AcademicFacadeImpl</a:t>
            </a:r>
            <a:endParaRPr lang="pl-PL" err="1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8F23E645-148D-43AB-89EE-7BDC60183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434" y="1619695"/>
            <a:ext cx="7814448" cy="4707440"/>
          </a:xfrm>
        </p:spPr>
      </p:pic>
    </p:spTree>
    <p:extLst>
      <p:ext uri="{BB962C8B-B14F-4D97-AF65-F5344CB8AC3E}">
        <p14:creationId xmlns:p14="http://schemas.microsoft.com/office/powerpoint/2010/main" val="2631081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92F8F-C13E-43D7-9652-503B796A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Klasa </a:t>
            </a:r>
            <a:r>
              <a:rPr lang="pl-PL" err="1">
                <a:cs typeface="Calibri Light"/>
              </a:rPr>
              <a:t>ProfessorDAO</a:t>
            </a:r>
            <a:endParaRPr lang="pl-PL" err="1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CD416E7-8CDF-4405-819D-62F45AEC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596" y="1586938"/>
            <a:ext cx="8336465" cy="4754368"/>
          </a:xfrm>
        </p:spPr>
      </p:pic>
    </p:spTree>
    <p:extLst>
      <p:ext uri="{BB962C8B-B14F-4D97-AF65-F5344CB8AC3E}">
        <p14:creationId xmlns:p14="http://schemas.microsoft.com/office/powerpoint/2010/main" val="209368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36EFEB-4205-4CF0-A887-9E0228E8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Klasa DisciplinesDAO</a:t>
            </a:r>
            <a:endParaRPr lang="pl-PL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C7966BE0-64D0-4244-B416-387DA1AAD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932" y="1587500"/>
            <a:ext cx="5749636" cy="4675188"/>
          </a:xfrm>
        </p:spPr>
      </p:pic>
    </p:spTree>
    <p:extLst>
      <p:ext uri="{BB962C8B-B14F-4D97-AF65-F5344CB8AC3E}">
        <p14:creationId xmlns:p14="http://schemas.microsoft.com/office/powerpoint/2010/main" val="1468834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FE6E2-C9EE-4CF3-842B-74FA2281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Schemat implementacji business-</a:t>
            </a:r>
            <a:r>
              <a:rPr lang="pl-PL" err="1">
                <a:cs typeface="Calibri Light"/>
              </a:rPr>
              <a:t>object</a:t>
            </a:r>
            <a:r>
              <a:rPr lang="pl-PL">
                <a:cs typeface="Calibri Light"/>
              </a:rPr>
              <a:t> </a:t>
            </a:r>
            <a:r>
              <a:rPr lang="pl-PL" err="1">
                <a:cs typeface="Calibri Light"/>
              </a:rPr>
              <a:t>pattern</a:t>
            </a:r>
            <a:endParaRPr lang="pl-PL">
              <a:cs typeface="Calibri Light"/>
            </a:endParaRPr>
          </a:p>
        </p:txBody>
      </p:sp>
      <p:pic>
        <p:nvPicPr>
          <p:cNvPr id="5" name="Obraz 6">
            <a:extLst>
              <a:ext uri="{FF2B5EF4-FFF2-40B4-BE49-F238E27FC236}">
                <a16:creationId xmlns:a16="http://schemas.microsoft.com/office/drawing/2014/main" id="{4C134829-F9B4-47DD-9A5A-C143F6D57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304" y="1658357"/>
            <a:ext cx="10625001" cy="4899606"/>
          </a:xfrm>
        </p:spPr>
      </p:pic>
    </p:spTree>
    <p:extLst>
      <p:ext uri="{BB962C8B-B14F-4D97-AF65-F5344CB8AC3E}">
        <p14:creationId xmlns:p14="http://schemas.microsoft.com/office/powerpoint/2010/main" val="2270120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760202-CA85-4858-80AD-7EBB5774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W business-</a:t>
            </a:r>
            <a:r>
              <a:rPr lang="pl-PL" sz="2000" err="1"/>
              <a:t>object</a:t>
            </a:r>
            <a:r>
              <a:rPr lang="pl-PL" sz="2000"/>
              <a:t> </a:t>
            </a:r>
            <a:r>
              <a:rPr lang="pl-PL" sz="2000" err="1"/>
              <a:t>pattern</a:t>
            </a:r>
            <a:r>
              <a:rPr lang="pl-PL" sz="2000"/>
              <a:t> możemy używać technik ORM (</a:t>
            </a:r>
            <a:r>
              <a:rPr lang="pl-PL" sz="2000" b="0" i="0">
                <a:effectLst/>
                <a:latin typeface="Noto Serif" panose="02020502060505020204" pitchFamily="18"/>
              </a:rPr>
              <a:t>Object-</a:t>
            </a:r>
            <a:r>
              <a:rPr lang="pl-PL" sz="2000" b="0" i="0" err="1">
                <a:effectLst/>
                <a:latin typeface="Noto Serif" panose="02020502060505020204" pitchFamily="18"/>
              </a:rPr>
              <a:t>Relational</a:t>
            </a:r>
            <a:r>
              <a:rPr lang="pl-PL" sz="2000" b="0" i="0">
                <a:effectLst/>
                <a:latin typeface="Noto Serif" panose="02020502060505020204" pitchFamily="18"/>
              </a:rPr>
              <a:t> </a:t>
            </a:r>
            <a:r>
              <a:rPr lang="pl-PL" sz="2000" b="0" i="0" err="1">
                <a:effectLst/>
                <a:latin typeface="Noto Serif" panose="02020502060505020204" pitchFamily="18"/>
              </a:rPr>
              <a:t>Mapping</a:t>
            </a:r>
            <a:r>
              <a:rPr lang="pl-PL" sz="2000" b="0" i="0">
                <a:effectLst/>
                <a:latin typeface="Noto Serif" panose="02020502060505020204" pitchFamily="18"/>
              </a:rPr>
              <a:t>).</a:t>
            </a:r>
            <a:br>
              <a:rPr lang="pl-PL" sz="2000" b="0" i="0">
                <a:effectLst/>
                <a:latin typeface="Noto Serif" panose="02020502060505020204" pitchFamily="18"/>
              </a:rPr>
            </a:br>
            <a:br>
              <a:rPr lang="pl-PL" sz="2000" b="0" i="0">
                <a:effectLst/>
                <a:latin typeface="Noto Serif" panose="02020502060505020204" pitchFamily="18"/>
              </a:rPr>
            </a:br>
            <a:r>
              <a:rPr lang="pl-PL" sz="2000" b="0" i="0">
                <a:effectLst/>
                <a:latin typeface="Noto Serif" panose="02020502060505020204" pitchFamily="18"/>
              </a:rPr>
              <a:t>Przykładowymi technikami są JPA (Java </a:t>
            </a:r>
            <a:r>
              <a:rPr lang="pl-PL" sz="2000" b="0" i="0" err="1">
                <a:effectLst/>
                <a:latin typeface="Noto Serif" panose="02020502060505020204" pitchFamily="18"/>
              </a:rPr>
              <a:t>Persitence</a:t>
            </a:r>
            <a:r>
              <a:rPr lang="pl-PL" sz="2000" b="0" i="0">
                <a:effectLst/>
                <a:latin typeface="Noto Serif" panose="02020502060505020204" pitchFamily="18"/>
              </a:rPr>
              <a:t> API) oraz </a:t>
            </a:r>
            <a:r>
              <a:rPr lang="pl-PL" sz="2000" b="0" i="0" err="1">
                <a:effectLst/>
                <a:latin typeface="Noto Serif" panose="02020502060505020204" pitchFamily="18"/>
              </a:rPr>
              <a:t>Hibernate</a:t>
            </a:r>
            <a:endParaRPr lang="pl-PL" sz="2000" err="1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uongdanjava.com/wp-content/uploads/2017/10/jpa...">
            <a:extLst>
              <a:ext uri="{FF2B5EF4-FFF2-40B4-BE49-F238E27FC236}">
                <a16:creationId xmlns:a16="http://schemas.microsoft.com/office/drawing/2014/main" id="{705D99E7-5ED0-4786-A22D-E33FD0BB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236477"/>
            <a:ext cx="6253212" cy="34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83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3E058-5D7E-4F7C-A9CA-8DE4B565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Potencjalne problemy w warstwie prezentacji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73FCBB-5F98-4F94-8264-CB18C248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pl-PL">
              <a:cs typeface="Calibri"/>
            </a:endParaRPr>
          </a:p>
          <a:p>
            <a:r>
              <a:rPr lang="pl-PL">
                <a:cs typeface="Calibri"/>
              </a:rPr>
              <a:t>Musi zlokalizować serwis i wysłać </a:t>
            </a:r>
            <a:r>
              <a:rPr lang="pl-PL">
                <a:ea typeface="+mn-lt"/>
                <a:cs typeface="+mn-lt"/>
              </a:rPr>
              <a:t>żądanie do</a:t>
            </a:r>
            <a:r>
              <a:rPr lang="pl-PL">
                <a:cs typeface="Calibri"/>
              </a:rPr>
              <a:t> warstwy biznesowej</a:t>
            </a:r>
          </a:p>
          <a:p>
            <a:r>
              <a:rPr lang="pl-PL">
                <a:cs typeface="Calibri"/>
              </a:rPr>
              <a:t>Przy zmianie interfejsu warstwy biznesowej musimy, także zmienić warstwę prezentacji</a:t>
            </a:r>
          </a:p>
          <a:p>
            <a:r>
              <a:rPr lang="pl-PL">
                <a:cs typeface="Calibri"/>
              </a:rPr>
              <a:t>Brak globalnej obsługi błędów</a:t>
            </a:r>
          </a:p>
        </p:txBody>
      </p:sp>
    </p:spTree>
    <p:extLst>
      <p:ext uri="{BB962C8B-B14F-4D97-AF65-F5344CB8AC3E}">
        <p14:creationId xmlns:p14="http://schemas.microsoft.com/office/powerpoint/2010/main" val="123373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C8545B-A5F4-430F-94E2-A392D890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Bussines </a:t>
            </a:r>
            <a:r>
              <a:rPr lang="pl-PL" err="1">
                <a:cs typeface="Calibri Light"/>
              </a:rPr>
              <a:t>Delegate</a:t>
            </a:r>
            <a:r>
              <a:rPr lang="pl-PL">
                <a:cs typeface="Calibri Light"/>
              </a:rPr>
              <a:t> </a:t>
            </a:r>
            <a:r>
              <a:rPr lang="pl-PL" err="1">
                <a:cs typeface="Calibri Light"/>
              </a:rPr>
              <a:t>Pattern</a:t>
            </a:r>
            <a:endParaRPr lang="pl-PL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4A713118-20F9-4224-B4E5-B023E620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45" y="1271375"/>
            <a:ext cx="7087096" cy="52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6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9A37B3-270F-4381-B089-8EE7CE70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Korzyści zastosowania wzorca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AB2F84-C2B3-4E83-925D-904144AA1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cs typeface="Calibri"/>
              </a:rPr>
              <a:t>Wprowadzenie jednolitego interfejsu dla warstwy prezentacji</a:t>
            </a:r>
          </a:p>
          <a:p>
            <a:r>
              <a:rPr lang="pl-PL">
                <a:cs typeface="Calibri"/>
              </a:rPr>
              <a:t>Ukrywamy cały mechanizm wyszukiwania odpowiednich serwisów</a:t>
            </a:r>
          </a:p>
          <a:p>
            <a:r>
              <a:rPr lang="pl-PL">
                <a:cs typeface="Calibri"/>
              </a:rPr>
              <a:t>Możliwa globalna obsługa błędów</a:t>
            </a:r>
          </a:p>
          <a:p>
            <a:r>
              <a:rPr lang="pl-PL">
                <a:cs typeface="Calibri"/>
              </a:rPr>
              <a:t>Możliwy mechanizm </a:t>
            </a:r>
            <a:r>
              <a:rPr lang="pl-PL" err="1">
                <a:cs typeface="Calibri"/>
              </a:rPr>
              <a:t>cashowania</a:t>
            </a:r>
            <a:r>
              <a:rPr lang="pl-PL">
                <a:cs typeface="Calibri"/>
              </a:rPr>
              <a:t> oraz kolejkowania żądań.</a:t>
            </a:r>
          </a:p>
          <a:p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09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3C40B7-62C2-4B43-9745-4E17E29F0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Wzorzec </a:t>
            </a:r>
            <a:r>
              <a:rPr lang="pl-PL" err="1"/>
              <a:t>Session</a:t>
            </a:r>
            <a:r>
              <a:rPr lang="pl-PL"/>
              <a:t> </a:t>
            </a:r>
            <a:r>
              <a:rPr lang="pl-PL" err="1"/>
              <a:t>Facade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9EEEAB-52B6-7F48-BC03-B45C15D43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73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5">
            <a:extLst>
              <a:ext uri="{FF2B5EF4-FFF2-40B4-BE49-F238E27FC236}">
                <a16:creationId xmlns:a16="http://schemas.microsoft.com/office/drawing/2014/main" id="{51DF09CD-25B8-4B12-8634-158BA767B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83" name="Rectangle 26">
              <a:extLst>
                <a:ext uri="{FF2B5EF4-FFF2-40B4-BE49-F238E27FC236}">
                  <a16:creationId xmlns:a16="http://schemas.microsoft.com/office/drawing/2014/main" id="{9D1DCDDC-E189-49ED-BAB0-BF014853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id="{3A30EFBC-FDAD-4CE7-8222-23968A799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85" name="Freeform: Shape 29">
            <a:extLst>
              <a:ext uri="{FF2B5EF4-FFF2-40B4-BE49-F238E27FC236}">
                <a16:creationId xmlns:a16="http://schemas.microsoft.com/office/drawing/2014/main" id="{C5E33FA7-5CA0-4E9A-8D01-D8EDB5F4C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882B60-20C6-414A-81C8-77B8348E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662400"/>
            <a:ext cx="10668004" cy="1113295"/>
          </a:xfrm>
        </p:spPr>
        <p:txBody>
          <a:bodyPr anchor="t">
            <a:normAutofit/>
          </a:bodyPr>
          <a:lstStyle/>
          <a:p>
            <a:r>
              <a:rPr lang="pl-PL"/>
              <a:t>Wzorzec fasada</a:t>
            </a:r>
          </a:p>
        </p:txBody>
      </p:sp>
      <p:sp>
        <p:nvSpPr>
          <p:cNvPr id="86" name="Symbol zastępczy zawartości 2">
            <a:extLst>
              <a:ext uri="{FF2B5EF4-FFF2-40B4-BE49-F238E27FC236}">
                <a16:creationId xmlns:a16="http://schemas.microsoft.com/office/drawing/2014/main" id="{A23474CB-A570-7148-91B1-A85EC8F5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286000"/>
            <a:ext cx="10668004" cy="3426737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Gruboziarniste metody</a:t>
            </a: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Redukcja </a:t>
            </a:r>
            <a:r>
              <a:rPr lang="pl-PL" sz="2000" err="1">
                <a:solidFill>
                  <a:schemeClr val="tx1">
                    <a:alpha val="60000"/>
                  </a:schemeClr>
                </a:solidFill>
              </a:rPr>
              <a:t>wywołań</a:t>
            </a:r>
            <a:endParaRPr lang="pl-PL" sz="20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Kanał komunikacyjny dla starszych systemów </a:t>
            </a:r>
            <a:r>
              <a:rPr lang="pl-PL" sz="2000" err="1">
                <a:solidFill>
                  <a:schemeClr val="tx1">
                    <a:alpha val="60000"/>
                  </a:schemeClr>
                </a:solidFill>
              </a:rPr>
              <a:t>backendowych</a:t>
            </a:r>
            <a:endParaRPr lang="pl-PL" sz="20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pl-PL" sz="2000">
                <a:solidFill>
                  <a:schemeClr val="tx1">
                    <a:alpha val="60000"/>
                  </a:schemeClr>
                </a:solidFill>
              </a:rPr>
              <a:t>Redukcja powiązań klienta z drobnoziarnistymi obiektami</a:t>
            </a:r>
          </a:p>
        </p:txBody>
      </p:sp>
    </p:spTree>
    <p:extLst>
      <p:ext uri="{BB962C8B-B14F-4D97-AF65-F5344CB8AC3E}">
        <p14:creationId xmlns:p14="http://schemas.microsoft.com/office/powerpoint/2010/main" val="411880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EF7B41-2663-F64D-A175-D53B302712E0}"/>
              </a:ext>
            </a:extLst>
          </p:cNvPr>
          <p:cNvSpPr/>
          <p:nvPr/>
        </p:nvSpPr>
        <p:spPr>
          <a:xfrm>
            <a:off x="1100955" y="625366"/>
            <a:ext cx="1345324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Hotel 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C689F19-1D6F-B748-B3B3-BA3ADFA4D0C3}"/>
              </a:ext>
            </a:extLst>
          </p:cNvPr>
          <p:cNvSpPr/>
          <p:nvPr/>
        </p:nvSpPr>
        <p:spPr>
          <a:xfrm>
            <a:off x="3954515" y="625365"/>
            <a:ext cx="1345324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Hotel B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3C9C3BE-A7BF-A644-83E0-D7FFF43737CD}"/>
              </a:ext>
            </a:extLst>
          </p:cNvPr>
          <p:cNvSpPr/>
          <p:nvPr/>
        </p:nvSpPr>
        <p:spPr>
          <a:xfrm>
            <a:off x="7091852" y="625366"/>
            <a:ext cx="1345324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Hotel C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54E65A-1BED-0D49-999F-A7AFD6AA4011}"/>
              </a:ext>
            </a:extLst>
          </p:cNvPr>
          <p:cNvSpPr/>
          <p:nvPr/>
        </p:nvSpPr>
        <p:spPr>
          <a:xfrm>
            <a:off x="9840308" y="625364"/>
            <a:ext cx="1345324" cy="63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Hotel </a:t>
            </a:r>
            <a:r>
              <a:rPr lang="pl-PL" err="1"/>
              <a:t>Paradise</a:t>
            </a:r>
            <a:endParaRPr lang="pl-PL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FF25F24A-06CC-6B4F-B95B-BDCE63FCB611}"/>
              </a:ext>
            </a:extLst>
          </p:cNvPr>
          <p:cNvSpPr/>
          <p:nvPr/>
        </p:nvSpPr>
        <p:spPr>
          <a:xfrm>
            <a:off x="785644" y="1876096"/>
            <a:ext cx="1975945" cy="51500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err="1"/>
              <a:t>WebService</a:t>
            </a:r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53D9AAD6-1AE8-5F41-94C8-E59B74DE86BE}"/>
              </a:ext>
            </a:extLst>
          </p:cNvPr>
          <p:cNvSpPr/>
          <p:nvPr/>
        </p:nvSpPr>
        <p:spPr>
          <a:xfrm>
            <a:off x="3639204" y="1876096"/>
            <a:ext cx="1975945" cy="51500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err="1"/>
              <a:t>WebService</a:t>
            </a:r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D2CF950B-C355-F140-ABDA-F08C8DB9316D}"/>
              </a:ext>
            </a:extLst>
          </p:cNvPr>
          <p:cNvSpPr/>
          <p:nvPr/>
        </p:nvSpPr>
        <p:spPr>
          <a:xfrm>
            <a:off x="6808072" y="1870840"/>
            <a:ext cx="1975945" cy="51500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err="1"/>
              <a:t>WebService</a:t>
            </a:r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F68236C2-D5BB-F048-B2C5-E82C31CF8DB8}"/>
              </a:ext>
            </a:extLst>
          </p:cNvPr>
          <p:cNvSpPr/>
          <p:nvPr/>
        </p:nvSpPr>
        <p:spPr>
          <a:xfrm>
            <a:off x="9524996" y="1870839"/>
            <a:ext cx="1975945" cy="51500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err="1"/>
              <a:t>WebService</a:t>
            </a:r>
            <a:endParaRPr lang="pl-PL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9EC682CB-AFEA-A64B-9A2F-71F7FE6918CC}"/>
              </a:ext>
            </a:extLst>
          </p:cNvPr>
          <p:cNvCxnSpPr>
            <a:cxnSpLocks/>
            <a:stCxn id="6" idx="0"/>
            <a:endCxn id="2" idx="2"/>
          </p:cNvCxnSpPr>
          <p:nvPr/>
        </p:nvCxnSpPr>
        <p:spPr>
          <a:xfrm flipV="1">
            <a:off x="1773617" y="1255987"/>
            <a:ext cx="0" cy="62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0361A1DE-B1FC-6B4D-A375-FD2AD329FAE9}"/>
              </a:ext>
            </a:extLst>
          </p:cNvPr>
          <p:cNvCxnSpPr>
            <a:cxnSpLocks/>
          </p:cNvCxnSpPr>
          <p:nvPr/>
        </p:nvCxnSpPr>
        <p:spPr>
          <a:xfrm flipV="1">
            <a:off x="4627176" y="1245476"/>
            <a:ext cx="0" cy="62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D7517820-90CD-D249-8FD3-C335E765AD33}"/>
              </a:ext>
            </a:extLst>
          </p:cNvPr>
          <p:cNvCxnSpPr>
            <a:cxnSpLocks/>
          </p:cNvCxnSpPr>
          <p:nvPr/>
        </p:nvCxnSpPr>
        <p:spPr>
          <a:xfrm flipV="1">
            <a:off x="7796045" y="1240219"/>
            <a:ext cx="0" cy="62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5FDFD5B4-2E2F-C948-8054-E062BC57D5CD}"/>
              </a:ext>
            </a:extLst>
          </p:cNvPr>
          <p:cNvCxnSpPr>
            <a:cxnSpLocks/>
          </p:cNvCxnSpPr>
          <p:nvPr/>
        </p:nvCxnSpPr>
        <p:spPr>
          <a:xfrm flipV="1">
            <a:off x="10512969" y="1255985"/>
            <a:ext cx="0" cy="62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BC30A5DF-EB48-004E-9DB0-DEF1D6FC9F5D}"/>
              </a:ext>
            </a:extLst>
          </p:cNvPr>
          <p:cNvSpPr/>
          <p:nvPr/>
        </p:nvSpPr>
        <p:spPr>
          <a:xfrm>
            <a:off x="5299839" y="5370788"/>
            <a:ext cx="1550277" cy="6831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Klient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AB6F4EBA-E28E-6C47-9ADA-D0F13AD8CB0A}"/>
              </a:ext>
            </a:extLst>
          </p:cNvPr>
          <p:cNvCxnSpPr>
            <a:cxnSpLocks/>
            <a:stCxn id="17" idx="0"/>
            <a:endCxn id="6" idx="4"/>
          </p:cNvCxnSpPr>
          <p:nvPr/>
        </p:nvCxnSpPr>
        <p:spPr>
          <a:xfrm flipH="1" flipV="1">
            <a:off x="1773617" y="2391103"/>
            <a:ext cx="4301361" cy="297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56627ABA-0E24-A143-8A4F-2D82E37455EF}"/>
              </a:ext>
            </a:extLst>
          </p:cNvPr>
          <p:cNvCxnSpPr>
            <a:cxnSpLocks/>
            <a:stCxn id="17" idx="0"/>
            <a:endCxn id="7" idx="4"/>
          </p:cNvCxnSpPr>
          <p:nvPr/>
        </p:nvCxnSpPr>
        <p:spPr>
          <a:xfrm flipH="1" flipV="1">
            <a:off x="4627177" y="2391103"/>
            <a:ext cx="1447801" cy="297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CA06A68-49C9-7F42-AA21-D0E4740CFFEC}"/>
              </a:ext>
            </a:extLst>
          </p:cNvPr>
          <p:cNvCxnSpPr>
            <a:cxnSpLocks/>
            <a:stCxn id="17" idx="0"/>
            <a:endCxn id="8" idx="4"/>
          </p:cNvCxnSpPr>
          <p:nvPr/>
        </p:nvCxnSpPr>
        <p:spPr>
          <a:xfrm flipV="1">
            <a:off x="6074978" y="2385847"/>
            <a:ext cx="1721067" cy="2984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18E3B635-BE34-054C-B3A9-E464640E2E23}"/>
              </a:ext>
            </a:extLst>
          </p:cNvPr>
          <p:cNvCxnSpPr>
            <a:cxnSpLocks/>
            <a:stCxn id="17" idx="0"/>
            <a:endCxn id="9" idx="4"/>
          </p:cNvCxnSpPr>
          <p:nvPr/>
        </p:nvCxnSpPr>
        <p:spPr>
          <a:xfrm flipV="1">
            <a:off x="6074978" y="2385846"/>
            <a:ext cx="4437991" cy="2984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>
            <a:extLst>
              <a:ext uri="{FF2B5EF4-FFF2-40B4-BE49-F238E27FC236}">
                <a16:creationId xmlns:a16="http://schemas.microsoft.com/office/drawing/2014/main" id="{F3206933-1DBD-EB4B-936B-CFEF3CEC3A82}"/>
              </a:ext>
            </a:extLst>
          </p:cNvPr>
          <p:cNvSpPr/>
          <p:nvPr/>
        </p:nvSpPr>
        <p:spPr>
          <a:xfrm>
            <a:off x="5341883" y="3555124"/>
            <a:ext cx="1508233" cy="6411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/>
              <a:t>Fasada</a:t>
            </a:r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06C6BC83-86F4-4944-A412-A6C07CF852F2}"/>
              </a:ext>
            </a:extLst>
          </p:cNvPr>
          <p:cNvCxnSpPr>
            <a:cxnSpLocks/>
            <a:stCxn id="30" idx="0"/>
            <a:endCxn id="6" idx="4"/>
          </p:cNvCxnSpPr>
          <p:nvPr/>
        </p:nvCxnSpPr>
        <p:spPr>
          <a:xfrm flipH="1" flipV="1">
            <a:off x="1773617" y="2391103"/>
            <a:ext cx="4322383" cy="116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49C7ED63-96F0-E74E-A44B-01BCF85B83BF}"/>
              </a:ext>
            </a:extLst>
          </p:cNvPr>
          <p:cNvCxnSpPr>
            <a:cxnSpLocks/>
            <a:stCxn id="30" idx="0"/>
            <a:endCxn id="7" idx="4"/>
          </p:cNvCxnSpPr>
          <p:nvPr/>
        </p:nvCxnSpPr>
        <p:spPr>
          <a:xfrm flipH="1" flipV="1">
            <a:off x="4627177" y="2391103"/>
            <a:ext cx="1468823" cy="116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CC3CBC8E-740A-7144-9A9F-FB1614727348}"/>
              </a:ext>
            </a:extLst>
          </p:cNvPr>
          <p:cNvCxnSpPr>
            <a:cxnSpLocks/>
            <a:stCxn id="30" idx="0"/>
            <a:endCxn id="8" idx="4"/>
          </p:cNvCxnSpPr>
          <p:nvPr/>
        </p:nvCxnSpPr>
        <p:spPr>
          <a:xfrm flipV="1">
            <a:off x="6096000" y="2385847"/>
            <a:ext cx="1700045" cy="1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D1B7070D-05FA-284D-8C0B-01856E98867F}"/>
              </a:ext>
            </a:extLst>
          </p:cNvPr>
          <p:cNvCxnSpPr>
            <a:cxnSpLocks/>
            <a:stCxn id="30" idx="0"/>
            <a:endCxn id="9" idx="4"/>
          </p:cNvCxnSpPr>
          <p:nvPr/>
        </p:nvCxnSpPr>
        <p:spPr>
          <a:xfrm flipV="1">
            <a:off x="6096000" y="2385846"/>
            <a:ext cx="4416969" cy="116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BDF118B1-99C4-4044-B6DB-0C67AF73346B}"/>
              </a:ext>
            </a:extLst>
          </p:cNvPr>
          <p:cNvCxnSpPr>
            <a:cxnSpLocks/>
            <a:stCxn id="17" idx="0"/>
            <a:endCxn id="30" idx="2"/>
          </p:cNvCxnSpPr>
          <p:nvPr/>
        </p:nvCxnSpPr>
        <p:spPr>
          <a:xfrm flipV="1">
            <a:off x="6074978" y="4196255"/>
            <a:ext cx="21022" cy="1174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0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3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5D9DA100C248419D0E6635657351BC" ma:contentTypeVersion="2" ma:contentTypeDescription="Utwórz nowy dokument." ma:contentTypeScope="" ma:versionID="a04ffa1a4fc7060dbfeee99feeb16c51">
  <xsd:schema xmlns:xsd="http://www.w3.org/2001/XMLSchema" xmlns:xs="http://www.w3.org/2001/XMLSchema" xmlns:p="http://schemas.microsoft.com/office/2006/metadata/properties" xmlns:ns3="626c6a72-8443-4321-95b4-abcc4d990ed0" targetNamespace="http://schemas.microsoft.com/office/2006/metadata/properties" ma:root="true" ma:fieldsID="c0fb15ca1c0eff53f7d565c187144087" ns3:_="">
    <xsd:import namespace="626c6a72-8443-4321-95b4-abcc4d990e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6a72-8443-4321-95b4-abcc4d990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5B09A-91B5-4624-B9BF-33F9F42BE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AAABE3-2C91-45BA-ADE0-3230C2A4084F}">
  <ds:schemaRefs>
    <ds:schemaRef ds:uri="626c6a72-8443-4321-95b4-abcc4d990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FCDE11-37E2-4008-A2CF-72B339D2BEAA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37</Slides>
  <Notes>7</Notes>
  <HiddenSlides>1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Motyw pakietu Office</vt:lpstr>
      <vt:lpstr>Bussines Delegate Pattern </vt:lpstr>
      <vt:lpstr>Tiers</vt:lpstr>
      <vt:lpstr>Presentation Tier</vt:lpstr>
      <vt:lpstr>Potencjalne problemy w warstwie prezentacji</vt:lpstr>
      <vt:lpstr>Bussines Delegate Pattern</vt:lpstr>
      <vt:lpstr>Korzyści zastosowania wzorca</vt:lpstr>
      <vt:lpstr>Wzorzec Session Facade</vt:lpstr>
      <vt:lpstr>Wzorzec fasada</vt:lpstr>
      <vt:lpstr>Prezentacja programu PowerPoint</vt:lpstr>
      <vt:lpstr>JEE – podobieństwo problemu</vt:lpstr>
      <vt:lpstr>Prezentacja programu PowerPoint</vt:lpstr>
      <vt:lpstr>Zalety wzorca Session Facade</vt:lpstr>
      <vt:lpstr>Implementacja wzorca fasady</vt:lpstr>
      <vt:lpstr>Prezentacja programu PowerPoint</vt:lpstr>
      <vt:lpstr>Scenariusz użycia wzorca fasady</vt:lpstr>
      <vt:lpstr>Implementacja prostej fasady</vt:lpstr>
      <vt:lpstr>Klasa Hotel</vt:lpstr>
      <vt:lpstr>Klasa HotelSystem</vt:lpstr>
      <vt:lpstr>Klient – metoda Main</vt:lpstr>
      <vt:lpstr>Prezentacja programu PowerPoint</vt:lpstr>
      <vt:lpstr>Dodanie fasady</vt:lpstr>
      <vt:lpstr>Modyfikacja klas Hotel i HotelSystem oraz klienta</vt:lpstr>
      <vt:lpstr>Klasa HotelFacade</vt:lpstr>
      <vt:lpstr>Prezentacja programu PowerPoint</vt:lpstr>
      <vt:lpstr>Wzorzec business-object</vt:lpstr>
      <vt:lpstr>Czym jest business-object</vt:lpstr>
      <vt:lpstr>Kiedy używamy wzorca business-object?</vt:lpstr>
      <vt:lpstr>Zalety wykorzystania wzorca business-object</vt:lpstr>
      <vt:lpstr>Jak działa wzorzec business-object</vt:lpstr>
      <vt:lpstr>Implementacja wzorca business-object </vt:lpstr>
      <vt:lpstr>Rozważmy takie oto klasy</vt:lpstr>
      <vt:lpstr>Klasa ProfessorBO</vt:lpstr>
      <vt:lpstr>Klasa AcademicFacadeImpl</vt:lpstr>
      <vt:lpstr>Klasa ProfessorDAO</vt:lpstr>
      <vt:lpstr>Klasa DisciplinesDAO</vt:lpstr>
      <vt:lpstr>Schemat implementacji business-object pattern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Kulewicz</dc:creator>
  <cp:revision>2</cp:revision>
  <dcterms:created xsi:type="dcterms:W3CDTF">2021-11-14T10:05:19Z</dcterms:created>
  <dcterms:modified xsi:type="dcterms:W3CDTF">2022-01-15T09:42:54Z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0x010100285D9DA100C248419D0E6635657351BC</vt:lpwstr>
  </property>
</Properties>
</file>