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Economica" panose="020B0604020202020204" charset="0"/>
      <p:regular r:id="rId17"/>
      <p:bold r:id="rId18"/>
      <p:italic r:id="rId19"/>
      <p:boldItalic r:id="rId20"/>
    </p:embeddedFont>
    <p:embeddedFont>
      <p:font typeface="Open Sans" panose="020B060603050402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09DDFF9-93DE-46B3-9EDE-F85A2B505322}">
  <a:tblStyle styleId="{609DDFF9-93DE-46B3-9EDE-F85A2B50532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0592897a40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0592897a4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0592897a4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0592897a4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0592897a40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0592897a40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0592897a40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0592897a40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0592897a40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0592897a4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06ba8183b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06ba8183b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6ba8183bb_1_4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6ba8183bb_1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a:t>SZCZEGÓŁY  w DOCu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05671721c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05671721c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06ba8183bb_4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06ba8183bb_4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a:t>SZCZEGÓŁY  w DOCu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06ba8183bb_1_4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06ba8183bb_1_4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06ba8183bb_1_4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06ba8183bb_1_4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06ba8183bb_1_4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06ba8183bb_1_4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6842cf182e0c9e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b6842cf182e0c9e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p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311700" y="1825725"/>
            <a:ext cx="8520600" cy="1026600"/>
          </a:xfrm>
          <a:prstGeom prst="rect">
            <a:avLst/>
          </a:prstGeom>
        </p:spPr>
        <p:txBody>
          <a:bodyPr spcFirstLastPara="1" wrap="square" lIns="91425" tIns="91425" rIns="91425" bIns="91425" anchor="b" anchorCtr="0">
            <a:normAutofit/>
          </a:bodyPr>
          <a:lstStyle/>
          <a:p>
            <a:pPr marL="0" lvl="0" indent="0" algn="ctr" rtl="0">
              <a:lnSpc>
                <a:spcPct val="115000"/>
              </a:lnSpc>
              <a:spcBef>
                <a:spcPts val="0"/>
              </a:spcBef>
              <a:spcAft>
                <a:spcPts val="0"/>
              </a:spcAft>
              <a:buNone/>
            </a:pPr>
            <a:r>
              <a:rPr lang="pl">
                <a:latin typeface="Open Sans"/>
                <a:ea typeface="Open Sans"/>
                <a:cs typeface="Open Sans"/>
                <a:sym typeface="Open Sans"/>
              </a:rPr>
              <a:t>Architektura Mikroserwisów</a:t>
            </a:r>
            <a:endParaRPr>
              <a:latin typeface="Open Sans"/>
              <a:ea typeface="Open Sans"/>
              <a:cs typeface="Open Sans"/>
              <a:sym typeface="Open Sans"/>
            </a:endParaRPr>
          </a:p>
        </p:txBody>
      </p:sp>
      <p:sp>
        <p:nvSpPr>
          <p:cNvPr id="6" name="TextBox 5">
            <a:extLst>
              <a:ext uri="{FF2B5EF4-FFF2-40B4-BE49-F238E27FC236}">
                <a16:creationId xmlns:a16="http://schemas.microsoft.com/office/drawing/2014/main" id="{5E37ADB8-2D43-4DA2-92BC-04096CE8639E}"/>
              </a:ext>
            </a:extLst>
          </p:cNvPr>
          <p:cNvSpPr txBox="1"/>
          <p:nvPr/>
        </p:nvSpPr>
        <p:spPr>
          <a:xfrm>
            <a:off x="551329" y="2918012"/>
            <a:ext cx="4605618" cy="1815882"/>
          </a:xfrm>
          <a:prstGeom prst="rect">
            <a:avLst/>
          </a:prstGeom>
          <a:noFill/>
        </p:spPr>
        <p:txBody>
          <a:bodyPr wrap="square" rtlCol="0">
            <a:spAutoFit/>
          </a:bodyPr>
          <a:lstStyle/>
          <a:p>
            <a:r>
              <a:rPr lang="en-US" dirty="0" err="1"/>
              <a:t>Prezentację</a:t>
            </a:r>
            <a:r>
              <a:rPr lang="en-US" dirty="0"/>
              <a:t> </a:t>
            </a:r>
            <a:r>
              <a:rPr lang="en-US" dirty="0" err="1"/>
              <a:t>przygotowali</a:t>
            </a:r>
            <a:r>
              <a:rPr lang="en-US" dirty="0"/>
              <a:t>:</a:t>
            </a:r>
          </a:p>
          <a:p>
            <a:endParaRPr lang="en-US" dirty="0"/>
          </a:p>
          <a:p>
            <a:pPr marL="285750" indent="-285750">
              <a:buFont typeface="Arial" panose="020B0604020202020204" pitchFamily="34" charset="0"/>
              <a:buChar char="•"/>
            </a:pPr>
            <a:r>
              <a:rPr lang="en-US" dirty="0"/>
              <a:t>Paula </a:t>
            </a:r>
            <a:r>
              <a:rPr lang="en-US" dirty="0" err="1"/>
              <a:t>Chajduła</a:t>
            </a:r>
            <a:endParaRPr lang="en-US" dirty="0"/>
          </a:p>
          <a:p>
            <a:pPr marL="285750" indent="-285750">
              <a:buFont typeface="Arial" panose="020B0604020202020204" pitchFamily="34" charset="0"/>
              <a:buChar char="•"/>
            </a:pPr>
            <a:r>
              <a:rPr lang="en-US" dirty="0"/>
              <a:t>Arkadiusz </a:t>
            </a:r>
            <a:r>
              <a:rPr lang="en-US" dirty="0" err="1"/>
              <a:t>Babiarz</a:t>
            </a:r>
            <a:endParaRPr lang="en-US" dirty="0"/>
          </a:p>
          <a:p>
            <a:pPr marL="285750" indent="-285750">
              <a:buFont typeface="Arial" panose="020B0604020202020204" pitchFamily="34" charset="0"/>
              <a:buChar char="•"/>
            </a:pPr>
            <a:r>
              <a:rPr lang="en-US" dirty="0"/>
              <a:t>Kacper </a:t>
            </a:r>
            <a:r>
              <a:rPr lang="en-US" dirty="0" err="1"/>
              <a:t>Seweryn</a:t>
            </a:r>
            <a:endParaRPr lang="en-US" dirty="0"/>
          </a:p>
          <a:p>
            <a:pPr marL="285750" indent="-285750">
              <a:buFont typeface="Arial" panose="020B0604020202020204" pitchFamily="34" charset="0"/>
              <a:buChar char="•"/>
            </a:pPr>
            <a:r>
              <a:rPr lang="en-US" dirty="0"/>
              <a:t>Maciej </a:t>
            </a:r>
            <a:r>
              <a:rPr lang="en-US" dirty="0" err="1"/>
              <a:t>Janik</a:t>
            </a:r>
            <a:endParaRPr lang="en-US" dirty="0"/>
          </a:p>
          <a:p>
            <a:pPr marL="285750" indent="-285750">
              <a:buFont typeface="Arial" panose="020B0604020202020204" pitchFamily="34" charset="0"/>
              <a:buChar char="•"/>
            </a:pPr>
            <a:r>
              <a:rPr lang="en-US" dirty="0"/>
              <a:t>Marcin </a:t>
            </a:r>
            <a:r>
              <a:rPr lang="en-US" dirty="0" err="1"/>
              <a:t>Szajna</a:t>
            </a:r>
            <a:endParaRPr lang="en-US" dirty="0"/>
          </a:p>
          <a:p>
            <a:pPr marL="285750" indent="-285750">
              <a:buFont typeface="Arial" panose="020B0604020202020204" pitchFamily="34" charset="0"/>
              <a:buChar char="•"/>
            </a:pPr>
            <a:r>
              <a:rPr lang="en-US" dirty="0"/>
              <a:t>Mateusz Leja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pl" sz="3000">
                <a:latin typeface="Open Sans"/>
                <a:ea typeface="Open Sans"/>
                <a:cs typeface="Open Sans"/>
                <a:sym typeface="Open Sans"/>
              </a:rPr>
              <a:t>Zalety i wady architektury mikroserwisów</a:t>
            </a:r>
            <a:endParaRPr sz="3000">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pl">
                <a:latin typeface="Open Sans"/>
                <a:ea typeface="Open Sans"/>
                <a:cs typeface="Open Sans"/>
                <a:sym typeface="Open Sans"/>
              </a:rPr>
              <a:t>Zalety architektury mikroserwisów</a:t>
            </a:r>
            <a:endParaRPr>
              <a:latin typeface="Open Sans"/>
              <a:ea typeface="Open Sans"/>
              <a:cs typeface="Open Sans"/>
              <a:sym typeface="Open Sans"/>
            </a:endParaRPr>
          </a:p>
        </p:txBody>
      </p:sp>
      <p:sp>
        <p:nvSpPr>
          <p:cNvPr id="127" name="Google Shape;127;p23"/>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Char char="●"/>
            </a:pPr>
            <a:r>
              <a:rPr lang="pl" sz="1300"/>
              <a:t>Skalowalność</a:t>
            </a:r>
            <a:endParaRPr sz="1300"/>
          </a:p>
          <a:p>
            <a:pPr marL="457200" lvl="0" indent="-311150" algn="l" rtl="0">
              <a:spcBef>
                <a:spcPts val="0"/>
              </a:spcBef>
              <a:spcAft>
                <a:spcPts val="0"/>
              </a:spcAft>
              <a:buSzPts val="1300"/>
              <a:buChar char="●"/>
            </a:pPr>
            <a:r>
              <a:rPr lang="pl" sz="1300"/>
              <a:t>Od strony deweloperskiej -&gt; mały zespół wielozadaniowy</a:t>
            </a:r>
            <a:endParaRPr sz="1300"/>
          </a:p>
          <a:p>
            <a:pPr marL="457200" lvl="0" indent="-298450" algn="l" rtl="0">
              <a:spcBef>
                <a:spcPts val="0"/>
              </a:spcBef>
              <a:spcAft>
                <a:spcPts val="0"/>
              </a:spcAft>
              <a:buSzPts val="1100"/>
              <a:buChar char="●"/>
            </a:pPr>
            <a:r>
              <a:rPr lang="pl" sz="1300"/>
              <a:t>Mikroserwisy mogą być pisane w różnych językach</a:t>
            </a:r>
            <a:r>
              <a:rPr lang="pl" sz="1400">
                <a:latin typeface="Arial"/>
                <a:ea typeface="Arial"/>
                <a:cs typeface="Arial"/>
                <a:sym typeface="Arial"/>
              </a:rPr>
              <a:t>  </a:t>
            </a:r>
            <a:endParaRPr sz="1400">
              <a:latin typeface="Arial"/>
              <a:ea typeface="Arial"/>
              <a:cs typeface="Arial"/>
              <a:sym typeface="Arial"/>
            </a:endParaRPr>
          </a:p>
          <a:p>
            <a:pPr marL="457200" lvl="0" indent="-311150" algn="l" rtl="0">
              <a:spcBef>
                <a:spcPts val="0"/>
              </a:spcBef>
              <a:spcAft>
                <a:spcPts val="0"/>
              </a:spcAft>
              <a:buSzPts val="1300"/>
              <a:buChar char="●"/>
            </a:pPr>
            <a:r>
              <a:rPr lang="pl" sz="1300"/>
              <a:t>Deployment jest szybszy i bardziej zautomatyzowany</a:t>
            </a:r>
            <a:endParaRPr sz="1300"/>
          </a:p>
          <a:p>
            <a:pPr marL="457200" lvl="0" indent="-311150" algn="l" rtl="0">
              <a:spcBef>
                <a:spcPts val="0"/>
              </a:spcBef>
              <a:spcAft>
                <a:spcPts val="0"/>
              </a:spcAft>
              <a:buSzPts val="1300"/>
              <a:buChar char="●"/>
            </a:pPr>
            <a:r>
              <a:rPr lang="pl" sz="1300"/>
              <a:t>Zmiana wymagań oznacza zmiany tylko w powiązanych ze zmienionymi wymaganiami mikroserwisach, a nie w całym projekcie będącym monolitem.</a:t>
            </a:r>
            <a:endParaRPr sz="1300"/>
          </a:p>
          <a:p>
            <a:pPr marL="457200" lvl="0" indent="-311150" algn="l" rtl="0">
              <a:spcBef>
                <a:spcPts val="0"/>
              </a:spcBef>
              <a:spcAft>
                <a:spcPts val="0"/>
              </a:spcAft>
              <a:buSzPts val="1300"/>
              <a:buChar char="●"/>
            </a:pPr>
            <a:r>
              <a:rPr lang="pl" sz="1300"/>
              <a:t>Najnowsze biblioteki/frameworki/technologie mogą zostać szybko i w prosty sposób wdrożone do istniejących lub nowych mikroserwisów.</a:t>
            </a:r>
            <a:endParaRPr sz="1300"/>
          </a:p>
          <a:p>
            <a:pPr marL="457200" lvl="0" indent="-311150" algn="l" rtl="0">
              <a:spcBef>
                <a:spcPts val="0"/>
              </a:spcBef>
              <a:spcAft>
                <a:spcPts val="0"/>
              </a:spcAft>
              <a:buSzPts val="1300"/>
              <a:buChar char="●"/>
            </a:pPr>
            <a:r>
              <a:rPr lang="pl" sz="1300"/>
              <a:t>Większa odporność na błędy </a:t>
            </a:r>
            <a:endParaRPr sz="1300"/>
          </a:p>
          <a:p>
            <a:pPr marL="457200" lvl="0" indent="-311150" algn="l" rtl="0">
              <a:spcBef>
                <a:spcPts val="0"/>
              </a:spcBef>
              <a:spcAft>
                <a:spcPts val="0"/>
              </a:spcAft>
              <a:buSzPts val="1300"/>
              <a:buChar char="●"/>
            </a:pPr>
            <a:r>
              <a:rPr lang="pl" sz="1300"/>
              <a:t>Większa swoboda dla dewelopera i możliwość szybszego rozwoju</a:t>
            </a:r>
            <a:endParaRPr sz="1300"/>
          </a:p>
          <a:p>
            <a:pPr marL="457200" lvl="0" indent="-311150" algn="l" rtl="0">
              <a:spcBef>
                <a:spcPts val="0"/>
              </a:spcBef>
              <a:spcAft>
                <a:spcPts val="0"/>
              </a:spcAft>
              <a:buSzPts val="1300"/>
              <a:buChar char="●"/>
            </a:pPr>
            <a:r>
              <a:rPr lang="pl" sz="1300"/>
              <a:t>Wiedza o mikroserwisach jest szybciej przekazywana zespołowi programistycznemu  zmiany i utrzymanie kodu są szybciej dokonywane</a:t>
            </a:r>
            <a:endParaRPr sz="1300"/>
          </a:p>
          <a:p>
            <a:pPr marL="0" lvl="0" indent="0" algn="l" rtl="0">
              <a:spcBef>
                <a:spcPts val="1200"/>
              </a:spcBef>
              <a:spcAft>
                <a:spcPts val="1200"/>
              </a:spcAft>
              <a:buNone/>
            </a:pPr>
            <a:endParaRPr sz="12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Clr>
                <a:schemeClr val="dk1"/>
              </a:buClr>
              <a:buSzPct val="26190"/>
              <a:buFont typeface="Arial"/>
              <a:buNone/>
            </a:pPr>
            <a:r>
              <a:rPr lang="pl">
                <a:latin typeface="Open Sans"/>
                <a:ea typeface="Open Sans"/>
                <a:cs typeface="Open Sans"/>
                <a:sym typeface="Open Sans"/>
              </a:rPr>
              <a:t>Wady architektury mikroserwisów</a:t>
            </a:r>
            <a:endParaRPr/>
          </a:p>
        </p:txBody>
      </p:sp>
      <p:sp>
        <p:nvSpPr>
          <p:cNvPr id="133" name="Google Shape;133;p2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Font typeface="Arial"/>
              <a:buChar char="●"/>
            </a:pPr>
            <a:r>
              <a:rPr lang="pl" sz="1300">
                <a:latin typeface="Arial"/>
                <a:ea typeface="Arial"/>
                <a:cs typeface="Arial"/>
                <a:sym typeface="Arial"/>
              </a:rPr>
              <a:t>Koszt utrzymania</a:t>
            </a:r>
            <a:endParaRPr sz="1300">
              <a:latin typeface="Arial"/>
              <a:ea typeface="Arial"/>
              <a:cs typeface="Arial"/>
              <a:sym typeface="Arial"/>
            </a:endParaRPr>
          </a:p>
          <a:p>
            <a:pPr marL="457200" lvl="0" indent="-311150" algn="l" rtl="0">
              <a:spcBef>
                <a:spcPts val="0"/>
              </a:spcBef>
              <a:spcAft>
                <a:spcPts val="0"/>
              </a:spcAft>
              <a:buSzPts val="1300"/>
              <a:buFont typeface="Arial"/>
              <a:buChar char="●"/>
            </a:pPr>
            <a:r>
              <a:rPr lang="pl" sz="1300">
                <a:latin typeface="Arial"/>
                <a:ea typeface="Arial"/>
                <a:cs typeface="Arial"/>
                <a:sym typeface="Arial"/>
              </a:rPr>
              <a:t>Wzrost liczby mikroserwisów sprawia że kontrola i zarządzanie tymi usługami jest bardziej skomplikowane </a:t>
            </a:r>
            <a:endParaRPr sz="1300">
              <a:latin typeface="Arial"/>
              <a:ea typeface="Arial"/>
              <a:cs typeface="Arial"/>
              <a:sym typeface="Arial"/>
            </a:endParaRPr>
          </a:p>
          <a:p>
            <a:pPr marL="457200" lvl="0" indent="-311150" algn="l" rtl="0">
              <a:spcBef>
                <a:spcPts val="0"/>
              </a:spcBef>
              <a:spcAft>
                <a:spcPts val="0"/>
              </a:spcAft>
              <a:buSzPts val="1300"/>
              <a:buFont typeface="Arial"/>
              <a:buChar char="●"/>
            </a:pPr>
            <a:r>
              <a:rPr lang="pl" sz="1300">
                <a:latin typeface="Arial"/>
                <a:ea typeface="Arial"/>
                <a:cs typeface="Arial"/>
                <a:sym typeface="Arial"/>
              </a:rPr>
              <a:t>Niezależność mikroserwisów może powodować komplikacje, ponieważ usługi mogą mieć różne protokoły zarówno do komunikacji jak i danych</a:t>
            </a:r>
            <a:endParaRPr sz="1300">
              <a:latin typeface="Arial"/>
              <a:ea typeface="Arial"/>
              <a:cs typeface="Arial"/>
              <a:sym typeface="Arial"/>
            </a:endParaRPr>
          </a:p>
          <a:p>
            <a:pPr marL="457200" lvl="0" indent="-311150" algn="l" rtl="0">
              <a:spcBef>
                <a:spcPts val="0"/>
              </a:spcBef>
              <a:spcAft>
                <a:spcPts val="0"/>
              </a:spcAft>
              <a:buSzPts val="1300"/>
              <a:buFont typeface="Arial"/>
              <a:buChar char="●"/>
            </a:pPr>
            <a:r>
              <a:rPr lang="pl" sz="1300">
                <a:latin typeface="Arial"/>
                <a:ea typeface="Arial"/>
                <a:cs typeface="Arial"/>
                <a:sym typeface="Arial"/>
              </a:rPr>
              <a:t>Kontrola transakcji jest współczynnikiem komplikującym zwłaszcza podczas migracji z monolitycznych systemów do architektury opartej na mikroserwisach. </a:t>
            </a:r>
            <a:endParaRPr sz="1300">
              <a:latin typeface="Arial"/>
              <a:ea typeface="Arial"/>
              <a:cs typeface="Arial"/>
              <a:sym typeface="Arial"/>
            </a:endParaRPr>
          </a:p>
          <a:p>
            <a:pPr marL="457200" lvl="0" indent="-311150" algn="l" rtl="0">
              <a:spcBef>
                <a:spcPts val="0"/>
              </a:spcBef>
              <a:spcAft>
                <a:spcPts val="0"/>
              </a:spcAft>
              <a:buSzPts val="1300"/>
              <a:buFont typeface="Arial"/>
              <a:buChar char="●"/>
            </a:pPr>
            <a:r>
              <a:rPr lang="pl" sz="1300">
                <a:latin typeface="Arial"/>
                <a:ea typeface="Arial"/>
                <a:cs typeface="Arial"/>
                <a:sym typeface="Arial"/>
              </a:rPr>
              <a:t>Każdy mikroserwis działa jako osobny proces, co oznacza zwiększenie zużycia pamięci.</a:t>
            </a:r>
            <a:endParaRPr sz="1300">
              <a:latin typeface="Arial"/>
              <a:ea typeface="Arial"/>
              <a:cs typeface="Arial"/>
              <a:sym typeface="Arial"/>
            </a:endParaRPr>
          </a:p>
          <a:p>
            <a:pPr marL="457200" lvl="0" indent="-311150" algn="l" rtl="0">
              <a:spcBef>
                <a:spcPts val="0"/>
              </a:spcBef>
              <a:spcAft>
                <a:spcPts val="0"/>
              </a:spcAft>
              <a:buSzPts val="1300"/>
              <a:buFont typeface="Arial"/>
              <a:buChar char="●"/>
            </a:pPr>
            <a:r>
              <a:rPr lang="pl" sz="1300">
                <a:latin typeface="Arial"/>
                <a:ea typeface="Arial"/>
                <a:cs typeface="Arial"/>
                <a:sym typeface="Arial"/>
              </a:rPr>
              <a:t>Testy integracyjne są trudniejsze do wykonania, ponieważ aplikacja jest rozproszona między mikroserwisami</a:t>
            </a:r>
            <a:endParaRPr sz="13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pl" sz="3000">
                <a:latin typeface="Open Sans"/>
                <a:ea typeface="Open Sans"/>
                <a:cs typeface="Open Sans"/>
                <a:sym typeface="Open Sans"/>
              </a:rPr>
              <a:t>Podsumowanie</a:t>
            </a:r>
            <a:endParaRPr sz="3000">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6"/>
          <p:cNvSpPr txBox="1">
            <a:spLocks noGrp="1"/>
          </p:cNvSpPr>
          <p:nvPr>
            <p:ph type="body" idx="1"/>
          </p:nvPr>
        </p:nvSpPr>
        <p:spPr>
          <a:xfrm>
            <a:off x="311700" y="434525"/>
            <a:ext cx="8520600" cy="4144800"/>
          </a:xfrm>
          <a:prstGeom prst="rect">
            <a:avLst/>
          </a:prstGeom>
        </p:spPr>
        <p:txBody>
          <a:bodyPr spcFirstLastPara="1" wrap="square" lIns="91425" tIns="91425" rIns="91425" bIns="91425" anchor="t" anchorCtr="0">
            <a:normAutofit/>
          </a:bodyPr>
          <a:lstStyle/>
          <a:p>
            <a:pPr marL="457200" lvl="0" indent="0" algn="l" rtl="0">
              <a:spcBef>
                <a:spcPts val="1200"/>
              </a:spcBef>
              <a:spcAft>
                <a:spcPts val="0"/>
              </a:spcAft>
              <a:buNone/>
            </a:pPr>
            <a:endParaRPr sz="1300"/>
          </a:p>
          <a:p>
            <a:pPr marL="457200" lvl="0" indent="0" algn="l" rtl="0">
              <a:spcBef>
                <a:spcPts val="1200"/>
              </a:spcBef>
              <a:spcAft>
                <a:spcPts val="0"/>
              </a:spcAft>
              <a:buNone/>
            </a:pPr>
            <a:endParaRPr sz="1300"/>
          </a:p>
          <a:p>
            <a:pPr marL="457200" lvl="0" indent="0" algn="l" rtl="0">
              <a:spcBef>
                <a:spcPts val="1200"/>
              </a:spcBef>
              <a:spcAft>
                <a:spcPts val="0"/>
              </a:spcAft>
              <a:buNone/>
            </a:pPr>
            <a:r>
              <a:rPr lang="pl" sz="1300"/>
              <a:t>Mikroserwisy są niezbędne przy projektowaniu oraz wdrażaniu systemów, z których będzie korzystać wielu użytkowników. Mimo tego, że na początku nie wiemy, jaki dokładnie będzie odbywał się ruch na naszych serwerach to w przypadku użycia mikroserwisów możemy łatwo skalować system. Pozwalają one niskim kosztem wprowadzić do firm nowe rozwiązania oraz nowe języki programowania. Uniezależniają również programistów od decyzji wyboru frameworku/języka. Źle podjęta decyzja może ciągnąć się latami za zespołem (jak to ma miejsce w przypadku monolitów), co wiąże się ze zmniejszeniem część odpowiedzialności zespołu. Nie są one jednak idealnym rozwiązaniem, ponieważ tak jak zostało to już wcześniej wspomniane mają one kilka kluczowych wad m.in. koszt utrzymania czy skomplikowany proces wdrożenia czy testowania. </a:t>
            </a:r>
            <a:endParaRPr sz="1300"/>
          </a:p>
          <a:p>
            <a:pPr marL="457200" lvl="0" indent="0" algn="l" rtl="0">
              <a:spcBef>
                <a:spcPts val="1200"/>
              </a:spcBef>
              <a:spcAft>
                <a:spcPts val="1200"/>
              </a:spcAft>
              <a:buNone/>
            </a:pPr>
            <a:endParaRPr sz="13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58525" y="89125"/>
            <a:ext cx="8520600" cy="831300"/>
          </a:xfrm>
          <a:prstGeom prst="rect">
            <a:avLst/>
          </a:prstGeom>
        </p:spPr>
        <p:txBody>
          <a:bodyPr spcFirstLastPara="1" wrap="square" lIns="91425" tIns="91425" rIns="91425" bIns="91425" anchor="b" anchorCtr="0">
            <a:normAutofit fontScale="90000"/>
          </a:bodyPr>
          <a:lstStyle/>
          <a:p>
            <a:pPr marL="0" lvl="0" indent="0" algn="l" rtl="0">
              <a:lnSpc>
                <a:spcPct val="115000"/>
              </a:lnSpc>
              <a:spcBef>
                <a:spcPts val="0"/>
              </a:spcBef>
              <a:spcAft>
                <a:spcPts val="0"/>
              </a:spcAft>
              <a:buClr>
                <a:schemeClr val="dk1"/>
              </a:buClr>
              <a:buSzPts val="1100"/>
              <a:buFont typeface="Arial"/>
              <a:buNone/>
            </a:pPr>
            <a:r>
              <a:rPr lang="pl">
                <a:latin typeface="Open Sans"/>
                <a:ea typeface="Open Sans"/>
                <a:cs typeface="Open Sans"/>
                <a:sym typeface="Open Sans"/>
              </a:rPr>
              <a:t>Architektura Mikroserwisów</a:t>
            </a:r>
            <a:endParaRPr>
              <a:latin typeface="Open Sans"/>
              <a:ea typeface="Open Sans"/>
              <a:cs typeface="Open Sans"/>
              <a:sym typeface="Open Sans"/>
            </a:endParaRPr>
          </a:p>
        </p:txBody>
      </p:sp>
      <p:sp>
        <p:nvSpPr>
          <p:cNvPr id="69" name="Google Shape;69;p14"/>
          <p:cNvSpPr txBox="1">
            <a:spLocks noGrp="1"/>
          </p:cNvSpPr>
          <p:nvPr>
            <p:ph type="body" idx="1"/>
          </p:nvPr>
        </p:nvSpPr>
        <p:spPr>
          <a:xfrm>
            <a:off x="364275" y="1132600"/>
            <a:ext cx="4735500" cy="3659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l"/>
              <a:t>Architektura tworzenia oprogramowania o strukturze modularnej, głównym celem jest podział monolitycznej struktury na zbiór mniejszych usług.</a:t>
            </a:r>
            <a:endParaRPr/>
          </a:p>
          <a:p>
            <a:pPr marL="0" lvl="0" indent="0" algn="l" rtl="0">
              <a:spcBef>
                <a:spcPts val="1200"/>
              </a:spcBef>
              <a:spcAft>
                <a:spcPts val="0"/>
              </a:spcAft>
              <a:buNone/>
            </a:pPr>
            <a:r>
              <a:rPr lang="pl"/>
              <a:t>Składa się z modułów odpowiedzialnych za pojedyncze zadania.</a:t>
            </a:r>
            <a:endParaRPr/>
          </a:p>
          <a:p>
            <a:pPr marL="0" lvl="0" indent="0" algn="l" rtl="0">
              <a:spcBef>
                <a:spcPts val="1200"/>
              </a:spcBef>
              <a:spcAft>
                <a:spcPts val="1200"/>
              </a:spcAft>
              <a:buNone/>
            </a:pPr>
            <a:r>
              <a:rPr lang="pl"/>
              <a:t>Każdy moduł posiada własną architekturę składającą się logiki biznesowej, danych, różnych adapterów.</a:t>
            </a:r>
            <a:endParaRPr/>
          </a:p>
        </p:txBody>
      </p:sp>
      <p:pic>
        <p:nvPicPr>
          <p:cNvPr id="70" name="Google Shape;70;p14"/>
          <p:cNvPicPr preferRelativeResize="0"/>
          <p:nvPr/>
        </p:nvPicPr>
        <p:blipFill>
          <a:blip r:embed="rId3">
            <a:alphaModFix/>
          </a:blip>
          <a:stretch>
            <a:fillRect/>
          </a:stretch>
        </p:blipFill>
        <p:spPr>
          <a:xfrm>
            <a:off x="5377625" y="1786750"/>
            <a:ext cx="3531251" cy="294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Cechy mikroserwisów</a:t>
            </a:r>
            <a:endParaRPr>
              <a:latin typeface="Open Sans"/>
              <a:ea typeface="Open Sans"/>
              <a:cs typeface="Open Sans"/>
              <a:sym typeface="Open Sans"/>
            </a:endParaRPr>
          </a:p>
        </p:txBody>
      </p:sp>
      <p:sp>
        <p:nvSpPr>
          <p:cNvPr id="76" name="Google Shape;76;p15"/>
          <p:cNvSpPr txBox="1">
            <a:spLocks noGrp="1"/>
          </p:cNvSpPr>
          <p:nvPr>
            <p:ph type="body" idx="1"/>
          </p:nvPr>
        </p:nvSpPr>
        <p:spPr>
          <a:xfrm>
            <a:off x="311700" y="1147225"/>
            <a:ext cx="6939000" cy="3354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Char char="●"/>
            </a:pPr>
            <a:r>
              <a:rPr lang="pl" sz="2000"/>
              <a:t>Aplikacje rozłożone na mniejsze moduły</a:t>
            </a:r>
            <a:endParaRPr sz="2000"/>
          </a:p>
          <a:p>
            <a:pPr marL="457200" lvl="0" indent="-355600" algn="l" rtl="0">
              <a:spcBef>
                <a:spcPts val="0"/>
              </a:spcBef>
              <a:spcAft>
                <a:spcPts val="0"/>
              </a:spcAft>
              <a:buSzPts val="2000"/>
              <a:buChar char="●"/>
            </a:pPr>
            <a:r>
              <a:rPr lang="pl" sz="2000"/>
              <a:t>Pozwala na pracę w zespołach wielozadaniowych</a:t>
            </a:r>
            <a:endParaRPr sz="2000"/>
          </a:p>
          <a:p>
            <a:pPr marL="457200" lvl="0" indent="-355600" algn="l" rtl="0">
              <a:spcBef>
                <a:spcPts val="0"/>
              </a:spcBef>
              <a:spcAft>
                <a:spcPts val="0"/>
              </a:spcAft>
              <a:buSzPts val="2000"/>
              <a:buChar char="●"/>
            </a:pPr>
            <a:r>
              <a:rPr lang="pl" sz="2000"/>
              <a:t>Skupienie na produkcie</a:t>
            </a:r>
            <a:endParaRPr sz="2000"/>
          </a:p>
          <a:p>
            <a:pPr marL="457200" lvl="0" indent="-355600" algn="l" rtl="0">
              <a:spcBef>
                <a:spcPts val="0"/>
              </a:spcBef>
              <a:spcAft>
                <a:spcPts val="0"/>
              </a:spcAft>
              <a:buSzPts val="2000"/>
              <a:buChar char="●"/>
            </a:pPr>
            <a:r>
              <a:rPr lang="pl" sz="2000"/>
              <a:t>Prostsze i inteligentniejsze </a:t>
            </a:r>
            <a:endParaRPr sz="2000"/>
          </a:p>
          <a:p>
            <a:pPr marL="457200" lvl="0" indent="-355600" algn="l" rtl="0">
              <a:spcBef>
                <a:spcPts val="0"/>
              </a:spcBef>
              <a:spcAft>
                <a:spcPts val="0"/>
              </a:spcAft>
              <a:buSzPts val="2000"/>
              <a:buChar char="●"/>
            </a:pPr>
            <a:r>
              <a:rPr lang="pl" sz="2000"/>
              <a:t>Zasada pojedynczej odpowiedzialności</a:t>
            </a:r>
            <a:endParaRPr sz="2000"/>
          </a:p>
          <a:p>
            <a:pPr marL="457200" lvl="0" indent="-355600" algn="l" rtl="0">
              <a:spcBef>
                <a:spcPts val="0"/>
              </a:spcBef>
              <a:spcAft>
                <a:spcPts val="0"/>
              </a:spcAft>
              <a:buSzPts val="2000"/>
              <a:buChar char="●"/>
            </a:pPr>
            <a:r>
              <a:rPr lang="pl" sz="2000"/>
              <a:t>Dane zdecentralizowane</a:t>
            </a:r>
            <a:endParaRPr sz="2000"/>
          </a:p>
        </p:txBody>
      </p:sp>
      <p:pic>
        <p:nvPicPr>
          <p:cNvPr id="77" name="Google Shape;77;p15"/>
          <p:cNvPicPr preferRelativeResize="0"/>
          <p:nvPr/>
        </p:nvPicPr>
        <p:blipFill>
          <a:blip r:embed="rId3">
            <a:alphaModFix/>
          </a:blip>
          <a:stretch>
            <a:fillRect/>
          </a:stretch>
        </p:blipFill>
        <p:spPr>
          <a:xfrm>
            <a:off x="6324575" y="2035950"/>
            <a:ext cx="2478450" cy="2465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Mikroserwisy czy monolit?</a:t>
            </a:r>
            <a:endParaRPr>
              <a:latin typeface="Open Sans"/>
              <a:ea typeface="Open Sans"/>
              <a:cs typeface="Open Sans"/>
              <a:sym typeface="Open Sans"/>
            </a:endParaRPr>
          </a:p>
        </p:txBody>
      </p:sp>
      <p:graphicFrame>
        <p:nvGraphicFramePr>
          <p:cNvPr id="83" name="Google Shape;83;p16"/>
          <p:cNvGraphicFramePr/>
          <p:nvPr/>
        </p:nvGraphicFramePr>
        <p:xfrm>
          <a:off x="952500" y="1218075"/>
          <a:ext cx="7239000" cy="3078330"/>
        </p:xfrm>
        <a:graphic>
          <a:graphicData uri="http://schemas.openxmlformats.org/drawingml/2006/table">
            <a:tbl>
              <a:tblPr>
                <a:noFill/>
                <a:tableStyleId>{609DDFF9-93DE-46B3-9EDE-F85A2B505322}</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28700">
                <a:tc>
                  <a:txBody>
                    <a:bodyPr/>
                    <a:lstStyle/>
                    <a:p>
                      <a:pPr marL="0" lvl="0" indent="0" algn="ctr" rtl="0">
                        <a:spcBef>
                          <a:spcPts val="0"/>
                        </a:spcBef>
                        <a:spcAft>
                          <a:spcPts val="0"/>
                        </a:spcAft>
                        <a:buNone/>
                      </a:pPr>
                      <a:r>
                        <a:rPr lang="pl">
                          <a:latin typeface="Open Sans"/>
                          <a:ea typeface="Open Sans"/>
                          <a:cs typeface="Open Sans"/>
                          <a:sym typeface="Open Sans"/>
                        </a:rPr>
                        <a:t>Monolit</a:t>
                      </a:r>
                      <a:endParaRPr>
                        <a:latin typeface="Open Sans"/>
                        <a:ea typeface="Open Sans"/>
                        <a:cs typeface="Open Sans"/>
                        <a:sym typeface="Open Sans"/>
                      </a:endParaRPr>
                    </a:p>
                  </a:txBody>
                  <a:tcPr marL="91425" marR="91425" marT="91425" marB="91425"/>
                </a:tc>
                <a:tc>
                  <a:txBody>
                    <a:bodyPr/>
                    <a:lstStyle/>
                    <a:p>
                      <a:pPr marL="0" lvl="0" indent="0" algn="ctr" rtl="0">
                        <a:spcBef>
                          <a:spcPts val="0"/>
                        </a:spcBef>
                        <a:spcAft>
                          <a:spcPts val="0"/>
                        </a:spcAft>
                        <a:buNone/>
                      </a:pPr>
                      <a:r>
                        <a:rPr lang="pl">
                          <a:latin typeface="Open Sans"/>
                          <a:ea typeface="Open Sans"/>
                          <a:cs typeface="Open Sans"/>
                          <a:sym typeface="Open Sans"/>
                        </a:rPr>
                        <a:t>Mikroserwisy</a:t>
                      </a:r>
                      <a:endParaRPr>
                        <a:latin typeface="Open Sans"/>
                        <a:ea typeface="Open Sans"/>
                        <a:cs typeface="Open Sans"/>
                        <a:sym typeface="Open Sans"/>
                      </a:endParaRPr>
                    </a:p>
                  </a:txBody>
                  <a:tcPr marL="91425" marR="91425" marT="91425" marB="91425"/>
                </a:tc>
                <a:extLst>
                  <a:ext uri="{0D108BD9-81ED-4DB2-BD59-A6C34878D82A}">
                    <a16:rowId xmlns:a16="http://schemas.microsoft.com/office/drawing/2014/main" val="10000"/>
                  </a:ext>
                </a:extLst>
              </a:tr>
              <a:tr h="381000">
                <a:tc gridSpan="2">
                  <a:txBody>
                    <a:bodyPr/>
                    <a:lstStyle/>
                    <a:p>
                      <a:pPr marL="0" lvl="0" indent="0" algn="ctr" rtl="0">
                        <a:spcBef>
                          <a:spcPts val="0"/>
                        </a:spcBef>
                        <a:spcAft>
                          <a:spcPts val="0"/>
                        </a:spcAft>
                        <a:buNone/>
                      </a:pPr>
                      <a:r>
                        <a:rPr lang="pl">
                          <a:latin typeface="Open Sans"/>
                          <a:ea typeface="Open Sans"/>
                          <a:cs typeface="Open Sans"/>
                          <a:sym typeface="Open Sans"/>
                        </a:rPr>
                        <a:t>Zalety</a:t>
                      </a:r>
                      <a:endParaRPr>
                        <a:latin typeface="Open Sans"/>
                        <a:ea typeface="Open Sans"/>
                        <a:cs typeface="Open Sans"/>
                        <a:sym typeface="Open Sans"/>
                      </a:endParaRPr>
                    </a:p>
                  </a:txBody>
                  <a:tcPr marL="91425" marR="91425" marT="91425" marB="91425"/>
                </a:tc>
                <a:tc hMerge="1">
                  <a:txBody>
                    <a:bodyPr/>
                    <a:lstStyle/>
                    <a:p>
                      <a:endParaRPr lang="en-US"/>
                    </a:p>
                  </a:txBody>
                  <a:tcPr/>
                </a:tc>
                <a:extLst>
                  <a:ext uri="{0D108BD9-81ED-4DB2-BD59-A6C34878D82A}">
                    <a16:rowId xmlns:a16="http://schemas.microsoft.com/office/drawing/2014/main" val="10001"/>
                  </a:ext>
                </a:extLst>
              </a:tr>
              <a:tr h="790650">
                <a:tc>
                  <a:txBody>
                    <a:bodyPr/>
                    <a:lstStyle/>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Łatwiejsza implementacja</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Łatwiejsze debugowanie i testowanie</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Prostsze dostarczanie</a:t>
                      </a:r>
                      <a:endParaRPr sz="1000">
                        <a:latin typeface="Open Sans"/>
                        <a:ea typeface="Open Sans"/>
                        <a:cs typeface="Open Sans"/>
                        <a:sym typeface="Open Sans"/>
                      </a:endParaRPr>
                    </a:p>
                  </a:txBody>
                  <a:tcPr marL="91425" marR="91425" marT="91425" marB="91425"/>
                </a:tc>
                <a:tc>
                  <a:txBody>
                    <a:bodyPr/>
                    <a:lstStyle/>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Wysoko skalowalne rozwiązanie (skalowanie horyzontalne)</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Rozdzielenie odpowiedzialności komponentów</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Możliwość aktualizowania pojedynczych komponentów w razie dostarczania nowej wersji</a:t>
                      </a:r>
                      <a:endParaRPr sz="1000">
                        <a:latin typeface="Open Sans"/>
                        <a:ea typeface="Open Sans"/>
                        <a:cs typeface="Open Sans"/>
                        <a:sym typeface="Open Sans"/>
                      </a:endParaRPr>
                    </a:p>
                  </a:txBody>
                  <a:tcPr marL="91425" marR="91425" marT="91425" marB="91425"/>
                </a:tc>
                <a:extLst>
                  <a:ext uri="{0D108BD9-81ED-4DB2-BD59-A6C34878D82A}">
                    <a16:rowId xmlns:a16="http://schemas.microsoft.com/office/drawing/2014/main" val="10002"/>
                  </a:ext>
                </a:extLst>
              </a:tr>
              <a:tr h="381000">
                <a:tc gridSpan="2">
                  <a:txBody>
                    <a:bodyPr/>
                    <a:lstStyle/>
                    <a:p>
                      <a:pPr marL="0" lvl="0" indent="0" algn="ctr" rtl="0">
                        <a:spcBef>
                          <a:spcPts val="0"/>
                        </a:spcBef>
                        <a:spcAft>
                          <a:spcPts val="0"/>
                        </a:spcAft>
                        <a:buNone/>
                      </a:pPr>
                      <a:r>
                        <a:rPr lang="pl">
                          <a:latin typeface="Open Sans"/>
                          <a:ea typeface="Open Sans"/>
                          <a:cs typeface="Open Sans"/>
                          <a:sym typeface="Open Sans"/>
                        </a:rPr>
                        <a:t>Wady</a:t>
                      </a:r>
                      <a:endParaRPr>
                        <a:latin typeface="Open Sans"/>
                        <a:ea typeface="Open Sans"/>
                        <a:cs typeface="Open Sans"/>
                        <a:sym typeface="Open Sans"/>
                      </a:endParaRPr>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r h="381000">
                <a:tc>
                  <a:txBody>
                    <a:bodyPr/>
                    <a:lstStyle/>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Słaba skalowalność (skalowanie wertykalne)</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Wraz z rozwojem aplikacji ciężej utrzymać porządek</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Zmiany wymagają dostarczenia nowej wersji aplikacji jako całość</a:t>
                      </a:r>
                      <a:endParaRPr sz="1000">
                        <a:latin typeface="Open Sans"/>
                        <a:ea typeface="Open Sans"/>
                        <a:cs typeface="Open Sans"/>
                        <a:sym typeface="Open Sans"/>
                      </a:endParaRPr>
                    </a:p>
                  </a:txBody>
                  <a:tcPr marL="91425" marR="91425" marT="91425" marB="91425"/>
                </a:tc>
                <a:tc>
                  <a:txBody>
                    <a:bodyPr/>
                    <a:lstStyle/>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Złożoność rozwiązania</a:t>
                      </a:r>
                      <a:endParaRPr sz="1000">
                        <a:latin typeface="Open Sans"/>
                        <a:ea typeface="Open Sans"/>
                        <a:cs typeface="Open Sans"/>
                        <a:sym typeface="Open Sans"/>
                      </a:endParaRPr>
                    </a:p>
                    <a:p>
                      <a:pPr marL="457200" lvl="0" indent="-292100" algn="l" rtl="0">
                        <a:spcBef>
                          <a:spcPts val="0"/>
                        </a:spcBef>
                        <a:spcAft>
                          <a:spcPts val="0"/>
                        </a:spcAft>
                        <a:buSzPts val="1000"/>
                        <a:buFont typeface="Open Sans"/>
                        <a:buChar char="●"/>
                      </a:pPr>
                      <a:r>
                        <a:rPr lang="pl" sz="1000">
                          <a:latin typeface="Open Sans"/>
                          <a:ea typeface="Open Sans"/>
                          <a:cs typeface="Open Sans"/>
                          <a:sym typeface="Open Sans"/>
                        </a:rPr>
                        <a:t>Trudniejsze debugowanie</a:t>
                      </a:r>
                      <a:endParaRPr sz="1000">
                        <a:latin typeface="Open Sans"/>
                        <a:ea typeface="Open Sans"/>
                        <a:cs typeface="Open Sans"/>
                        <a:sym typeface="Open Sans"/>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Kiedy stosować </a:t>
            </a:r>
            <a:endParaRPr>
              <a:latin typeface="Open Sans"/>
              <a:ea typeface="Open Sans"/>
              <a:cs typeface="Open Sans"/>
              <a:sym typeface="Open Sans"/>
            </a:endParaRPr>
          </a:p>
        </p:txBody>
      </p:sp>
      <p:sp>
        <p:nvSpPr>
          <p:cNvPr id="89" name="Google Shape;89;p17"/>
          <p:cNvSpPr txBox="1">
            <a:spLocks noGrp="1"/>
          </p:cNvSpPr>
          <p:nvPr>
            <p:ph type="body" idx="1"/>
          </p:nvPr>
        </p:nvSpPr>
        <p:spPr>
          <a:xfrm>
            <a:off x="311700" y="1378850"/>
            <a:ext cx="8520600" cy="3354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Char char="●"/>
            </a:pPr>
            <a:r>
              <a:rPr lang="pl" sz="2000"/>
              <a:t>gdy system szybko ewoluuje </a:t>
            </a:r>
            <a:endParaRPr sz="2000"/>
          </a:p>
          <a:p>
            <a:pPr marL="457200" lvl="0" indent="-355600" algn="l" rtl="0">
              <a:spcBef>
                <a:spcPts val="0"/>
              </a:spcBef>
              <a:spcAft>
                <a:spcPts val="0"/>
              </a:spcAft>
              <a:buSzPts val="2000"/>
              <a:buChar char="●"/>
            </a:pPr>
            <a:r>
              <a:rPr lang="pl" sz="2000"/>
              <a:t>gdy chcemy reużywać funkcjonalności</a:t>
            </a:r>
            <a:endParaRPr sz="2000"/>
          </a:p>
          <a:p>
            <a:pPr marL="457200" lvl="0" indent="-355600" algn="l" rtl="0">
              <a:spcBef>
                <a:spcPts val="0"/>
              </a:spcBef>
              <a:spcAft>
                <a:spcPts val="0"/>
              </a:spcAft>
              <a:buSzPts val="2000"/>
              <a:buChar char="●"/>
            </a:pPr>
            <a:r>
              <a:rPr lang="pl" sz="2000"/>
              <a:t>gdy istnieje potrzeba wykorzystania nowych funkcji, interfejsów API, frameworków</a:t>
            </a:r>
            <a:endParaRPr sz="2000"/>
          </a:p>
        </p:txBody>
      </p:sp>
      <p:pic>
        <p:nvPicPr>
          <p:cNvPr id="90" name="Google Shape;90;p17"/>
          <p:cNvPicPr preferRelativeResize="0"/>
          <p:nvPr/>
        </p:nvPicPr>
        <p:blipFill>
          <a:blip r:embed="rId3">
            <a:alphaModFix/>
          </a:blip>
          <a:stretch>
            <a:fillRect/>
          </a:stretch>
        </p:blipFill>
        <p:spPr>
          <a:xfrm>
            <a:off x="6652045" y="133000"/>
            <a:ext cx="2370505" cy="1337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pl" sz="3000">
                <a:latin typeface="Open Sans"/>
                <a:ea typeface="Open Sans"/>
                <a:cs typeface="Open Sans"/>
                <a:sym typeface="Open Sans"/>
              </a:rPr>
              <a:t>Wzorce architektoniczne mikroserwisów</a:t>
            </a:r>
            <a:endParaRPr sz="3000">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Aggregator pattern</a:t>
            </a:r>
            <a:endParaRPr>
              <a:latin typeface="Open Sans"/>
              <a:ea typeface="Open Sans"/>
              <a:cs typeface="Open Sans"/>
              <a:sym typeface="Open Sans"/>
            </a:endParaRPr>
          </a:p>
        </p:txBody>
      </p:sp>
      <p:sp>
        <p:nvSpPr>
          <p:cNvPr id="101" name="Google Shape;101;p19"/>
          <p:cNvSpPr txBox="1">
            <a:spLocks noGrp="1"/>
          </p:cNvSpPr>
          <p:nvPr>
            <p:ph type="body" idx="1"/>
          </p:nvPr>
        </p:nvSpPr>
        <p:spPr>
          <a:xfrm>
            <a:off x="311700" y="1225225"/>
            <a:ext cx="54444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l" sz="1100"/>
              <a:t>Zakłada istnienie większego serwisu nazwanego </a:t>
            </a:r>
            <a:r>
              <a:rPr lang="pl" sz="1100" b="1"/>
              <a:t>Aggregator Service</a:t>
            </a:r>
            <a:r>
              <a:rPr lang="pl" sz="1100"/>
              <a:t>, który działa jako pośrednik czyli: </a:t>
            </a:r>
            <a:endParaRPr sz="1100"/>
          </a:p>
          <a:p>
            <a:pPr marL="457200" lvl="0" indent="-298450" algn="l" rtl="0">
              <a:spcBef>
                <a:spcPts val="1200"/>
              </a:spcBef>
              <a:spcAft>
                <a:spcPts val="0"/>
              </a:spcAft>
              <a:buSzPts val="1100"/>
              <a:buChar char="●"/>
            </a:pPr>
            <a:r>
              <a:rPr lang="pl" sz="1100"/>
              <a:t>wywołuje funkcję wewnętrznych serwisów</a:t>
            </a:r>
            <a:endParaRPr sz="1100"/>
          </a:p>
          <a:p>
            <a:pPr marL="457200" lvl="0" indent="-298450" algn="l" rtl="0">
              <a:spcBef>
                <a:spcPts val="0"/>
              </a:spcBef>
              <a:spcAft>
                <a:spcPts val="0"/>
              </a:spcAft>
              <a:buSzPts val="1100"/>
              <a:buChar char="●"/>
            </a:pPr>
            <a:r>
              <a:rPr lang="pl" sz="1100"/>
              <a:t>uzyskuje odpowiedzi od każdego mikro serwisu</a:t>
            </a:r>
            <a:endParaRPr sz="1100"/>
          </a:p>
          <a:p>
            <a:pPr marL="457200" lvl="0" indent="-298450" algn="l" rtl="0">
              <a:spcBef>
                <a:spcPts val="0"/>
              </a:spcBef>
              <a:spcAft>
                <a:spcPts val="0"/>
              </a:spcAft>
              <a:buSzPts val="1100"/>
              <a:buChar char="●"/>
            </a:pPr>
            <a:r>
              <a:rPr lang="pl" sz="1100"/>
              <a:t>wykonuje wymaganą logikę biznesową</a:t>
            </a:r>
            <a:endParaRPr sz="1100"/>
          </a:p>
          <a:p>
            <a:pPr marL="457200" lvl="0" indent="-298450" algn="l" rtl="0">
              <a:spcBef>
                <a:spcPts val="0"/>
              </a:spcBef>
              <a:spcAft>
                <a:spcPts val="0"/>
              </a:spcAft>
              <a:buSzPts val="1100"/>
              <a:buChar char="●"/>
            </a:pPr>
            <a:r>
              <a:rPr lang="pl" sz="1100"/>
              <a:t>zwraca ostateczną odpowiedź</a:t>
            </a:r>
            <a:endParaRPr sz="1100"/>
          </a:p>
          <a:p>
            <a:pPr marL="0" lvl="0" indent="0" algn="l" rtl="0">
              <a:spcBef>
                <a:spcPts val="1200"/>
              </a:spcBef>
              <a:spcAft>
                <a:spcPts val="1200"/>
              </a:spcAft>
              <a:buNone/>
            </a:pPr>
            <a:r>
              <a:rPr lang="pl" sz="1100"/>
              <a:t>Warto wspomnieć również o tym, że serwis agregatu jest również serwisem, więc może być jeszcze częścią większego serwisu agregatu. Takie działanie nie zawsze będzie dobrym rozwiązaniem, ponieważ posiadanie zbyt wielu warstw może negatywnie wpływać na czytelność oraz prostotę kodu.</a:t>
            </a:r>
            <a:endParaRPr sz="1100"/>
          </a:p>
        </p:txBody>
      </p:sp>
      <p:pic>
        <p:nvPicPr>
          <p:cNvPr id="102" name="Google Shape;102;p19"/>
          <p:cNvPicPr preferRelativeResize="0"/>
          <p:nvPr/>
        </p:nvPicPr>
        <p:blipFill>
          <a:blip r:embed="rId3">
            <a:alphaModFix/>
          </a:blip>
          <a:stretch>
            <a:fillRect/>
          </a:stretch>
        </p:blipFill>
        <p:spPr>
          <a:xfrm>
            <a:off x="5873346" y="1457300"/>
            <a:ext cx="3115475" cy="22289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Chained pattern</a:t>
            </a:r>
            <a:endParaRPr>
              <a:latin typeface="Open Sans"/>
              <a:ea typeface="Open Sans"/>
              <a:cs typeface="Open Sans"/>
              <a:sym typeface="Open Sans"/>
            </a:endParaRPr>
          </a:p>
        </p:txBody>
      </p:sp>
      <p:sp>
        <p:nvSpPr>
          <p:cNvPr id="108" name="Google Shape;108;p20"/>
          <p:cNvSpPr txBox="1">
            <a:spLocks noGrp="1"/>
          </p:cNvSpPr>
          <p:nvPr>
            <p:ph type="body" idx="1"/>
          </p:nvPr>
        </p:nvSpPr>
        <p:spPr>
          <a:xfrm>
            <a:off x="311700" y="1225225"/>
            <a:ext cx="4846500" cy="25329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pl" sz="1100"/>
              <a:t>Celem tego wzorca jest zwrócenie spójnej, złożonej odpowiedzi do klienta używając łańcucha serwisów, które zostają wywołane synchronicznie. </a:t>
            </a:r>
            <a:r>
              <a:rPr lang="pl" sz="1100" b="1"/>
              <a:t>Serwis A</a:t>
            </a:r>
            <a:r>
              <a:rPr lang="pl" sz="1100"/>
              <a:t> jest pierwszym serwisem łańcucha, jego zadaniem jest wywołanie kolejnego</a:t>
            </a:r>
            <a:r>
              <a:rPr lang="pl" sz="1100" b="1"/>
              <a:t> serwisu B</a:t>
            </a:r>
            <a:r>
              <a:rPr lang="pl" sz="1100"/>
              <a:t>, który następnie wywołuje </a:t>
            </a:r>
            <a:r>
              <a:rPr lang="pl" sz="1100" b="1"/>
              <a:t>serwis C </a:t>
            </a:r>
            <a:r>
              <a:rPr lang="pl" sz="1100"/>
              <a:t>i tak dalej. Każdy serwis może zmodyfikować zapytanie lub dodawać do niego informacje, dlatego też zapytanie, które jest wysyłane z </a:t>
            </a:r>
            <a:r>
              <a:rPr lang="pl" sz="1100" b="1"/>
              <a:t>serwisu A</a:t>
            </a:r>
            <a:r>
              <a:rPr lang="pl" sz="1100"/>
              <a:t> do </a:t>
            </a:r>
            <a:r>
              <a:rPr lang="pl" sz="1100" b="1"/>
              <a:t>serwisu B</a:t>
            </a:r>
            <a:r>
              <a:rPr lang="pl" sz="1100"/>
              <a:t> może różnić się od tego wysyłanego z </a:t>
            </a:r>
            <a:r>
              <a:rPr lang="pl" sz="1100" b="1"/>
              <a:t>serwisu B</a:t>
            </a:r>
            <a:r>
              <a:rPr lang="pl" sz="1100"/>
              <a:t> do </a:t>
            </a:r>
            <a:r>
              <a:rPr lang="pl" sz="1100" b="1"/>
              <a:t>serwisu C</a:t>
            </a:r>
            <a:r>
              <a:rPr lang="pl" sz="1100"/>
              <a:t>, to samo tyczy się odpowiedzi między tymi serwisami. Warto wspomnieć iż synchroniczne wywoływania skutkują zablokowaniem użytkownika na czas wysłania skonsolidowanej odpowiedzi przez serwis. </a:t>
            </a:r>
            <a:endParaRPr sz="1100"/>
          </a:p>
        </p:txBody>
      </p:sp>
      <p:pic>
        <p:nvPicPr>
          <p:cNvPr id="109" name="Google Shape;109;p20"/>
          <p:cNvPicPr preferRelativeResize="0"/>
          <p:nvPr/>
        </p:nvPicPr>
        <p:blipFill>
          <a:blip r:embed="rId3">
            <a:alphaModFix/>
          </a:blip>
          <a:stretch>
            <a:fillRect/>
          </a:stretch>
        </p:blipFill>
        <p:spPr>
          <a:xfrm>
            <a:off x="5158200" y="2248938"/>
            <a:ext cx="3936425" cy="4854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pl">
                <a:latin typeface="Open Sans"/>
                <a:ea typeface="Open Sans"/>
                <a:cs typeface="Open Sans"/>
                <a:sym typeface="Open Sans"/>
              </a:rPr>
              <a:t>Asynchronous pattern </a:t>
            </a:r>
            <a:endParaRPr>
              <a:latin typeface="Open Sans"/>
              <a:ea typeface="Open Sans"/>
              <a:cs typeface="Open Sans"/>
              <a:sym typeface="Open Sans"/>
            </a:endParaRPr>
          </a:p>
        </p:txBody>
      </p:sp>
      <p:sp>
        <p:nvSpPr>
          <p:cNvPr id="115" name="Google Shape;115;p21"/>
          <p:cNvSpPr txBox="1">
            <a:spLocks noGrp="1"/>
          </p:cNvSpPr>
          <p:nvPr>
            <p:ph type="body" idx="1"/>
          </p:nvPr>
        </p:nvSpPr>
        <p:spPr>
          <a:xfrm>
            <a:off x="311700" y="1225225"/>
            <a:ext cx="51963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pl" sz="1100"/>
              <a:t>Kiedy myślimy o mikro serwisach pierwszym skojarzeniem jest implementacja protokołu REST, w którym wszystkie zapytania są synchroniczne, jednakże czasami istnieje potrzeba asynchronicznej komunikacji między mikro serwisami. Mechanizm zarządzania asynchronicznymi zapytaniami jest tworzony w sposób zależny od danej aplikacji. </a:t>
            </a:r>
            <a:r>
              <a:rPr lang="pl" sz="1100" b="1"/>
              <a:t>Serwis A</a:t>
            </a:r>
            <a:r>
              <a:rPr lang="pl" sz="1100"/>
              <a:t> wysyła synchroniczne zapytanie do </a:t>
            </a:r>
            <a:r>
              <a:rPr lang="pl" sz="1100" b="1"/>
              <a:t>serwisu B</a:t>
            </a:r>
            <a:r>
              <a:rPr lang="pl" sz="1100"/>
              <a:t>, jednakże </a:t>
            </a:r>
            <a:r>
              <a:rPr lang="pl" sz="1100" b="1"/>
              <a:t>serwis B</a:t>
            </a:r>
            <a:r>
              <a:rPr lang="pl" sz="1100"/>
              <a:t> komunikuje się z </a:t>
            </a:r>
            <a:r>
              <a:rPr lang="pl" sz="1100" b="1"/>
              <a:t>serwisem C</a:t>
            </a:r>
            <a:r>
              <a:rPr lang="pl" sz="1100"/>
              <a:t> asynchronicznie na przykład poprzez kolejkę zaprezentowaną na diagramie. </a:t>
            </a:r>
            <a:r>
              <a:rPr lang="pl" sz="1100" b="1"/>
              <a:t>Serwis B</a:t>
            </a:r>
            <a:r>
              <a:rPr lang="pl" sz="1100"/>
              <a:t> wysyła zapytanie do kolejki a następnie nasłuchuje odpowiedzi, podczas gdy </a:t>
            </a:r>
            <a:r>
              <a:rPr lang="pl" sz="1100" b="1"/>
              <a:t>serwis C</a:t>
            </a:r>
            <a:r>
              <a:rPr lang="pl" sz="1100"/>
              <a:t> odczytuje zapytanie, wykonuje wymagane operacje a następnie odsyła je z powrotem do kolejki. Gdy </a:t>
            </a:r>
            <a:r>
              <a:rPr lang="pl" sz="1100" b="1"/>
              <a:t>serwis B</a:t>
            </a:r>
            <a:r>
              <a:rPr lang="pl" sz="1100"/>
              <a:t> otrzyma zwrócone zapytanie dostarcza je do </a:t>
            </a:r>
            <a:r>
              <a:rPr lang="pl" sz="1100" b="1"/>
              <a:t>serwisu A</a:t>
            </a:r>
            <a:r>
              <a:rPr lang="pl" sz="1100"/>
              <a:t>, który potem zwraca je klientowi. </a:t>
            </a:r>
            <a:endParaRPr sz="1100"/>
          </a:p>
        </p:txBody>
      </p:sp>
      <p:pic>
        <p:nvPicPr>
          <p:cNvPr id="116" name="Google Shape;116;p21"/>
          <p:cNvPicPr preferRelativeResize="0"/>
          <p:nvPr/>
        </p:nvPicPr>
        <p:blipFill>
          <a:blip r:embed="rId3">
            <a:alphaModFix/>
          </a:blip>
          <a:stretch>
            <a:fillRect/>
          </a:stretch>
        </p:blipFill>
        <p:spPr>
          <a:xfrm>
            <a:off x="5527075" y="2052937"/>
            <a:ext cx="3616924" cy="1037625"/>
          </a:xfrm>
          <a:prstGeom prst="rect">
            <a:avLst/>
          </a:prstGeom>
          <a:noFill/>
          <a:ln>
            <a:noFill/>
          </a:ln>
        </p:spPr>
      </p:pic>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784</Words>
  <Application>Microsoft Office PowerPoint</Application>
  <PresentationFormat>On-screen Show (16:9)</PresentationFormat>
  <Paragraphs>76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Economica</vt:lpstr>
      <vt:lpstr>Open Sans</vt:lpstr>
      <vt:lpstr>Luxe</vt:lpstr>
      <vt:lpstr>Architektura Mikroserwisów</vt:lpstr>
      <vt:lpstr>Architektura Mikroserwisów</vt:lpstr>
      <vt:lpstr>Cechy mikroserwisów</vt:lpstr>
      <vt:lpstr>Mikroserwisy czy monolit?</vt:lpstr>
      <vt:lpstr>Kiedy stosować </vt:lpstr>
      <vt:lpstr>Wzorce architektoniczne mikroserwisów</vt:lpstr>
      <vt:lpstr>Aggregator pattern</vt:lpstr>
      <vt:lpstr>Chained pattern</vt:lpstr>
      <vt:lpstr>Asynchronous pattern </vt:lpstr>
      <vt:lpstr>Zalety i wady architektury mikroserwisów</vt:lpstr>
      <vt:lpstr>Zalety architektury mikroserwisów</vt:lpstr>
      <vt:lpstr>Wady architektury mikroserwisów</vt:lpstr>
      <vt:lpstr>Podsumowanie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Architektura Mikroserwisów</dc:title>
  <cp:lastModifiedBy>Mateusz Leja</cp:lastModifiedBy>
  <cp:revision>1</cp:revision>
  <dcterms:modified xsi:type="dcterms:W3CDTF">2022-01-15T04:14:21Z</dcterms:modified>
</cp:coreProperties>
</file>