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84" r:id="rId2"/>
    <p:sldId id="257" r:id="rId3"/>
    <p:sldId id="258" r:id="rId4"/>
    <p:sldId id="261" r:id="rId5"/>
    <p:sldId id="260" r:id="rId6"/>
    <p:sldId id="259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83" r:id="rId16"/>
    <p:sldId id="285" r:id="rId17"/>
    <p:sldId id="287" r:id="rId18"/>
    <p:sldId id="288" r:id="rId19"/>
    <p:sldId id="289" r:id="rId20"/>
    <p:sldId id="290" r:id="rId21"/>
    <p:sldId id="291" r:id="rId22"/>
    <p:sldId id="292" r:id="rId23"/>
    <p:sldId id="256" r:id="rId24"/>
    <p:sldId id="278" r:id="rId25"/>
    <p:sldId id="279" r:id="rId26"/>
    <p:sldId id="280" r:id="rId27"/>
    <p:sldId id="281" r:id="rId28"/>
    <p:sldId id="282" r:id="rId29"/>
    <p:sldId id="262" r:id="rId30"/>
    <p:sldId id="294" r:id="rId3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stęp" id="{3E3C8A34-A5C2-4D1A-ACAA-B8014154F948}">
          <p14:sldIdLst>
            <p14:sldId id="284"/>
          </p14:sldIdLst>
        </p14:section>
        <p14:section name="Cache aside" id="{7CE7B642-D43D-48D2-A4BF-2CF0CCBFF88D}">
          <p14:sldIdLst>
            <p14:sldId id="257"/>
            <p14:sldId id="258"/>
            <p14:sldId id="261"/>
            <p14:sldId id="260"/>
            <p14:sldId id="259"/>
          </p14:sldIdLst>
        </p14:section>
        <p14:section name="Cqrs" id="{2EC2414A-AECB-455D-8F6B-43B69454722C}">
          <p14:sldIdLst>
            <p14:sldId id="265"/>
            <p14:sldId id="266"/>
            <p14:sldId id="267"/>
            <p14:sldId id="268"/>
            <p14:sldId id="269"/>
          </p14:sldIdLst>
        </p14:section>
        <p14:section name="Event sourcing pattern" id="{A088DC91-48D8-43CD-A82C-50F5EC68519A}">
          <p14:sldIdLst>
            <p14:sldId id="270"/>
            <p14:sldId id="271"/>
            <p14:sldId id="272"/>
            <p14:sldId id="283"/>
          </p14:sldIdLst>
        </p14:section>
        <p14:section name="Wzorce monitorowania i zarządzania" id="{EED7F3B5-3B6A-4182-A267-BFBB749A9A20}">
          <p14:sldIdLst>
            <p14:sldId id="285"/>
            <p14:sldId id="287"/>
            <p14:sldId id="288"/>
            <p14:sldId id="289"/>
            <p14:sldId id="290"/>
            <p14:sldId id="291"/>
            <p14:sldId id="292"/>
          </p14:sldIdLst>
        </p14:section>
        <p14:section name="Wzorzec indeksowania tabeli" id="{E9AC4011-672B-427F-A643-71B80CF6023E}">
          <p14:sldIdLst>
            <p14:sldId id="256"/>
            <p14:sldId id="278"/>
            <p14:sldId id="279"/>
            <p14:sldId id="280"/>
            <p14:sldId id="281"/>
            <p14:sldId id="282"/>
            <p14:sldId id="262"/>
          </p14:sldIdLst>
        </p14:section>
        <p14:section name="Zakończenie" id="{930C7E52-7A9F-4225-90D0-60661120F2D7}">
          <p14:sldIdLst>
            <p14:sldId id="29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6E31B-E280-477C-B120-2882BA1D28D1}" type="datetimeFigureOut">
              <a:rPr lang="pl-PL" smtClean="0"/>
              <a:t>15.01.2022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83304-EADF-4FC1-B37B-762FBC75C3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9568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D312C7-7EE6-4358-836A-CDF2083A65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E4CB50C-F170-4AF8-83DD-D646A1B6E0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F629CE1-359F-458E-8677-3E4C2714F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46CF-760E-4F30-903C-E8C60E07B7D1}" type="datetimeFigureOut">
              <a:rPr lang="pl-PL" smtClean="0"/>
              <a:t>15.01.2022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D33D6A9-17B1-4269-A85D-843544188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93F2815-2177-416E-9D04-E38900C34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91718-E304-41C1-80E5-C6917B841F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9638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9EA00B-C85A-48BF-9239-488C26673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C9BF1DF-84FB-4DFA-8A24-694FBCF0DC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0621A97-8E02-43BB-AE82-AB129C821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46CF-760E-4F30-903C-E8C60E07B7D1}" type="datetimeFigureOut">
              <a:rPr lang="pl-PL" smtClean="0"/>
              <a:t>15.01.2022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65F04CB-9C61-417D-B80E-01F8F82DA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0248BAD-3436-45A1-B071-C92D22DAD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91718-E304-41C1-80E5-C6917B841F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283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A7B4322C-18BA-4D07-B399-DEABC295C8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7287694-6CD5-428E-B05E-88BDB536DD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97DF6A1-D89B-4C9A-B20E-0887CAC8C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46CF-760E-4F30-903C-E8C60E07B7D1}" type="datetimeFigureOut">
              <a:rPr lang="pl-PL" smtClean="0"/>
              <a:t>15.01.2022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7C7C26F-CA95-4E25-9578-6447809B5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87DBBC1-0B1A-46D6-8B36-EE774E167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91718-E304-41C1-80E5-C6917B841F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9599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571D07-8B30-4816-B9C8-3B67BB464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41D7B21-4F8C-40B3-BF14-52997154B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D018809-47F5-409A-9EFE-B9F83B774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46CF-760E-4F30-903C-E8C60E07B7D1}" type="datetimeFigureOut">
              <a:rPr lang="pl-PL" smtClean="0"/>
              <a:t>15.01.2022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730F657-F4F0-4433-848B-4BA2B1FD8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710EBE2-1DDB-4527-B218-D268C8F26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91718-E304-41C1-80E5-C6917B841F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6808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9D5451-4528-4995-9740-98BF5B853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1FE41E6-DA38-4976-907D-4B45201AF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7C65ED9-799B-47C5-B3D2-B48156CDB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46CF-760E-4F30-903C-E8C60E07B7D1}" type="datetimeFigureOut">
              <a:rPr lang="pl-PL" smtClean="0"/>
              <a:t>15.01.2022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F657F77-74AC-4E87-A018-7D3BD94A9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8459564-C4CC-48FE-B8E0-3AFB52465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91718-E304-41C1-80E5-C6917B841F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4883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73CC1E-C134-4933-BBF5-D1AEE36E2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6B85DF-7CE7-44A8-97F2-49EB6675D7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FAD21B1-9421-48CE-98D5-23FB176886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083EF87-AEAB-4D6F-B5E2-5B95DFB1F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46CF-760E-4F30-903C-E8C60E07B7D1}" type="datetimeFigureOut">
              <a:rPr lang="pl-PL" smtClean="0"/>
              <a:t>15.01.2022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C0BFCEB-AC9B-49EE-A180-D652CD339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F72422A-CCB8-45A1-97CE-09A27EB38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91718-E304-41C1-80E5-C6917B841F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9053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2E44AB-AE27-4553-9A94-96EF8F5A0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813810E-00ED-4F50-BE68-817CE3F4D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6929C4-93D1-4D3F-8961-ECD368804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280C788-4B7E-4479-A72B-4B2DDC6AF6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F555AED-EBCB-430B-9902-CC506078AF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C45CF5DB-4241-4C14-A53C-2B9D4944B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46CF-760E-4F30-903C-E8C60E07B7D1}" type="datetimeFigureOut">
              <a:rPr lang="pl-PL" smtClean="0"/>
              <a:t>15.01.2022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5D801E88-2E66-4431-8CA8-A54C93885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4841636-002F-48AC-9985-05826240A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91718-E304-41C1-80E5-C6917B841F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8697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383846-811D-4038-85EC-07601CBB8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948BB63-4BB9-4AA7-AE94-A9337C3D6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46CF-760E-4F30-903C-E8C60E07B7D1}" type="datetimeFigureOut">
              <a:rPr lang="pl-PL" smtClean="0"/>
              <a:t>15.01.2022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61C2C3C9-8DC8-4F3A-A692-FCADF15B5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827169F-32A1-4212-A063-4DFF0AC40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91718-E304-41C1-80E5-C6917B841F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8296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70A29357-50FB-4B1B-A9AA-123E66D67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46CF-760E-4F30-903C-E8C60E07B7D1}" type="datetimeFigureOut">
              <a:rPr lang="pl-PL" smtClean="0"/>
              <a:t>15.01.2022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BC95780-636E-4FA4-BB8A-7BFB64247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BE605BE-C88B-40D4-933B-ED0EFA940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91718-E304-41C1-80E5-C6917B841F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2833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F8DB4A-815F-4255-B08F-6D6D1F189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B79943-C0F3-4F92-935E-E00F357A4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5C9F6E0-2E0F-48A6-847E-BFB7B1C7B3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CC6A135-F51E-4ACF-95A0-FA4C3E18A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46CF-760E-4F30-903C-E8C60E07B7D1}" type="datetimeFigureOut">
              <a:rPr lang="pl-PL" smtClean="0"/>
              <a:t>15.01.2022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2D0217C-25CB-4227-A5AB-16F66FFDE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FD61CE9-3761-43EA-8BC9-11C6F702F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91718-E304-41C1-80E5-C6917B841F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2093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A25C4B-027D-44A8-9A5D-97AF23739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B9BD9E5-CC5E-4E41-B4CF-C9A3704B51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B8A6159-EF97-4B41-82BE-474673252F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E043843-475E-4788-969B-A922475CF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46CF-760E-4F30-903C-E8C60E07B7D1}" type="datetimeFigureOut">
              <a:rPr lang="pl-PL" smtClean="0"/>
              <a:t>15.01.2022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D4BD190-6379-4639-B367-7B58E2978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DB48D19-CACD-4B6D-9856-D7439E517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91718-E304-41C1-80E5-C6917B841F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345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2AB72F60-BBE9-466B-BCB4-5B52F53F7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BE1A62C-ED09-4B7E-A465-2D0FF8F948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EF6184A-139E-4CFD-8680-51439CD2F5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346CF-760E-4F30-903C-E8C60E07B7D1}" type="datetimeFigureOut">
              <a:rPr lang="pl-PL" smtClean="0"/>
              <a:t>15.01.2022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30580C0-8ADC-4631-AC5C-D4074FCD96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03F4974-C868-418C-A6F7-834268615D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91718-E304-41C1-80E5-C6917B841F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5808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DAC8DE-1FD7-4155-A4EF-D29CF93D5A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Operational</a:t>
            </a:r>
            <a:r>
              <a:rPr lang="pl-PL" dirty="0"/>
              <a:t> </a:t>
            </a:r>
            <a:r>
              <a:rPr lang="pl-PL" dirty="0" err="1"/>
              <a:t>Patterns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4322E9D-449E-4DE0-9C47-8D66013FBF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Przygotowali:</a:t>
            </a:r>
          </a:p>
          <a:p>
            <a:r>
              <a:rPr lang="pl-PL" dirty="0"/>
              <a:t>Bartosz Nowak</a:t>
            </a:r>
          </a:p>
          <a:p>
            <a:r>
              <a:rPr lang="pl-PL" dirty="0"/>
              <a:t>Damian Barszczewski</a:t>
            </a:r>
          </a:p>
          <a:p>
            <a:r>
              <a:rPr lang="pl-PL" dirty="0"/>
              <a:t>Mateusz Chmielewski</a:t>
            </a:r>
          </a:p>
          <a:p>
            <a:r>
              <a:rPr lang="pl-PL" dirty="0"/>
              <a:t>Rafał </a:t>
            </a:r>
            <a:r>
              <a:rPr lang="pl-PL" dirty="0" err="1"/>
              <a:t>Turakiewicz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9880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085382-1BC1-4ADD-AFA0-21034E032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Implementacja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1017C7-DAAF-4963-9E74-AEA30E8E1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Wzorzec CQRS może zostać zaimplementowany na wiele sposobów. Jednak główna idea jest taka aby odizolować zapis i odczyt danych.</a:t>
            </a:r>
          </a:p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ABCD8182-2108-402C-9198-A102DCB63E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5871" y="2988916"/>
            <a:ext cx="6760257" cy="350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608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33F041-2B49-4EF5-8909-ACF7D11D6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Potencjalne problemy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B4F993-C441-4ACE-996A-33F045846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Wzrastająca złożoność systemu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87181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E42F3B-F585-45BA-A982-1A42EEBF1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err="1"/>
              <a:t>Even</a:t>
            </a:r>
            <a:r>
              <a:rPr lang="pl-PL" dirty="0"/>
              <a:t> </a:t>
            </a:r>
            <a:r>
              <a:rPr lang="pl-PL" dirty="0" err="1"/>
              <a:t>Sourcing</a:t>
            </a:r>
            <a:r>
              <a:rPr lang="pl-PL" dirty="0"/>
              <a:t> </a:t>
            </a:r>
            <a:r>
              <a:rPr lang="pl-PL" dirty="0" err="1"/>
              <a:t>Patter</a:t>
            </a:r>
            <a:br>
              <a:rPr lang="pl-PL" dirty="0"/>
            </a:br>
            <a:r>
              <a:rPr lang="pl-PL" dirty="0"/>
              <a:t>Wstęp</a:t>
            </a:r>
            <a:br>
              <a:rPr lang="pl-PL" dirty="0"/>
            </a:br>
            <a:br>
              <a:rPr lang="pl-PL" dirty="0"/>
            </a:br>
            <a:r>
              <a:rPr lang="pl-PL" sz="2700" dirty="0"/>
              <a:t>Jest odpowiedzią na rozwiązanie takich problemów jak:</a:t>
            </a:r>
            <a:br>
              <a:rPr lang="pl-PL" sz="2700" dirty="0"/>
            </a:br>
            <a:r>
              <a:rPr lang="pl-PL" sz="2700" dirty="0"/>
              <a:t>Spadek </a:t>
            </a:r>
            <a:r>
              <a:rPr lang="pl-PL" sz="2700" dirty="0" err="1"/>
              <a:t>responsywności</a:t>
            </a:r>
            <a:br>
              <a:rPr lang="pl-PL" sz="2700" dirty="0"/>
            </a:br>
            <a:r>
              <a:rPr lang="pl-PL" sz="2700" dirty="0"/>
              <a:t>Spadek wydajności</a:t>
            </a:r>
            <a:br>
              <a:rPr lang="pl-PL" sz="2700" dirty="0"/>
            </a:br>
            <a:r>
              <a:rPr lang="pl-PL" sz="2700" dirty="0"/>
              <a:t>Konkurencyjny dostęp do danych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0B144C-D18C-4448-B778-6482828DB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17206"/>
            <a:ext cx="10515600" cy="2175669"/>
          </a:xfrm>
        </p:spPr>
        <p:txBody>
          <a:bodyPr/>
          <a:lstStyle/>
          <a:p>
            <a:pPr algn="ctr"/>
            <a:r>
              <a:rPr lang="pl-PL" dirty="0"/>
              <a:t>Wychwytuje zdarzenia kiedy dane są </a:t>
            </a:r>
            <a:r>
              <a:rPr lang="pl-PL" dirty="0" err="1"/>
              <a:t>aktulizowane</a:t>
            </a:r>
            <a:endParaRPr lang="pl-PL" dirty="0"/>
          </a:p>
          <a:p>
            <a:pPr algn="ctr"/>
            <a:r>
              <a:rPr lang="pl-PL" dirty="0"/>
              <a:t>Zapisuje te akcje w repozytorium zdarzeń</a:t>
            </a:r>
          </a:p>
          <a:p>
            <a:pPr algn="ctr"/>
            <a:r>
              <a:rPr lang="pl-PL" dirty="0"/>
              <a:t>Kiedy użytkownik uzyskuje dostęp do danych dane w domenie są aktualizowane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85744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F7096D-BF56-4F00-AFF0-515D02393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/>
              <a:t>Even</a:t>
            </a:r>
            <a:r>
              <a:rPr lang="pl-PL" dirty="0"/>
              <a:t> </a:t>
            </a:r>
            <a:r>
              <a:rPr lang="pl-PL" dirty="0" err="1"/>
              <a:t>Sourcing</a:t>
            </a:r>
            <a:r>
              <a:rPr lang="pl-PL" dirty="0"/>
              <a:t> </a:t>
            </a:r>
            <a:r>
              <a:rPr lang="pl-PL" dirty="0" err="1"/>
              <a:t>Patter</a:t>
            </a:r>
            <a:br>
              <a:rPr lang="pl-PL" dirty="0"/>
            </a:br>
            <a:r>
              <a:rPr lang="pl-PL" dirty="0"/>
              <a:t>Zyski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C01EB71-DA66-4990-9C76-4562D9DB3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l-PL" dirty="0"/>
              <a:t>Następuje wzrost wydajności ponieważ każda aktualizacja może być przeprowadzona w dowolnym czasie, co zmniejsza ryzyko kolizji, ponadto proces może być wykonany w tle</a:t>
            </a:r>
          </a:p>
          <a:p>
            <a:pPr algn="ctr"/>
            <a:r>
              <a:rPr lang="pl-PL" dirty="0"/>
              <a:t>Przechowywanie historii zdarzeń, wszystkie dane są przechowywane w repozytorium nie można ich edytować i usuwać, mamy dostęp do danych historycznych</a:t>
            </a:r>
          </a:p>
          <a:p>
            <a:pPr algn="ctr"/>
            <a:r>
              <a:rPr lang="pl-PL" dirty="0"/>
              <a:t>Podnosi skalowalność ponieważ oddziela wydawcę zdarzenia od konsumenta zdarzenia i obu można replikować</a:t>
            </a:r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4592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EEF93C-029D-4F64-A77C-E17864FD7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err="1"/>
              <a:t>Even</a:t>
            </a:r>
            <a:r>
              <a:rPr lang="pl-PL" dirty="0"/>
              <a:t> </a:t>
            </a:r>
            <a:r>
              <a:rPr lang="pl-PL" dirty="0" err="1"/>
              <a:t>Sourcing</a:t>
            </a:r>
            <a:r>
              <a:rPr lang="pl-PL" dirty="0"/>
              <a:t> </a:t>
            </a:r>
            <a:r>
              <a:rPr lang="pl-PL" dirty="0" err="1"/>
              <a:t>Patter</a:t>
            </a:r>
            <a:br>
              <a:rPr lang="pl-PL" dirty="0"/>
            </a:br>
            <a:r>
              <a:rPr lang="pl-PL" dirty="0"/>
              <a:t>Działanie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441DE3-DD11-471A-8EBA-E9B424D5F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1875"/>
            <a:ext cx="10515600" cy="3329255"/>
          </a:xfrm>
        </p:spPr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0E129004-6268-4CD3-8A32-60F8F32C12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50" y="1700212"/>
            <a:ext cx="6972300" cy="345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5836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F9B0CC-450F-44FE-920D-D1AD30B01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/>
              <a:t>Even</a:t>
            </a:r>
            <a:r>
              <a:rPr lang="pl-PL" dirty="0"/>
              <a:t> </a:t>
            </a:r>
            <a:r>
              <a:rPr lang="pl-PL" dirty="0" err="1"/>
              <a:t>Sourcing</a:t>
            </a:r>
            <a:r>
              <a:rPr lang="pl-PL" dirty="0"/>
              <a:t> </a:t>
            </a:r>
            <a:r>
              <a:rPr lang="pl-PL" dirty="0" err="1"/>
              <a:t>Patter</a:t>
            </a:r>
            <a:br>
              <a:rPr lang="pl-PL" dirty="0"/>
            </a:br>
            <a:r>
              <a:rPr lang="pl-PL" dirty="0"/>
              <a:t>Działanie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473143-D672-434A-88C3-CB11A96E6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Kiedy użytkownik/inna część systemu wysyła żądanie aktualizacji danych dane nie są </a:t>
            </a:r>
            <a:r>
              <a:rPr lang="pl-PL" dirty="0" err="1"/>
              <a:t>aktulizowane</a:t>
            </a:r>
            <a:r>
              <a:rPr lang="pl-PL" dirty="0"/>
              <a:t> bezpośrednio</a:t>
            </a:r>
          </a:p>
          <a:p>
            <a:r>
              <a:rPr lang="pl-PL" dirty="0"/>
              <a:t>W momencie </a:t>
            </a:r>
            <a:r>
              <a:rPr lang="pl-PL" dirty="0" err="1"/>
              <a:t>aktulizacji</a:t>
            </a:r>
            <a:r>
              <a:rPr lang="pl-PL" dirty="0"/>
              <a:t> powstaje opis zdarzenia i zostaje on zapisany do repozytorium</a:t>
            </a:r>
          </a:p>
          <a:p>
            <a:r>
              <a:rPr lang="pl-PL" dirty="0" err="1"/>
              <a:t>Uzytkownik</a:t>
            </a:r>
            <a:r>
              <a:rPr lang="pl-PL" dirty="0"/>
              <a:t> może widzieć starsze dane, ponieważ aby dane były aktualne zdarzenie musi zostać zapisane w repozytorium i uruchomione</a:t>
            </a:r>
          </a:p>
          <a:p>
            <a:r>
              <a:rPr lang="pl-PL" dirty="0"/>
              <a:t>Repozytorium może być baza danych, system plików lub inne źródło danych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7989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5EF31B-4769-40DC-AF3F-5451287A5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99430"/>
            <a:ext cx="10515600" cy="4351338"/>
          </a:xfrm>
        </p:spPr>
        <p:txBody>
          <a:bodyPr>
            <a:normAutofit/>
          </a:bodyPr>
          <a:lstStyle/>
          <a:p>
            <a:r>
              <a:rPr lang="pl-PL" dirty="0"/>
              <a:t>Wzorce zarządzania i monitorowania zostały stworzone, aby umożliwić nam zarządzanie i monitorowanie aplikacji oraz dostarczanie w czasie rzeczywistym informacji o aplikacji, które pomagają w zmianach biznesowych i modyfikacjach bez konieczności ponownego instalowania aplikacji. Używając tych wzorców, możemy oddzielić logikę monitorowania od logiki aplikacji.</a:t>
            </a:r>
            <a:endParaRPr lang="pl-PL" sz="4000" dirty="0"/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E51EF6EE-B423-46F8-B1CF-560AAA75DFFD}"/>
              </a:ext>
            </a:extLst>
          </p:cNvPr>
          <p:cNvSpPr txBox="1">
            <a:spLocks/>
          </p:cNvSpPr>
          <p:nvPr/>
        </p:nvSpPr>
        <p:spPr>
          <a:xfrm>
            <a:off x="838200" y="5000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/>
              <a:t>Wzorce monitorowania i zarządzania</a:t>
            </a:r>
          </a:p>
        </p:txBody>
      </p:sp>
    </p:spTree>
    <p:extLst>
      <p:ext uri="{BB962C8B-B14F-4D97-AF65-F5344CB8AC3E}">
        <p14:creationId xmlns:p14="http://schemas.microsoft.com/office/powerpoint/2010/main" val="3422215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2AEA9D-7DA9-430A-8E10-B4A52CD33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4400" dirty="0" err="1"/>
              <a:t>Ambassador</a:t>
            </a:r>
            <a:r>
              <a:rPr lang="pl-PL" sz="4400" dirty="0"/>
              <a:t> </a:t>
            </a:r>
            <a:r>
              <a:rPr lang="pl-PL" sz="4400" dirty="0" err="1"/>
              <a:t>pattern</a:t>
            </a:r>
            <a:endParaRPr lang="pl-PL" sz="4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7F35D3-E877-46F7-BB52-FC44E372E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800" dirty="0"/>
              <a:t>Proces ten działa jako pośrednik (</a:t>
            </a:r>
            <a:r>
              <a:rPr lang="pl-PL" sz="2800" dirty="0" err="1"/>
              <a:t>proxy</a:t>
            </a:r>
            <a:r>
              <a:rPr lang="pl-PL" sz="2800" dirty="0"/>
              <a:t>) pomiędzy aplikacjami i usługami zewnętrznymi. Ambasador </a:t>
            </a:r>
            <a:r>
              <a:rPr lang="pl-PL" sz="2800" dirty="0" err="1"/>
              <a:t>pattern</a:t>
            </a:r>
            <a:r>
              <a:rPr lang="pl-PL" sz="2800" dirty="0"/>
              <a:t> ma na celu wskazanie, kiedy obsługiwana chmura jest niezbędna do zapewnienia łączności lub do wskazania, kiedy aplikacja musi zostać zmodyfikowana. Wzorzec ten może również pomóc w budowaniu wspólnego zestawu funkcji połączeniowych klienta dla wielu języków lub </a:t>
            </a:r>
            <a:r>
              <a:rPr lang="pl-PL" sz="2800" dirty="0" err="1"/>
              <a:t>frameworków</a:t>
            </a:r>
            <a:r>
              <a:rPr lang="pl-PL" sz="2800" dirty="0"/>
              <a:t>. Jednakże, w przypadku gdy są zdefiniowane krytyczne KPI dla opóźnień, wzorzec ten nie jest polecany. Wynika to z faktu, że wprowadza on obciążenie sieci, które może mieć negatywny wpływ na działanie aplikacji.</a:t>
            </a:r>
          </a:p>
        </p:txBody>
      </p:sp>
    </p:spTree>
    <p:extLst>
      <p:ext uri="{BB962C8B-B14F-4D97-AF65-F5344CB8AC3E}">
        <p14:creationId xmlns:p14="http://schemas.microsoft.com/office/powerpoint/2010/main" val="383118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2AEA9D-7DA9-430A-8E10-B4A52CD33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4400" dirty="0" err="1"/>
              <a:t>Ambassador</a:t>
            </a:r>
            <a:r>
              <a:rPr lang="pl-PL" sz="4400" dirty="0"/>
              <a:t> </a:t>
            </a:r>
            <a:r>
              <a:rPr lang="pl-PL" sz="4400" dirty="0" err="1"/>
              <a:t>pattern</a:t>
            </a:r>
            <a:r>
              <a:rPr lang="pl-PL" sz="4400" dirty="0"/>
              <a:t> – działanie: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E8D469AF-CBB7-4C6B-841E-28C3B2841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7038" y="1847056"/>
            <a:ext cx="8653822" cy="3901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5252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2AEA9D-7DA9-430A-8E10-B4A52CD33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4400" dirty="0" err="1"/>
              <a:t>Health</a:t>
            </a:r>
            <a:r>
              <a:rPr lang="pl-PL" sz="4400" dirty="0"/>
              <a:t> </a:t>
            </a:r>
            <a:r>
              <a:rPr lang="pl-PL" sz="4400" dirty="0" err="1"/>
              <a:t>endpoint</a:t>
            </a:r>
            <a:r>
              <a:rPr lang="pl-PL" sz="4400" dirty="0"/>
              <a:t> monitoring </a:t>
            </a:r>
            <a:r>
              <a:rPr lang="pl-PL" sz="4400" dirty="0" err="1"/>
              <a:t>pattern</a:t>
            </a:r>
            <a:endParaRPr lang="pl-PL" sz="4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7F35D3-E877-46F7-BB52-FC44E372E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800" dirty="0"/>
              <a:t>Wzorzec ten implementuje monitorowanie </a:t>
            </a:r>
            <a:r>
              <a:rPr lang="pl-PL" sz="2800" dirty="0" err="1"/>
              <a:t>endpontów</a:t>
            </a:r>
            <a:r>
              <a:rPr lang="pl-PL" sz="2800" dirty="0"/>
              <a:t> poprzez wysyłanie zapytań do nich i weryfikację zwracany przez nie status. </a:t>
            </a:r>
            <a:r>
              <a:rPr lang="pl-PL" sz="2800" dirty="0" err="1"/>
              <a:t>Health</a:t>
            </a:r>
            <a:r>
              <a:rPr lang="pl-PL" sz="2800" dirty="0"/>
              <a:t> </a:t>
            </a:r>
            <a:r>
              <a:rPr lang="pl-PL" sz="2800" dirty="0" err="1"/>
              <a:t>endpoint</a:t>
            </a:r>
            <a:r>
              <a:rPr lang="pl-PL" sz="2800" dirty="0"/>
              <a:t> monitoring </a:t>
            </a:r>
            <a:r>
              <a:rPr lang="pl-PL" sz="2800" dirty="0" err="1"/>
              <a:t>pattern</a:t>
            </a:r>
            <a:r>
              <a:rPr lang="pl-PL" sz="2800" dirty="0"/>
              <a:t> może wykonać następujące kontrole: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800" dirty="0"/>
              <a:t>- Walidacja kodu odpowiedzi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800" dirty="0"/>
              <a:t>- Sprawdzanie treści odpowiedzi na wykryte błędy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800" dirty="0"/>
              <a:t>- Pomiar odstępu czasowego pomiędzy żądaniem a jego odpowiedzią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800" dirty="0"/>
              <a:t>- Sprawdzanie zasobów lub usług znajdujących się poza aplikacją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800" dirty="0"/>
              <a:t>- Sprawdzenie wygaśnięcia certyfikatów SSL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800" dirty="0"/>
              <a:t>- Sprawdzenie poprawności adresu URL zwróconego przez DNS </a:t>
            </a:r>
            <a:r>
              <a:rPr lang="pl-PL" sz="2800" dirty="0" err="1"/>
              <a:t>lookup</a:t>
            </a:r>
            <a:br>
              <a:rPr lang="pl-PL" sz="2800" dirty="0"/>
            </a:br>
            <a:r>
              <a:rPr lang="pl-PL" sz="2800" dirty="0"/>
              <a:t>Wzorzec jest zalecany do monitorowania dostępności i wydajności aplikacji internetowej lub usługi. Użycie tego wzorca może pomóc we wczesnej identyfikacji awarii, a także w zastosowaniu działań potrzebnych do rozwiązania problemu.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8665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94CDA7-4C99-4507-AEA3-0452A6F7A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59884"/>
            <a:ext cx="10515600" cy="1325563"/>
          </a:xfrm>
        </p:spPr>
        <p:txBody>
          <a:bodyPr/>
          <a:lstStyle/>
          <a:p>
            <a:r>
              <a:rPr lang="pl-PL" dirty="0"/>
              <a:t>Problem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5EF31B-4769-40DC-AF3F-5451287A5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99430"/>
            <a:ext cx="10515600" cy="4351338"/>
          </a:xfrm>
        </p:spPr>
        <p:txBody>
          <a:bodyPr/>
          <a:lstStyle/>
          <a:p>
            <a:r>
              <a:rPr lang="pl-PL" dirty="0"/>
              <a:t>Wczytywanie danych z bazy trwa długo, co pogarsza </a:t>
            </a:r>
            <a:r>
              <a:rPr lang="pl-PL" dirty="0" err="1"/>
              <a:t>user</a:t>
            </a:r>
            <a:r>
              <a:rPr lang="pl-PL" dirty="0"/>
              <a:t> </a:t>
            </a:r>
            <a:r>
              <a:rPr lang="pl-PL" dirty="0" err="1"/>
              <a:t>experiance</a:t>
            </a:r>
            <a:endParaRPr lang="pl-PL" dirty="0"/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E51EF6EE-B423-46F8-B1CF-560AAA75DFFD}"/>
              </a:ext>
            </a:extLst>
          </p:cNvPr>
          <p:cNvSpPr txBox="1">
            <a:spLocks/>
          </p:cNvSpPr>
          <p:nvPr/>
        </p:nvSpPr>
        <p:spPr>
          <a:xfrm>
            <a:off x="838200" y="5000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/>
              <a:t>Cache-</a:t>
            </a:r>
            <a:r>
              <a:rPr lang="pl-PL" dirty="0" err="1"/>
              <a:t>aside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06857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2AEA9D-7DA9-430A-8E10-B4A52CD33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321783" cy="1325563"/>
          </a:xfrm>
        </p:spPr>
        <p:txBody>
          <a:bodyPr/>
          <a:lstStyle/>
          <a:p>
            <a:r>
              <a:rPr lang="pl-PL" sz="4400" dirty="0" err="1"/>
              <a:t>Health</a:t>
            </a:r>
            <a:r>
              <a:rPr lang="pl-PL" sz="4400" dirty="0"/>
              <a:t> </a:t>
            </a:r>
            <a:r>
              <a:rPr lang="pl-PL" sz="4400" dirty="0" err="1"/>
              <a:t>endpoint</a:t>
            </a:r>
            <a:r>
              <a:rPr lang="pl-PL" sz="4400" dirty="0"/>
              <a:t> monitoring </a:t>
            </a:r>
            <a:r>
              <a:rPr lang="pl-PL" sz="4400" dirty="0" err="1"/>
              <a:t>pattern</a:t>
            </a:r>
            <a:br>
              <a:rPr lang="pl-PL" sz="4400" dirty="0"/>
            </a:br>
            <a:r>
              <a:rPr lang="pl-PL" sz="4400" dirty="0"/>
              <a:t>– działanie: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F54DFF69-5882-4551-8D39-6D2040F0B1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31" y="1783650"/>
            <a:ext cx="6393669" cy="414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8439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2AEA9D-7DA9-430A-8E10-B4A52CD33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4400" dirty="0" err="1"/>
              <a:t>External</a:t>
            </a:r>
            <a:r>
              <a:rPr lang="pl-PL" sz="4400" dirty="0"/>
              <a:t> </a:t>
            </a:r>
            <a:r>
              <a:rPr lang="pl-PL" sz="4400" dirty="0" err="1"/>
              <a:t>configuration</a:t>
            </a:r>
            <a:r>
              <a:rPr lang="pl-PL" sz="4400" dirty="0"/>
              <a:t> </a:t>
            </a:r>
            <a:r>
              <a:rPr lang="pl-PL" sz="4400" dirty="0" err="1"/>
              <a:t>store</a:t>
            </a:r>
            <a:r>
              <a:rPr lang="pl-PL" sz="4400" dirty="0"/>
              <a:t> </a:t>
            </a:r>
            <a:r>
              <a:rPr lang="pl-PL" sz="4400" dirty="0" err="1"/>
              <a:t>pattern</a:t>
            </a:r>
            <a:endParaRPr lang="pl-PL" sz="4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7F35D3-E877-46F7-BB52-FC44E372E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800" dirty="0"/>
              <a:t>Wzorzec tworzy zewnętrzne repozytorium dla szablonów konfiguracyjnych, zapewniając interfejs pozwalający aplikacjom na odczytywanie plików konfiguracyjnych. Dzięki temu możemy aktualizować pliki konfiguracyjne bez konieczności ponownego wdrażania aplikacji, a także możemy współdzielić konfiguracje pomiędzy kilkoma aplikacjami, czyniąc środowisko bardziej zorganizowanym i łatwiejszym do zarządzania. Aplikacje odczytują konfiguracje ze wspólnego repozytorium konfiguracji. Jeśli pliki konfiguracyjne zostaną uaktualnione, wszystkie aplikacje zobaczą tę aktualizację. Użycie tego wzorca jest zalecane w przypadku współdzielenia plików konfiguracyjnych z innymi aplikacjami lub gdy wymagane są aktualizacje bez potrzeby ponownego wdrażania aplikacji. Współdzielenie plików konfiguracyjnych umożliwia łatwe zarządzanie konfiguracjami aplikacji, gdyż każda z aplikacji będzie mogła zobaczyć i być objęta aktualizacją, która jest wykonywana w jednym miejscu. Użycie tego wzorca zminimalizuje również ryzyko błędu podczas aktualizowania pliku konfiguracyjnego.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9824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2AEA9D-7DA9-430A-8E10-B4A52CD33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321783" cy="1325563"/>
          </a:xfrm>
        </p:spPr>
        <p:txBody>
          <a:bodyPr/>
          <a:lstStyle/>
          <a:p>
            <a:r>
              <a:rPr lang="pl-PL" sz="4400" dirty="0" err="1"/>
              <a:t>External</a:t>
            </a:r>
            <a:r>
              <a:rPr lang="pl-PL" sz="4400" dirty="0"/>
              <a:t> </a:t>
            </a:r>
            <a:r>
              <a:rPr lang="pl-PL" sz="4400" dirty="0" err="1"/>
              <a:t>configuration</a:t>
            </a:r>
            <a:r>
              <a:rPr lang="pl-PL" sz="4400" dirty="0"/>
              <a:t> </a:t>
            </a:r>
            <a:r>
              <a:rPr lang="pl-PL" sz="4400" dirty="0" err="1"/>
              <a:t>store</a:t>
            </a:r>
            <a:r>
              <a:rPr lang="pl-PL" sz="4400" dirty="0"/>
              <a:t> </a:t>
            </a:r>
            <a:r>
              <a:rPr lang="pl-PL" sz="4400" dirty="0" err="1"/>
              <a:t>pattern</a:t>
            </a:r>
            <a:br>
              <a:rPr lang="pl-PL" sz="4400" dirty="0"/>
            </a:br>
            <a:r>
              <a:rPr lang="pl-PL" sz="4400" dirty="0"/>
              <a:t>– działanie: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7B5B3CCA-0ABF-4148-813F-20D59DEEC8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2627" y="1993236"/>
            <a:ext cx="6088105" cy="378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4478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330CA-92E8-484B-89D0-6C0E8CDDC3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52760"/>
            <a:ext cx="9144000" cy="882173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Wzorzec indeksowania tabeli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9547BB-17DB-41AD-84FB-C4120856E6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51297"/>
            <a:ext cx="9144000" cy="1655762"/>
          </a:xfrm>
        </p:spPr>
        <p:txBody>
          <a:bodyPr/>
          <a:lstStyle/>
          <a:p>
            <a:pPr algn="l"/>
            <a:r>
              <a:rPr lang="pl-PL" dirty="0"/>
              <a:t>Polega na tworzeniu indeksów dla pól magazynu danych, do których często odwołują się zapytania. Ten wzorzec może poprawić wydajność zapytań, umożliwiając aplikacjom szybsze odnajdywanie danych do pobrania z magazynu danych.</a:t>
            </a:r>
          </a:p>
        </p:txBody>
      </p:sp>
      <p:pic>
        <p:nvPicPr>
          <p:cNvPr id="1026" name="Picture 2" descr="Rysunek 1. Informacje o klientach uporządkowane według klucza podstawowego (Identyfikator klienta)">
            <a:extLst>
              <a:ext uri="{FF2B5EF4-FFF2-40B4-BE49-F238E27FC236}">
                <a16:creationId xmlns:a16="http://schemas.microsoft.com/office/drawing/2014/main" id="{EE55CDE4-5BF1-494E-8FDE-DBEF7B78FB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207059"/>
            <a:ext cx="3705225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4250E85-D977-4DC4-A264-08B614FB5488}"/>
              </a:ext>
            </a:extLst>
          </p:cNvPr>
          <p:cNvSpPr txBox="1"/>
          <p:nvPr/>
        </p:nvSpPr>
        <p:spPr>
          <a:xfrm>
            <a:off x="5229225" y="3320489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/>
              <a:t>W wielu magazynach dane są porządkowane na potrzeby kolekcji jednostek za pomocą </a:t>
            </a:r>
            <a:r>
              <a:rPr lang="pl-PL" b="1" dirty="0">
                <a:solidFill>
                  <a:schemeClr val="accent5">
                    <a:lumMod val="75000"/>
                  </a:schemeClr>
                </a:solidFill>
              </a:rPr>
              <a:t>klucza podstawowego</a:t>
            </a:r>
            <a:r>
              <a:rPr lang="pl-PL" dirty="0"/>
              <a:t>. Aplikacja może użyć tego klucza w celu zlokalizowania i pobrania danych. Na ilustracji przedstawiono przykład magazynu danych zawierającego informacje o klientach.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Kluczem podstawowym </a:t>
            </a:r>
            <a:r>
              <a:rPr lang="pl-PL" dirty="0"/>
              <a:t>jest tu identyfikator klienta. Na ilustracji informacje o klientach zostały uporządkowane według klucza podstawowego (Identyfikator klienta).</a:t>
            </a:r>
          </a:p>
        </p:txBody>
      </p:sp>
    </p:spTree>
    <p:extLst>
      <p:ext uri="{BB962C8B-B14F-4D97-AF65-F5344CB8AC3E}">
        <p14:creationId xmlns:p14="http://schemas.microsoft.com/office/powerpoint/2010/main" val="12130812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F4AD8-0F04-431E-AE54-5DB9E4DEB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Pierwsza strategia – (Tworzenia struktury)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6F299-0C04-452A-9EBD-52F0FE19A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Pierwsza strategia polega na zduplikowaniu danych z każdej tabeli indeksów i uporządkowaniu ich według różnych kluczy (pełna denormalizacja).</a:t>
            </a:r>
          </a:p>
        </p:txBody>
      </p:sp>
      <p:pic>
        <p:nvPicPr>
          <p:cNvPr id="2050" name="Picture 2" descr="Rysunek 2. Dane zostały zduplikowane w każdej tabeli indeksów">
            <a:extLst>
              <a:ext uri="{FF2B5EF4-FFF2-40B4-BE49-F238E27FC236}">
                <a16:creationId xmlns:a16="http://schemas.microsoft.com/office/drawing/2014/main" id="{D91D3874-FADE-4704-89F4-AEC9ABFCE8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429000"/>
            <a:ext cx="7620000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957197B-8DF0-4B18-B968-483A9F39CD33}"/>
              </a:ext>
            </a:extLst>
          </p:cNvPr>
          <p:cNvSpPr txBox="1"/>
          <p:nvPr/>
        </p:nvSpPr>
        <p:spPr>
          <a:xfrm>
            <a:off x="2197223" y="5753100"/>
            <a:ext cx="609452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/>
              <a:t>Ta strategia jest odpowiednia, jeśli dane są względnie statyczne w porównaniu do liczby zapytań wykonywanych przy użyciu każdego klucza.</a:t>
            </a:r>
          </a:p>
        </p:txBody>
      </p:sp>
    </p:spTree>
    <p:extLst>
      <p:ext uri="{BB962C8B-B14F-4D97-AF65-F5344CB8AC3E}">
        <p14:creationId xmlns:p14="http://schemas.microsoft.com/office/powerpoint/2010/main" val="40790524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8A66B-828A-4E84-AB9B-2D3389D5A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Druga strategia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15AA7-4EC9-4CD9-AC2E-E5CF5F450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Druga strategia polega na utworzeniu znormalizowanych tabel indeksów uporządkowanych według różnych kluczy i odwołujących się do danych oryginalnych przy użyciu klucza podstawowego (zamiast duplikowania ich. Dane oryginalne są nazywane tabelą faktów.</a:t>
            </a:r>
          </a:p>
        </p:txBody>
      </p:sp>
      <p:pic>
        <p:nvPicPr>
          <p:cNvPr id="3074" name="Picture 2" descr="Rysunek 3. Każda tabela indeksów odwołuje się do danych">
            <a:extLst>
              <a:ext uri="{FF2B5EF4-FFF2-40B4-BE49-F238E27FC236}">
                <a16:creationId xmlns:a16="http://schemas.microsoft.com/office/drawing/2014/main" id="{BBBE4014-B454-47E8-9508-0F2BA12F7C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732" y="3429000"/>
            <a:ext cx="7159841" cy="3069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3A9798B-21D4-4B12-A210-ED884AC81E8C}"/>
              </a:ext>
            </a:extLst>
          </p:cNvPr>
          <p:cNvSpPr txBox="1"/>
          <p:nvPr/>
        </p:nvSpPr>
        <p:spPr>
          <a:xfrm>
            <a:off x="8211105" y="5569545"/>
            <a:ext cx="34156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/>
              <a:t>Ta technika pozwala zaoszczędzić miejsce i obniżyć koszty związane z obsługą zduplikowanych danych. </a:t>
            </a:r>
          </a:p>
        </p:txBody>
      </p:sp>
    </p:spTree>
    <p:extLst>
      <p:ext uri="{BB962C8B-B14F-4D97-AF65-F5344CB8AC3E}">
        <p14:creationId xmlns:p14="http://schemas.microsoft.com/office/powerpoint/2010/main" val="27322125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F2404-DA7E-4690-B7BD-F84A7925C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Trzecia strategia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523EF-8766-4B4D-8970-C41DA630B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84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Trzecia strategia polega na utworzeniu częściowo znormalizowanych tabel indeksów uporządkowanych według różnych kluczy, które duplikują często pobierane pola. W celu uzyskania dostępu do rzadziej używanych pól należy odwołać się do tabeli faktów.</a:t>
            </a:r>
          </a:p>
        </p:txBody>
      </p:sp>
      <p:pic>
        <p:nvPicPr>
          <p:cNvPr id="4098" name="Picture 2" descr="Rysunek 4. Często używane dane są duplikowane w każdej tabeli indeksów">
            <a:extLst>
              <a:ext uri="{FF2B5EF4-FFF2-40B4-BE49-F238E27FC236}">
                <a16:creationId xmlns:a16="http://schemas.microsoft.com/office/drawing/2014/main" id="{1AC40D3C-F09E-4B7D-AA98-2D84D622D7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3255996"/>
            <a:ext cx="9220200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8703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30073-EE6A-46A4-993B-8F40AA34E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Wzorzec zmaterializowanego widoku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A834B-1EF6-4E30-8D4E-1F63CD6DF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Wzorzec zmaterializowanego widoku opisuje generowanie wstępnie wypełnionych widoków danych w środowiskach, gdzie źródło danych nie ma formatu odpowiedniego do wykonywania zapytań, gdzie generowanie odpowiednich zapytań jest trudne lub gdzie wydajność zapytań jest niska z powodu rodzaju danych lub magazynu danych. Te zmaterializowane widoki, które zawierają tylko dane wymagane przez zapytanie, zezwalają aplikacjom na szybkie uzyskiwanie potrzebnych informacji.</a:t>
            </a:r>
          </a:p>
        </p:txBody>
      </p:sp>
    </p:spTree>
    <p:extLst>
      <p:ext uri="{BB962C8B-B14F-4D97-AF65-F5344CB8AC3E}">
        <p14:creationId xmlns:p14="http://schemas.microsoft.com/office/powerpoint/2010/main" val="37883481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EAFB9-3237-4330-A388-6B388FF52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315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Podczas implementowania tego wzorca mogą być istotne następujące wzorce i wskazówki:</a:t>
            </a:r>
          </a:p>
          <a:p>
            <a:r>
              <a:rPr lang="pl-PL" dirty="0"/>
              <a:t>Data Consistency Primer (Elementarz spójności danych)</a:t>
            </a:r>
          </a:p>
          <a:p>
            <a:r>
              <a:rPr lang="en-US" dirty="0"/>
              <a:t>Command and Query Responsibility Segregation (CQRS)</a:t>
            </a:r>
            <a:endParaRPr lang="pl-PL" dirty="0"/>
          </a:p>
          <a:p>
            <a:r>
              <a:rPr lang="pl-PL" dirty="0"/>
              <a:t>Wzorzec pozyskiwania zdarzeń</a:t>
            </a:r>
          </a:p>
          <a:p>
            <a:r>
              <a:rPr lang="pl-PL" dirty="0"/>
              <a:t>Wzorzec indeksowania tabeli</a:t>
            </a:r>
          </a:p>
        </p:txBody>
      </p:sp>
      <p:pic>
        <p:nvPicPr>
          <p:cNvPr id="7172" name="Picture 4" descr="Data Consistency Primer | Primer, Data, Consistency">
            <a:extLst>
              <a:ext uri="{FF2B5EF4-FFF2-40B4-BE49-F238E27FC236}">
                <a16:creationId xmlns:a16="http://schemas.microsoft.com/office/drawing/2014/main" id="{A7F57F43-DFB6-409E-A9EE-E0EEC31A68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37" y="3262544"/>
            <a:ext cx="3898844" cy="3332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Observations on using the CQRS Pattern in HMH | by Mohammed Nasiruddin |  HMH Engineering">
            <a:extLst>
              <a:ext uri="{FF2B5EF4-FFF2-40B4-BE49-F238E27FC236}">
                <a16:creationId xmlns:a16="http://schemas.microsoft.com/office/drawing/2014/main" id="{EE11611F-6648-4129-8906-711BFD3381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582" y="3262544"/>
            <a:ext cx="5371954" cy="3523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33757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5AF1D-5E1C-43B9-9219-406A0FABF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747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Przykład użycia wzorca zmaterializowanego widoku do wygenerowania podsumowania sprzedaży</a:t>
            </a:r>
          </a:p>
        </p:txBody>
      </p:sp>
      <p:pic>
        <p:nvPicPr>
          <p:cNvPr id="6146" name="Picture 2" descr="Rysunek 2. Generowanie podsumowania widoku sprzedaży przy użyciu wzorca zmaterializowanego widoku">
            <a:extLst>
              <a:ext uri="{FF2B5EF4-FFF2-40B4-BE49-F238E27FC236}">
                <a16:creationId xmlns:a16="http://schemas.microsoft.com/office/drawing/2014/main" id="{B5924C21-7322-4AB3-801E-DCB794D0F4D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123" y="1593034"/>
            <a:ext cx="10203753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0384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3F6345-6ED3-4E7C-A7C5-EB519F128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03B6E3-FEEE-4E4D-8E13-7370F49C2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Aplikacja zamiast odczytywać dane bezpośrednio z bazy danych, najpierw „zagląda” czy znajdują się one w </a:t>
            </a:r>
            <a:r>
              <a:rPr lang="pl-PL" dirty="0" err="1"/>
              <a:t>cachu</a:t>
            </a:r>
            <a:r>
              <a:rPr lang="pl-PL" dirty="0"/>
              <a:t>, z którego odczyt trwa zdecydowanie krócej. </a:t>
            </a:r>
          </a:p>
          <a:p>
            <a:r>
              <a:rPr lang="pl-PL" dirty="0"/>
              <a:t>Jeżeli dany zasób musi zostać zaktualizowany, najpierw dane są aktualizowane w </a:t>
            </a:r>
            <a:r>
              <a:rPr lang="pl-PL" dirty="0" err="1"/>
              <a:t>cachu</a:t>
            </a:r>
            <a:r>
              <a:rPr lang="pl-PL" dirty="0"/>
              <a:t>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276337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DAC8DE-1FD7-4155-A4EF-D29CF93D5A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Dziękujemy za uwagę!</a:t>
            </a:r>
          </a:p>
        </p:txBody>
      </p:sp>
    </p:spTree>
    <p:extLst>
      <p:ext uri="{BB962C8B-B14F-4D97-AF65-F5344CB8AC3E}">
        <p14:creationId xmlns:p14="http://schemas.microsoft.com/office/powerpoint/2010/main" val="913881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84CFF8-B638-460C-8F7E-B9AEB1FBE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Działanie cd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F45BA939-4A81-4267-93E9-6918A5321E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7800" y="1690688"/>
            <a:ext cx="8648700" cy="4408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656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F75E98-E7BE-4B78-8316-CDFD6C730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Implementacja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8287F7-6027-4AB7-B247-884062D23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Najczęściej cache przechowuje dane bezpośrednio w pamięci serwera. Wzorzec ten może zostać zaimplementowany z użyciem bazy danych </a:t>
            </a:r>
            <a:r>
              <a:rPr lang="pl-PL" dirty="0" err="1"/>
              <a:t>redis</a:t>
            </a:r>
            <a:r>
              <a:rPr lang="pl-PL" dirty="0"/>
              <a:t>.</a:t>
            </a:r>
          </a:p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921CA7C-BD24-475A-A761-C997B2649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2873" y="3113458"/>
            <a:ext cx="8073601" cy="306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482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2F606D-6009-4839-9563-12C353434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Potencjalne problemy i ich rozwiązania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B5DF18E-FA6E-4F9F-A7F3-9BE1F7933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Spójność danych:</a:t>
            </a:r>
          </a:p>
          <a:p>
            <a:pPr lvl="1"/>
            <a:r>
              <a:rPr lang="pl-PL" dirty="0"/>
              <a:t>Dane w </a:t>
            </a:r>
            <a:r>
              <a:rPr lang="pl-PL" dirty="0" err="1"/>
              <a:t>cachu</a:t>
            </a:r>
            <a:r>
              <a:rPr lang="pl-PL" dirty="0"/>
              <a:t> mogą być przechowywane tylko przez określony czas</a:t>
            </a:r>
          </a:p>
          <a:p>
            <a:r>
              <a:rPr lang="pl-PL" dirty="0"/>
              <a:t>Dostępne zasoby serwera</a:t>
            </a:r>
          </a:p>
          <a:p>
            <a:pPr lvl="1"/>
            <a:r>
              <a:rPr lang="pl-PL" dirty="0"/>
              <a:t>Usuwanie danych które były odczytane jako ostatnie</a:t>
            </a:r>
          </a:p>
          <a:p>
            <a:pPr lvl="1"/>
            <a:r>
              <a:rPr lang="pl-PL" dirty="0"/>
              <a:t>Ograniczony czas przechowywania danych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6364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BF6E7B-4989-44D3-899D-015CA207B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835" y="1133528"/>
            <a:ext cx="10515600" cy="1325563"/>
          </a:xfrm>
        </p:spPr>
        <p:txBody>
          <a:bodyPr/>
          <a:lstStyle/>
          <a:p>
            <a:r>
              <a:rPr lang="pl-PL" dirty="0"/>
              <a:t>Problem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2C4579-2CDF-4E17-BDB0-CE60C6A09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835" y="2213669"/>
            <a:ext cx="10515600" cy="4351338"/>
          </a:xfrm>
        </p:spPr>
        <p:txBody>
          <a:bodyPr/>
          <a:lstStyle/>
          <a:p>
            <a:r>
              <a:rPr lang="pl-PL" dirty="0"/>
              <a:t>Istnieją znaczące różnice pomiędzy modelami używanymi do zapisu i odczytu danych co wymaga złożonego mapowania. 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E1E80909-63C0-4805-B2A3-CD2A381C6EA0}"/>
              </a:ext>
            </a:extLst>
          </p:cNvPr>
          <p:cNvSpPr txBox="1">
            <a:spLocks/>
          </p:cNvSpPr>
          <p:nvPr/>
        </p:nvSpPr>
        <p:spPr>
          <a:xfrm>
            <a:off x="729343" y="15637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CQRS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7303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2AEA9D-7DA9-430A-8E10-B4A52CD33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7F35D3-E877-46F7-BB52-FC44E372E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Tworzone są osobne modele danych przeznaczone do zapisu i odczytu</a:t>
            </a:r>
          </a:p>
          <a:p>
            <a:r>
              <a:rPr lang="pl-PL" dirty="0"/>
              <a:t>Wprowadza się obiekty komend (</a:t>
            </a:r>
            <a:r>
              <a:rPr lang="pl-PL" dirty="0" err="1"/>
              <a:t>commands</a:t>
            </a:r>
            <a:r>
              <a:rPr lang="pl-PL" dirty="0"/>
              <a:t>) i zapytań (</a:t>
            </a:r>
            <a:r>
              <a:rPr lang="pl-PL" dirty="0" err="1"/>
              <a:t>queries</a:t>
            </a:r>
            <a:r>
              <a:rPr lang="pl-PL" dirty="0"/>
              <a:t>)</a:t>
            </a:r>
          </a:p>
          <a:p>
            <a:r>
              <a:rPr lang="pl-PL" dirty="0"/>
              <a:t>Następuje izolacja operacji odczytu od zapisu</a:t>
            </a:r>
          </a:p>
          <a:p>
            <a:r>
              <a:rPr lang="pl-PL" dirty="0"/>
              <a:t>Czasem wprowadza się nawet osobne bazy danych</a:t>
            </a:r>
          </a:p>
        </p:txBody>
      </p:sp>
    </p:spTree>
    <p:extLst>
      <p:ext uri="{BB962C8B-B14F-4D97-AF65-F5344CB8AC3E}">
        <p14:creationId xmlns:p14="http://schemas.microsoft.com/office/powerpoint/2010/main" val="4074850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308F37-6938-4116-9079-5B33AAF03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Działanie cd.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2E32C6A1-5354-4E3A-B830-CDDD569520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8236" y="1852258"/>
            <a:ext cx="4977569" cy="4351338"/>
          </a:xfrm>
        </p:spPr>
      </p:pic>
    </p:spTree>
    <p:extLst>
      <p:ext uri="{BB962C8B-B14F-4D97-AF65-F5344CB8AC3E}">
        <p14:creationId xmlns:p14="http://schemas.microsoft.com/office/powerpoint/2010/main" val="291167439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1145</Words>
  <Application>Microsoft Office PowerPoint</Application>
  <PresentationFormat>Panoramiczny</PresentationFormat>
  <Paragraphs>87</Paragraphs>
  <Slides>30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Motyw pakietu Office</vt:lpstr>
      <vt:lpstr>Operational Patterns</vt:lpstr>
      <vt:lpstr>Problem</vt:lpstr>
      <vt:lpstr>Działanie</vt:lpstr>
      <vt:lpstr>Działanie cd</vt:lpstr>
      <vt:lpstr>Implementacja</vt:lpstr>
      <vt:lpstr>Potencjalne problemy i ich rozwiązania</vt:lpstr>
      <vt:lpstr>Problem</vt:lpstr>
      <vt:lpstr>Działanie</vt:lpstr>
      <vt:lpstr>Działanie cd.</vt:lpstr>
      <vt:lpstr>Implementacja</vt:lpstr>
      <vt:lpstr>Potencjalne problemy</vt:lpstr>
      <vt:lpstr>Even Sourcing Patter Wstęp  Jest odpowiedzią na rozwiązanie takich problemów jak: Spadek responsywności Spadek wydajności Konkurencyjny dostęp do danych</vt:lpstr>
      <vt:lpstr>Even Sourcing Patter Zyski</vt:lpstr>
      <vt:lpstr>Even Sourcing Patter Działanie </vt:lpstr>
      <vt:lpstr>Even Sourcing Patter Działanie</vt:lpstr>
      <vt:lpstr>Prezentacja programu PowerPoint</vt:lpstr>
      <vt:lpstr>Ambassador pattern</vt:lpstr>
      <vt:lpstr>Ambassador pattern – działanie:</vt:lpstr>
      <vt:lpstr>Health endpoint monitoring pattern</vt:lpstr>
      <vt:lpstr>Health endpoint monitoring pattern – działanie:</vt:lpstr>
      <vt:lpstr>External configuration store pattern</vt:lpstr>
      <vt:lpstr>External configuration store pattern – działanie:</vt:lpstr>
      <vt:lpstr>Wzorzec indeksowania tabeli</vt:lpstr>
      <vt:lpstr>Pierwsza strategia – (Tworzenia struktury)</vt:lpstr>
      <vt:lpstr>Druga strategia</vt:lpstr>
      <vt:lpstr>Trzecia strategia</vt:lpstr>
      <vt:lpstr>Wzorzec zmaterializowanego widoku</vt:lpstr>
      <vt:lpstr>Prezentacja programu PowerPoint</vt:lpstr>
      <vt:lpstr>Przykład użycia wzorca zmaterializowanego widoku do wygenerowania podsumowania sprzedaży</vt:lpstr>
      <vt:lpstr>Dziękujemy za uwagę!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Cache-aside</dc:title>
  <dc:creator>Mateusz Chmielewski</dc:creator>
  <cp:lastModifiedBy>Bartosz Nowak</cp:lastModifiedBy>
  <cp:revision>7</cp:revision>
  <dcterms:created xsi:type="dcterms:W3CDTF">2021-11-14T10:01:54Z</dcterms:created>
  <dcterms:modified xsi:type="dcterms:W3CDTF">2022-01-15T09:54:51Z</dcterms:modified>
</cp:coreProperties>
</file>