
<file path=[Content_Types].xml><?xml version="1.0" encoding="utf-8"?>
<Types xmlns="http://schemas.openxmlformats.org/package/2006/content-types">
  <Default Extension="jpeg" ContentType="image/jpeg"/>
  <Default Extension="mkv" ContentType="video/unknown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7" r:id="rId3"/>
    <p:sldId id="296" r:id="rId4"/>
    <p:sldId id="292" r:id="rId5"/>
    <p:sldId id="293" r:id="rId6"/>
    <p:sldId id="295" r:id="rId7"/>
    <p:sldId id="298" r:id="rId8"/>
    <p:sldId id="300" r:id="rId9"/>
    <p:sldId id="294" r:id="rId10"/>
    <p:sldId id="306" r:id="rId11"/>
    <p:sldId id="297" r:id="rId12"/>
    <p:sldId id="307" r:id="rId13"/>
    <p:sldId id="302" r:id="rId14"/>
    <p:sldId id="303" r:id="rId15"/>
    <p:sldId id="304" r:id="rId16"/>
    <p:sldId id="256" r:id="rId17"/>
    <p:sldId id="308" r:id="rId18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D7EC"/>
    <a:srgbClr val="FEF0F4"/>
    <a:srgbClr val="ECE9FD"/>
    <a:srgbClr val="FDEDF7"/>
    <a:srgbClr val="406694"/>
    <a:srgbClr val="7D9BBD"/>
    <a:srgbClr val="E3EFF8"/>
    <a:srgbClr val="FEDCE2"/>
    <a:srgbClr val="F4A0B7"/>
    <a:srgbClr val="C26D92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594" y="114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ko-KR" dirty="0"/>
              <a:t>Earning</a:t>
            </a:r>
            <a:r>
              <a:rPr lang="en-US" altLang="ko-KR" baseline="0" dirty="0"/>
              <a:t> report per quarter</a:t>
            </a:r>
            <a:endParaRPr lang="ko-KR" alt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>
        <c:manualLayout>
          <c:layoutTarget val="inner"/>
          <c:xMode val="edge"/>
          <c:yMode val="edge"/>
          <c:x val="0.1088641875405937"/>
          <c:y val="0.13671234939579044"/>
          <c:w val="0.86253082663290037"/>
          <c:h val="0.7791785235797699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계열1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Before</c:v>
                </c:pt>
                <c:pt idx="1">
                  <c:v>After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300</c:v>
                </c:pt>
                <c:pt idx="1">
                  <c:v>3700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B0-4927-BBC7-B0569847DC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overlap val="100"/>
        <c:ser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serLines>
        <c:axId val="714869480"/>
        <c:axId val="714874072"/>
      </c:barChart>
      <c:catAx>
        <c:axId val="714869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714874072"/>
        <c:crosses val="autoZero"/>
        <c:auto val="1"/>
        <c:lblAlgn val="ctr"/>
        <c:lblOffset val="100"/>
        <c:noMultiLvlLbl val="0"/>
      </c:catAx>
      <c:valAx>
        <c:axId val="7148740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7148694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53650CC-6FD9-C418-96C0-35BFC7BD7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67170F05-A148-03BA-A406-70811244B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38039D4-677E-F5DD-3EB1-667AE27D7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0C7A5-49B0-47DB-85CD-CF5FBCF94E3E}" type="datetimeFigureOut">
              <a:rPr lang="ko-KR" altLang="en-US" smtClean="0"/>
              <a:t>2023-06-12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B3665B7-F78E-B6E5-C267-C0CBD7AEA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71B562F-7EA9-FDC2-5DF8-77C3822A5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D792B-C3A8-4458-93C9-03237B25F2F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07329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3FBEFE-443F-8994-9C3F-8F3ADEAF1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1DDDF5DA-6A1B-E331-CC7B-D4AC17815F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41F74D5-A785-0336-7E2E-5690A24AA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0C7A5-49B0-47DB-85CD-CF5FBCF94E3E}" type="datetimeFigureOut">
              <a:rPr lang="ko-KR" altLang="en-US" smtClean="0"/>
              <a:t>2023-06-12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307FA37-20FB-1AA9-8ED2-869BF4D4B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3BB8A03-2672-0345-8872-2BBC44062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D792B-C3A8-4458-93C9-03237B25F2F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2581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7BB9DCD3-5D3B-292B-88C7-BC0DBDF1FC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25C9C924-B73A-56BF-598F-255F668F63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C00F853-A21B-FA3E-398D-BF871EC5B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0C7A5-49B0-47DB-85CD-CF5FBCF94E3E}" type="datetimeFigureOut">
              <a:rPr lang="ko-KR" altLang="en-US" smtClean="0"/>
              <a:t>2023-06-12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E8C4548-1ED6-5E74-F807-5ED9EB954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56027F0-C621-5962-F67A-3C03C0BE4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D792B-C3A8-4458-93C9-03237B25F2F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3699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1418C0E-2791-2ADF-3F53-9FC9D48AF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21437A0-915C-201E-A412-5445C466FF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5333AA0-8D38-66CC-29BA-BE2F636BA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0C7A5-49B0-47DB-85CD-CF5FBCF94E3E}" type="datetimeFigureOut">
              <a:rPr lang="ko-KR" altLang="en-US" smtClean="0"/>
              <a:t>2023-06-12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33268EB-CFCF-F0B9-2EDF-B25107FEB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AE43FC9-C2AA-BE7D-69A4-8EC28A530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D792B-C3A8-4458-93C9-03237B25F2F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23514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7DF8C48-E625-13EF-6C51-98820D268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7441FA6-919B-578F-BE80-05F64CFD88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73A9A88-8B49-700B-01F8-F782E863C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0C7A5-49B0-47DB-85CD-CF5FBCF94E3E}" type="datetimeFigureOut">
              <a:rPr lang="ko-KR" altLang="en-US" smtClean="0"/>
              <a:t>2023-06-12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FBF1565-D8AB-C34C-3072-B358B0AEE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22DBB22-2840-4F90-258D-01A98F741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D792B-C3A8-4458-93C9-03237B25F2F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05091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E2E0DBB-FE2A-5FA1-A5DF-AD55407C4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85033CB-B1D7-D64E-E028-B9ECFF6F9E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2460248E-057D-4898-E0C4-BA85487719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F036B898-68DA-3E95-39D9-E71BB8E4F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0C7A5-49B0-47DB-85CD-CF5FBCF94E3E}" type="datetimeFigureOut">
              <a:rPr lang="ko-KR" altLang="en-US" smtClean="0"/>
              <a:t>2023-06-12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55CDDB6A-6689-AF53-6F3E-3FE91AAB6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A3B3315-4AA9-6626-9459-0B0958B3B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D792B-C3A8-4458-93C9-03237B25F2F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26941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62226C2-532F-C21F-D1B7-B9032B1D3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F978E27D-9074-51B5-44D3-D9E61DBD57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4A0A0A09-32AA-C51E-DEC1-6ADC3A5382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CD4329D7-FAD4-0AEC-C62B-D7FD7FA85C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4F20CFA9-E929-98C3-0386-2492E1F4C9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A568D979-B8AB-2368-7223-DAAC48ED8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0C7A5-49B0-47DB-85CD-CF5FBCF94E3E}" type="datetimeFigureOut">
              <a:rPr lang="ko-KR" altLang="en-US" smtClean="0"/>
              <a:t>2023-06-12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98381AD9-2899-720E-E52B-F81966D63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2595F78E-74AF-2DC1-A144-4E309B504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D792B-C3A8-4458-93C9-03237B25F2F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57173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C03589A-C50B-FF72-E60A-266C6E42E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0FCCFE4E-F1A6-47A7-53F4-2549D7EA7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0C7A5-49B0-47DB-85CD-CF5FBCF94E3E}" type="datetimeFigureOut">
              <a:rPr lang="ko-KR" altLang="en-US" smtClean="0"/>
              <a:t>2023-06-12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D8A4F15A-1E1E-08A9-4169-50A76E2A8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7213B4E9-3820-B9D0-E766-53A5BBD2E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D792B-C3A8-4458-93C9-03237B25F2F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29557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8472F7E-8763-4822-96A4-3CE38620C816}"/>
              </a:ext>
            </a:extLst>
          </p:cNvPr>
          <p:cNvSpPr txBox="1"/>
          <p:nvPr userDrawn="1"/>
        </p:nvSpPr>
        <p:spPr>
          <a:xfrm>
            <a:off x="9987228" y="6586181"/>
            <a:ext cx="21948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ⓒSaebyeol Yu.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Saebyeol’s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PowerPoint</a:t>
            </a:r>
            <a:endParaRPr lang="ko-KR" altLang="en-US" sz="9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1120D305-EC07-4868-64BA-1D7263857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0C7A5-49B0-47DB-85CD-CF5FBCF94E3E}" type="datetimeFigureOut">
              <a:rPr lang="ko-KR" altLang="en-US" smtClean="0"/>
              <a:t>2023-06-12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826B0925-F594-6578-A207-53C393FC8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9E9E846-CD00-20F6-C26A-B4E038ECA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D792B-C3A8-4458-93C9-03237B25F2F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780812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F77CB2E-247B-2EC4-F5B3-DB70547E6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271016B-9AEC-B908-4FE5-F2906EF396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3272D566-D1AD-B3EE-73E2-5AC7DB3CE9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789C5316-4D4C-133C-5950-A2D14B3D3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0C7A5-49B0-47DB-85CD-CF5FBCF94E3E}" type="datetimeFigureOut">
              <a:rPr lang="ko-KR" altLang="en-US" smtClean="0"/>
              <a:t>2023-06-12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1A2B443A-E669-2745-CE3D-AA4D6522F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42D5938-9B1B-AD1E-D3A3-AA0AA9DEC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D792B-C3A8-4458-93C9-03237B25F2F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33573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27942A1-6F1A-7D45-DED6-450543716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BE7A78EC-A6EB-7461-1C70-03E4BEC238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45824EAD-3195-CE30-BC7B-69F1EB517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BE9D24EF-2EE7-4E2A-F190-3E59A342C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0C7A5-49B0-47DB-85CD-CF5FBCF94E3E}" type="datetimeFigureOut">
              <a:rPr lang="ko-KR" altLang="en-US" smtClean="0"/>
              <a:t>2023-06-12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A74CACDB-F054-F64F-9F08-3C26B412D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435E2F48-9FC4-19F4-4EF7-71C3BB68D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D792B-C3A8-4458-93C9-03237B25F2F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51172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6C84C7AD-D8BD-D927-BE9C-40DA7B639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1DF09BB3-F831-41D2-A325-03A3E805D4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C60BBA0-1146-B992-A9DD-667457C324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60C7A5-49B0-47DB-85CD-CF5FBCF94E3E}" type="datetimeFigureOut">
              <a:rPr lang="ko-KR" altLang="en-US" smtClean="0"/>
              <a:t>2023-06-12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013B240-7AB1-4874-A8A5-6EE0DA8F9F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10B44DA-2050-1C28-F826-D30899094E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8D792B-C3A8-4458-93C9-03237B25F2F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11404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9B33C360-D89E-A796-1ABD-2E83A0893C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850565BE-A06A-8469-41A8-5DBBC8AB338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BA97D3">
                  <a:alpha val="90000"/>
                </a:srgbClr>
              </a:gs>
              <a:gs pos="34000">
                <a:schemeClr val="accent5">
                  <a:alpha val="70000"/>
                </a:schemeClr>
              </a:gs>
              <a:gs pos="1000">
                <a:schemeClr val="accent4">
                  <a:alpha val="90000"/>
                </a:schemeClr>
              </a:gs>
              <a:gs pos="69000">
                <a:schemeClr val="accent1">
                  <a:alpha val="7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27FE19-53F8-E705-01CF-7C5F7B92E3AF}"/>
              </a:ext>
            </a:extLst>
          </p:cNvPr>
          <p:cNvSpPr txBox="1"/>
          <p:nvPr/>
        </p:nvSpPr>
        <p:spPr>
          <a:xfrm>
            <a:off x="2339202" y="2767280"/>
            <a:ext cx="94564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0" b="1" dirty="0">
                <a:solidFill>
                  <a:schemeClr val="bg1"/>
                </a:solidFill>
              </a:rPr>
              <a:t>AI – Based Journalism</a:t>
            </a:r>
            <a:endParaRPr lang="ko-KR" altLang="en-US" sz="8000" b="1" dirty="0">
              <a:solidFill>
                <a:schemeClr val="bg1"/>
              </a:solidFill>
            </a:endParaRP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4571D58F-FD40-B92E-D0EF-B369763F127A}"/>
              </a:ext>
            </a:extLst>
          </p:cNvPr>
          <p:cNvCxnSpPr/>
          <p:nvPr/>
        </p:nvCxnSpPr>
        <p:spPr>
          <a:xfrm>
            <a:off x="2339202" y="2438400"/>
            <a:ext cx="12573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8204911-5617-438A-9C4D-988B206F3DE7}"/>
              </a:ext>
            </a:extLst>
          </p:cNvPr>
          <p:cNvSpPr txBox="1"/>
          <p:nvPr/>
        </p:nvSpPr>
        <p:spPr>
          <a:xfrm>
            <a:off x="211873" y="351714"/>
            <a:ext cx="15470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latin typeface="+mn-ea"/>
              </a:rPr>
              <a:t>2023 Spring Semester</a:t>
            </a:r>
          </a:p>
        </p:txBody>
      </p: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E5B5A443-EF85-BA5F-2BD8-4F15F502EFCB}"/>
              </a:ext>
            </a:extLst>
          </p:cNvPr>
          <p:cNvCxnSpPr>
            <a:cxnSpLocks/>
          </p:cNvCxnSpPr>
          <p:nvPr/>
        </p:nvCxnSpPr>
        <p:spPr>
          <a:xfrm>
            <a:off x="211873" y="260495"/>
            <a:ext cx="146081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30EA04E-9F41-9278-B76E-E8CAB6DD21FF}"/>
              </a:ext>
            </a:extLst>
          </p:cNvPr>
          <p:cNvSpPr txBox="1"/>
          <p:nvPr/>
        </p:nvSpPr>
        <p:spPr>
          <a:xfrm>
            <a:off x="10177525" y="5709485"/>
            <a:ext cx="171091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400" dirty="0">
                <a:solidFill>
                  <a:schemeClr val="bg1"/>
                </a:solidFill>
                <a:latin typeface="+mn-ea"/>
              </a:rPr>
              <a:t>Islam-</a:t>
            </a:r>
            <a:r>
              <a:rPr lang="en-US" altLang="ko-KR" sz="1400" dirty="0" err="1">
                <a:solidFill>
                  <a:schemeClr val="bg1"/>
                </a:solidFill>
                <a:latin typeface="+mn-ea"/>
              </a:rPr>
              <a:t>Bek</a:t>
            </a:r>
            <a:r>
              <a:rPr lang="en-US" altLang="ko-KR" sz="1400" dirty="0">
                <a:solidFill>
                  <a:schemeClr val="bg1"/>
                </a:solidFill>
                <a:latin typeface="+mn-ea"/>
              </a:rPr>
              <a:t> KURAKBAY</a:t>
            </a:r>
          </a:p>
          <a:p>
            <a:pPr algn="r"/>
            <a:r>
              <a:rPr lang="en-US" altLang="ko-KR" sz="1400" dirty="0" err="1">
                <a:solidFill>
                  <a:schemeClr val="bg1"/>
                </a:solidFill>
                <a:latin typeface="+mn-ea"/>
              </a:rPr>
              <a:t>Haeun</a:t>
            </a:r>
            <a:r>
              <a:rPr lang="en-US" altLang="ko-KR" sz="1400" dirty="0">
                <a:solidFill>
                  <a:schemeClr val="bg1"/>
                </a:solidFill>
                <a:latin typeface="+mn-ea"/>
              </a:rPr>
              <a:t> LEE</a:t>
            </a:r>
          </a:p>
          <a:p>
            <a:pPr algn="r"/>
            <a:r>
              <a:rPr lang="en-US" altLang="ko-KR" sz="1400" dirty="0" err="1">
                <a:solidFill>
                  <a:schemeClr val="bg1"/>
                </a:solidFill>
                <a:latin typeface="+mn-ea"/>
              </a:rPr>
              <a:t>Jeyeong</a:t>
            </a:r>
            <a:r>
              <a:rPr lang="en-US" altLang="ko-KR" sz="1400" dirty="0">
                <a:solidFill>
                  <a:schemeClr val="bg1"/>
                </a:solidFill>
                <a:latin typeface="+mn-ea"/>
              </a:rPr>
              <a:t> PARK</a:t>
            </a:r>
            <a:endParaRPr lang="ko-KR" altLang="en-US" sz="1400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8530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마이크이(가) 표시된 사진&#10;&#10;자동 생성된 설명">
            <a:extLst>
              <a:ext uri="{FF2B5EF4-FFF2-40B4-BE49-F238E27FC236}">
                <a16:creationId xmlns:a16="http://schemas.microsoft.com/office/drawing/2014/main" id="{94DD4F33-F9C7-C2BB-5A19-49B001529E6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762" y="675550"/>
            <a:ext cx="3458476" cy="46113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CDA8C8-E490-36C5-650D-009C019B6415}"/>
              </a:ext>
            </a:extLst>
          </p:cNvPr>
          <p:cNvSpPr txBox="1"/>
          <p:nvPr/>
        </p:nvSpPr>
        <p:spPr>
          <a:xfrm>
            <a:off x="0" y="2228670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200" b="1" dirty="0">
                <a:latin typeface="Arial Black" panose="020B0A04020102020204" pitchFamily="34" charset="0"/>
              </a:rPr>
              <a:t>“                                 ”</a:t>
            </a:r>
            <a:endParaRPr lang="ko-KR" altLang="en-US" sz="7200" b="1" dirty="0">
              <a:latin typeface="Arial Black" panose="020B0A040201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AA7468-C1E0-D4D3-ABE1-C38FF589BEF8}"/>
              </a:ext>
            </a:extLst>
          </p:cNvPr>
          <p:cNvSpPr txBox="1"/>
          <p:nvPr/>
        </p:nvSpPr>
        <p:spPr>
          <a:xfrm>
            <a:off x="1086208" y="2790242"/>
            <a:ext cx="100196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400" b="1" dirty="0"/>
              <a:t>AI changes the type </a:t>
            </a:r>
            <a:r>
              <a:rPr lang="en-US" altLang="ko-KR" sz="4400" b="1" dirty="0">
                <a:solidFill>
                  <a:schemeClr val="bg1"/>
                </a:solidFill>
              </a:rPr>
              <a:t>o</a:t>
            </a:r>
            <a:r>
              <a:rPr lang="en-US" altLang="ko-KR" sz="4400" b="1" dirty="0"/>
              <a:t>f work journalists do</a:t>
            </a:r>
            <a:endParaRPr lang="ko-KR" alt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284259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F628CBD5-A98E-2998-50BD-3802D5B82B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6" t="7812" r="3863" b="5457"/>
          <a:stretch/>
        </p:blipFill>
        <p:spPr>
          <a:xfrm>
            <a:off x="323386" y="920644"/>
            <a:ext cx="11301148" cy="5771407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D750CB88-0EB9-AA74-2184-385AD8595A4C}"/>
              </a:ext>
            </a:extLst>
          </p:cNvPr>
          <p:cNvSpPr/>
          <p:nvPr/>
        </p:nvSpPr>
        <p:spPr>
          <a:xfrm>
            <a:off x="323386" y="301084"/>
            <a:ext cx="1371600" cy="54641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C5F555-C66E-45C7-80F1-B85235163315}"/>
              </a:ext>
            </a:extLst>
          </p:cNvPr>
          <p:cNvSpPr txBox="1"/>
          <p:nvPr/>
        </p:nvSpPr>
        <p:spPr>
          <a:xfrm>
            <a:off x="546446" y="328610"/>
            <a:ext cx="935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Part 3</a:t>
            </a:r>
            <a:endParaRPr lang="ko-KR" altLang="en-US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EB5783-110C-9CAA-1EEA-8F14D081A6CE}"/>
              </a:ext>
            </a:extLst>
          </p:cNvPr>
          <p:cNvSpPr txBox="1"/>
          <p:nvPr/>
        </p:nvSpPr>
        <p:spPr>
          <a:xfrm>
            <a:off x="1853878" y="338789"/>
            <a:ext cx="4862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/>
              <a:t>Ask Chat GPT!</a:t>
            </a:r>
            <a:endParaRPr lang="ko-KR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92628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녹화_2023_06_11_08_00_06_639.mp4_20230611_080535">
            <a:hlinkClick r:id="" action="ppaction://media"/>
            <a:extLst>
              <a:ext uri="{FF2B5EF4-FFF2-40B4-BE49-F238E27FC236}">
                <a16:creationId xmlns:a16="http://schemas.microsoft.com/office/drawing/2014/main" id="{7AF1DFF3-4359-63E6-F207-894B1764D4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4986" y="1006393"/>
            <a:ext cx="9470319" cy="5691677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3B5B048E-30B8-A189-6A7B-C776F7BB307D}"/>
              </a:ext>
            </a:extLst>
          </p:cNvPr>
          <p:cNvSpPr/>
          <p:nvPr/>
        </p:nvSpPr>
        <p:spPr>
          <a:xfrm>
            <a:off x="323386" y="301084"/>
            <a:ext cx="1371600" cy="54641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FFAC8B-F3CA-AE73-789C-E810E936ACEF}"/>
              </a:ext>
            </a:extLst>
          </p:cNvPr>
          <p:cNvSpPr txBox="1"/>
          <p:nvPr/>
        </p:nvSpPr>
        <p:spPr>
          <a:xfrm>
            <a:off x="546446" y="328610"/>
            <a:ext cx="935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Part 3</a:t>
            </a:r>
            <a:endParaRPr lang="ko-KR" altLang="en-US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CDE2DB-38CC-3CDE-C7BE-C0164D86CF55}"/>
              </a:ext>
            </a:extLst>
          </p:cNvPr>
          <p:cNvSpPr txBox="1"/>
          <p:nvPr/>
        </p:nvSpPr>
        <p:spPr>
          <a:xfrm>
            <a:off x="1853878" y="338789"/>
            <a:ext cx="4862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/>
              <a:t>Ask Chat GPT!</a:t>
            </a:r>
            <a:endParaRPr lang="ko-KR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19203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직사각형 43">
            <a:extLst>
              <a:ext uri="{FF2B5EF4-FFF2-40B4-BE49-F238E27FC236}">
                <a16:creationId xmlns:a16="http://schemas.microsoft.com/office/drawing/2014/main" id="{FA242743-9890-1AA6-4E43-757CD03B6041}"/>
              </a:ext>
            </a:extLst>
          </p:cNvPr>
          <p:cNvSpPr/>
          <p:nvPr/>
        </p:nvSpPr>
        <p:spPr>
          <a:xfrm>
            <a:off x="323386" y="301084"/>
            <a:ext cx="1371600" cy="54641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F8987B7-0A56-7E2D-1210-CCF2012CD9D5}"/>
              </a:ext>
            </a:extLst>
          </p:cNvPr>
          <p:cNvSpPr txBox="1"/>
          <p:nvPr/>
        </p:nvSpPr>
        <p:spPr>
          <a:xfrm>
            <a:off x="567466" y="374234"/>
            <a:ext cx="8611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Part 1</a:t>
            </a:r>
            <a:endParaRPr lang="ko-KR" altLang="en-US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4ED1A0E-2774-4449-2992-E476731856C8}"/>
              </a:ext>
            </a:extLst>
          </p:cNvPr>
          <p:cNvSpPr txBox="1"/>
          <p:nvPr/>
        </p:nvSpPr>
        <p:spPr>
          <a:xfrm>
            <a:off x="1939066" y="374234"/>
            <a:ext cx="25366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제목을 입력하세요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D37AA5ED-14D7-E744-E8BA-776B5E60FD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06" t="19370" r="20259" b="16478"/>
          <a:stretch/>
        </p:blipFill>
        <p:spPr>
          <a:xfrm>
            <a:off x="0" y="-199798"/>
            <a:ext cx="12192000" cy="705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41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직사각형 43">
            <a:extLst>
              <a:ext uri="{FF2B5EF4-FFF2-40B4-BE49-F238E27FC236}">
                <a16:creationId xmlns:a16="http://schemas.microsoft.com/office/drawing/2014/main" id="{FA242743-9890-1AA6-4E43-757CD03B6041}"/>
              </a:ext>
            </a:extLst>
          </p:cNvPr>
          <p:cNvSpPr/>
          <p:nvPr/>
        </p:nvSpPr>
        <p:spPr>
          <a:xfrm>
            <a:off x="323386" y="301084"/>
            <a:ext cx="1371600" cy="54641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F8987B7-0A56-7E2D-1210-CCF2012CD9D5}"/>
              </a:ext>
            </a:extLst>
          </p:cNvPr>
          <p:cNvSpPr txBox="1"/>
          <p:nvPr/>
        </p:nvSpPr>
        <p:spPr>
          <a:xfrm>
            <a:off x="593210" y="374234"/>
            <a:ext cx="8096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Part 4</a:t>
            </a:r>
            <a:endParaRPr lang="ko-KR" altLang="en-US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4ED1A0E-2774-4449-2992-E476731856C8}"/>
              </a:ext>
            </a:extLst>
          </p:cNvPr>
          <p:cNvSpPr txBox="1"/>
          <p:nvPr/>
        </p:nvSpPr>
        <p:spPr>
          <a:xfrm>
            <a:off x="1939066" y="374234"/>
            <a:ext cx="11933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Deepfake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FCACA3F-FE76-0281-1B01-800696B415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608" t="9507" r="19456" b="32290"/>
          <a:stretch/>
        </p:blipFill>
        <p:spPr>
          <a:xfrm>
            <a:off x="5454701" y="1816626"/>
            <a:ext cx="5903470" cy="322474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9DE2109-AF1D-EBC0-79BA-7D5836C3D3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043" t="4390" r="36804" b="10609"/>
          <a:stretch/>
        </p:blipFill>
        <p:spPr>
          <a:xfrm>
            <a:off x="1135680" y="1542734"/>
            <a:ext cx="4894411" cy="4167549"/>
          </a:xfrm>
          <a:prstGeom prst="rect">
            <a:avLst/>
          </a:prstGeom>
        </p:spPr>
      </p:pic>
      <p:pic>
        <p:nvPicPr>
          <p:cNvPr id="2" name="yt1s.com - This is not Morgan Freeman    A Deepfake Singularity_1080p">
            <a:hlinkClick r:id="" action="ppaction://media"/>
            <a:extLst>
              <a:ext uri="{FF2B5EF4-FFF2-40B4-BE49-F238E27FC236}">
                <a16:creationId xmlns:a16="http://schemas.microsoft.com/office/drawing/2014/main" id="{49FCE28A-4D8A-FE49-BBCF-D4CEF28C39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6923" y="1000348"/>
            <a:ext cx="10175632" cy="548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22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900937-BEFF-A5E8-7F8C-49A59CCD0E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436" y="4435079"/>
            <a:ext cx="4427800" cy="1471618"/>
          </a:xfrm>
          <a:prstGeom prst="rect">
            <a:avLst/>
          </a:prstGeom>
        </p:spPr>
      </p:pic>
      <p:sp>
        <p:nvSpPr>
          <p:cNvPr id="44" name="직사각형 43">
            <a:extLst>
              <a:ext uri="{FF2B5EF4-FFF2-40B4-BE49-F238E27FC236}">
                <a16:creationId xmlns:a16="http://schemas.microsoft.com/office/drawing/2014/main" id="{FA242743-9890-1AA6-4E43-757CD03B6041}"/>
              </a:ext>
            </a:extLst>
          </p:cNvPr>
          <p:cNvSpPr/>
          <p:nvPr/>
        </p:nvSpPr>
        <p:spPr>
          <a:xfrm>
            <a:off x="323386" y="301084"/>
            <a:ext cx="1371600" cy="54641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F8987B7-0A56-7E2D-1210-CCF2012CD9D5}"/>
              </a:ext>
            </a:extLst>
          </p:cNvPr>
          <p:cNvSpPr txBox="1"/>
          <p:nvPr/>
        </p:nvSpPr>
        <p:spPr>
          <a:xfrm>
            <a:off x="593210" y="374234"/>
            <a:ext cx="8096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Part 4</a:t>
            </a:r>
            <a:endParaRPr lang="ko-KR" altLang="en-US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4ED1A0E-2774-4449-2992-E476731856C8}"/>
              </a:ext>
            </a:extLst>
          </p:cNvPr>
          <p:cNvSpPr txBox="1"/>
          <p:nvPr/>
        </p:nvSpPr>
        <p:spPr>
          <a:xfrm>
            <a:off x="1939066" y="374234"/>
            <a:ext cx="22250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Fake Voices with AI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24F7902-23FE-F6C0-7204-264E7C20E31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15" t="13424" r="30641" b="25812"/>
          <a:stretch/>
        </p:blipFill>
        <p:spPr>
          <a:xfrm>
            <a:off x="979745" y="951303"/>
            <a:ext cx="6261003" cy="318243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CCD1B07-8B9E-3A51-F894-F3EB4BA8F7B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013" r="13846"/>
          <a:stretch/>
        </p:blipFill>
        <p:spPr>
          <a:xfrm>
            <a:off x="6242927" y="1700153"/>
            <a:ext cx="4969328" cy="3821722"/>
          </a:xfrm>
          <a:prstGeom prst="rect">
            <a:avLst/>
          </a:prstGeom>
        </p:spPr>
      </p:pic>
      <p:pic>
        <p:nvPicPr>
          <p:cNvPr id="2" name="yt1s.com - AI Voice Conversion Demo  Eleven Labs_1080p">
            <a:hlinkClick r:id="" action="ppaction://media"/>
            <a:extLst>
              <a:ext uri="{FF2B5EF4-FFF2-40B4-BE49-F238E27FC236}">
                <a16:creationId xmlns:a16="http://schemas.microsoft.com/office/drawing/2014/main" id="{948AB733-2D97-A403-4889-BC7F7B7300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9745" y="951303"/>
            <a:ext cx="10132603" cy="56995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4C2462-776D-891E-B6D4-328CD0F8AD42}"/>
              </a:ext>
            </a:extLst>
          </p:cNvPr>
          <p:cNvSpPr txBox="1"/>
          <p:nvPr/>
        </p:nvSpPr>
        <p:spPr>
          <a:xfrm>
            <a:off x="8646653" y="6005119"/>
            <a:ext cx="2418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news.northeastern.com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91105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DA35FC5-1B43-D2ED-AB9A-9FA60FF619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55669"/>
            <a:ext cx="12191980" cy="685799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1EC9B3-1AEB-70F1-ECA2-8311B1635D82}"/>
              </a:ext>
            </a:extLst>
          </p:cNvPr>
          <p:cNvSpPr txBox="1"/>
          <p:nvPr/>
        </p:nvSpPr>
        <p:spPr>
          <a:xfrm>
            <a:off x="3152918" y="759440"/>
            <a:ext cx="588616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9600" b="1" dirty="0">
                <a:solidFill>
                  <a:schemeClr val="bg1">
                    <a:lumMod val="95000"/>
                  </a:schemeClr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419156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99797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mCheck">
          <a:fgClr>
            <a:schemeClr val="accent1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BFB088ED-14C2-6FD6-C1ED-2A542F7ABC03}"/>
              </a:ext>
            </a:extLst>
          </p:cNvPr>
          <p:cNvSpPr/>
          <p:nvPr/>
        </p:nvSpPr>
        <p:spPr>
          <a:xfrm>
            <a:off x="431800" y="-1"/>
            <a:ext cx="1536700" cy="17780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6216C80E-8137-345B-01A5-86409051DC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-1"/>
            <a:ext cx="6096000" cy="68580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46F919-1D6D-1810-E9EC-8FF307143FDF}"/>
              </a:ext>
            </a:extLst>
          </p:cNvPr>
          <p:cNvSpPr txBox="1"/>
          <p:nvPr/>
        </p:nvSpPr>
        <p:spPr>
          <a:xfrm flipH="1">
            <a:off x="575246" y="1153182"/>
            <a:ext cx="3617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Table of contents</a:t>
            </a:r>
            <a:endParaRPr lang="ko-KR" altLang="en-US" sz="2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D6686377-402D-C6B2-D64F-D431AF459799}"/>
              </a:ext>
            </a:extLst>
          </p:cNvPr>
          <p:cNvGrpSpPr/>
          <p:nvPr/>
        </p:nvGrpSpPr>
        <p:grpSpPr>
          <a:xfrm>
            <a:off x="1682750" y="2324144"/>
            <a:ext cx="3486150" cy="830997"/>
            <a:chOff x="1682750" y="2324144"/>
            <a:chExt cx="3486150" cy="83099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41C7F39-2684-F1E1-189D-6F8C56548C51}"/>
                </a:ext>
              </a:extLst>
            </p:cNvPr>
            <p:cNvSpPr txBox="1"/>
            <p:nvPr/>
          </p:nvSpPr>
          <p:spPr>
            <a:xfrm>
              <a:off x="1682750" y="2324145"/>
              <a:ext cx="5715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b="1" dirty="0"/>
                <a:t>1</a:t>
              </a:r>
              <a:endParaRPr lang="ko-KR" altLang="en-US" sz="2400" b="1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C2AE979-9F11-451D-DC82-B646B6E80410}"/>
                </a:ext>
              </a:extLst>
            </p:cNvPr>
            <p:cNvSpPr txBox="1"/>
            <p:nvPr/>
          </p:nvSpPr>
          <p:spPr>
            <a:xfrm>
              <a:off x="2254250" y="2324144"/>
              <a:ext cx="29146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Can</a:t>
              </a:r>
              <a:r>
                <a:rPr lang="ko-KR" alt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altLang="ko-KR" sz="24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AI</a:t>
              </a:r>
              <a:r>
                <a:rPr lang="ko-KR" alt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altLang="ko-KR" sz="24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replace</a:t>
              </a:r>
              <a:r>
                <a:rPr lang="ko-KR" alt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altLang="ko-KR" sz="24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the</a:t>
              </a:r>
              <a:r>
                <a:rPr lang="ko-KR" alt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altLang="ko-KR" sz="24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human reporters?</a:t>
              </a:r>
              <a:endParaRPr lang="ko-KR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91AB25B3-E828-85F1-5EC1-96075EBD2D3D}"/>
              </a:ext>
            </a:extLst>
          </p:cNvPr>
          <p:cNvGrpSpPr/>
          <p:nvPr/>
        </p:nvGrpSpPr>
        <p:grpSpPr>
          <a:xfrm>
            <a:off x="1682750" y="3407253"/>
            <a:ext cx="3486150" cy="461666"/>
            <a:chOff x="1682750" y="3198167"/>
            <a:chExt cx="3486150" cy="46166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4E6ED95-084A-FCDF-530B-850675A2EB85}"/>
                </a:ext>
              </a:extLst>
            </p:cNvPr>
            <p:cNvSpPr txBox="1"/>
            <p:nvPr/>
          </p:nvSpPr>
          <p:spPr>
            <a:xfrm>
              <a:off x="1682750" y="3198168"/>
              <a:ext cx="5715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b="1" dirty="0"/>
                <a:t>2</a:t>
              </a:r>
              <a:endParaRPr lang="ko-KR" altLang="en-US" sz="2400" b="1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F09EC48-3B06-4DD3-68E8-BF89A0677690}"/>
                </a:ext>
              </a:extLst>
            </p:cNvPr>
            <p:cNvSpPr txBox="1"/>
            <p:nvPr/>
          </p:nvSpPr>
          <p:spPr>
            <a:xfrm>
              <a:off x="2254250" y="3198167"/>
              <a:ext cx="29146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AI</a:t>
              </a:r>
              <a:r>
                <a:rPr lang="ko-KR" alt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altLang="ko-KR" sz="24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as</a:t>
              </a:r>
              <a:r>
                <a:rPr lang="ko-KR" alt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altLang="ko-KR" sz="24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assistant</a:t>
              </a:r>
              <a:endParaRPr lang="ko-KR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55B71D4E-E701-8973-7AB6-D8A7D6DF8073}"/>
              </a:ext>
            </a:extLst>
          </p:cNvPr>
          <p:cNvGrpSpPr/>
          <p:nvPr/>
        </p:nvGrpSpPr>
        <p:grpSpPr>
          <a:xfrm>
            <a:off x="1682750" y="4490362"/>
            <a:ext cx="3486150" cy="461666"/>
            <a:chOff x="1682750" y="4072190"/>
            <a:chExt cx="3486150" cy="461666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AB38CE9-0390-34A4-C6E8-41A349A799D2}"/>
                </a:ext>
              </a:extLst>
            </p:cNvPr>
            <p:cNvSpPr txBox="1"/>
            <p:nvPr/>
          </p:nvSpPr>
          <p:spPr>
            <a:xfrm>
              <a:off x="1682750" y="4072191"/>
              <a:ext cx="5715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b="1" dirty="0"/>
                <a:t>3</a:t>
              </a:r>
              <a:endParaRPr lang="ko-KR" altLang="en-US" sz="2400" b="1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5C6503B-F1AC-50AC-0879-FA3060C32460}"/>
                </a:ext>
              </a:extLst>
            </p:cNvPr>
            <p:cNvSpPr txBox="1"/>
            <p:nvPr/>
          </p:nvSpPr>
          <p:spPr>
            <a:xfrm>
              <a:off x="2254250" y="4072190"/>
              <a:ext cx="29146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Ask</a:t>
              </a:r>
              <a:r>
                <a:rPr lang="ko-KR" alt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altLang="ko-KR" sz="24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Chat GPT!</a:t>
              </a:r>
              <a:endParaRPr lang="ko-KR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03824685-57ED-48DB-CB7B-8A0BCB294435}"/>
              </a:ext>
            </a:extLst>
          </p:cNvPr>
          <p:cNvGrpSpPr/>
          <p:nvPr/>
        </p:nvGrpSpPr>
        <p:grpSpPr>
          <a:xfrm>
            <a:off x="1682750" y="5573470"/>
            <a:ext cx="3743264" cy="461666"/>
            <a:chOff x="1682750" y="4946213"/>
            <a:chExt cx="3743264" cy="46166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5B6EE12-493B-601E-A23D-A825A7319F88}"/>
                </a:ext>
              </a:extLst>
            </p:cNvPr>
            <p:cNvSpPr txBox="1"/>
            <p:nvPr/>
          </p:nvSpPr>
          <p:spPr>
            <a:xfrm>
              <a:off x="1682750" y="4946214"/>
              <a:ext cx="5715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b="1" dirty="0"/>
                <a:t>4</a:t>
              </a:r>
              <a:endParaRPr lang="ko-KR" altLang="en-US" sz="2400" b="1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35EA13D-B563-C336-CFA4-639FB2F50A16}"/>
                </a:ext>
              </a:extLst>
            </p:cNvPr>
            <p:cNvSpPr txBox="1"/>
            <p:nvPr/>
          </p:nvSpPr>
          <p:spPr>
            <a:xfrm>
              <a:off x="2254249" y="4946213"/>
              <a:ext cx="31717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Deepfake in Journalism</a:t>
              </a:r>
              <a:endParaRPr lang="ko-KR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DE289A3A-9C93-C669-C7AB-B0D3CAFDFEA3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100000">
                <a:srgbClr val="BA97D3">
                  <a:alpha val="90000"/>
                </a:srgbClr>
              </a:gs>
              <a:gs pos="34000">
                <a:schemeClr val="accent5">
                  <a:alpha val="20000"/>
                </a:schemeClr>
              </a:gs>
              <a:gs pos="1000">
                <a:schemeClr val="accent4">
                  <a:alpha val="90000"/>
                </a:schemeClr>
              </a:gs>
              <a:gs pos="69000">
                <a:schemeClr val="accent1">
                  <a:alpha val="2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CB348B-5880-8675-1077-BA2F9795F259}"/>
              </a:ext>
            </a:extLst>
          </p:cNvPr>
          <p:cNvSpPr txBox="1"/>
          <p:nvPr/>
        </p:nvSpPr>
        <p:spPr>
          <a:xfrm>
            <a:off x="9987228" y="6586181"/>
            <a:ext cx="21948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ⓒSaebyeol Yu.</a:t>
            </a:r>
            <a:r>
              <a:rPr lang="ko-KR" alt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Saebyeol’s</a:t>
            </a:r>
            <a:r>
              <a:rPr lang="ko-KR" alt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PowerPoint</a:t>
            </a:r>
            <a:endParaRPr lang="ko-KR" altLang="en-US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26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9625A624-8BEB-BDEA-C959-C7E54247CD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3" t="7407" r="50000" b="36700"/>
          <a:stretch/>
        </p:blipFill>
        <p:spPr>
          <a:xfrm>
            <a:off x="258730" y="1099127"/>
            <a:ext cx="5948105" cy="3833091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948EE446-7605-5F80-DCAC-09DCC82A8A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06" t="20068" r="50530" b="12458"/>
          <a:stretch/>
        </p:blipFill>
        <p:spPr>
          <a:xfrm>
            <a:off x="6206835" y="304800"/>
            <a:ext cx="5347854" cy="4627418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DD6BBED7-5118-80D7-0784-11E7DB1C4C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5" t="7812" r="54016" b="5457"/>
          <a:stretch/>
        </p:blipFill>
        <p:spPr>
          <a:xfrm>
            <a:off x="3232782" y="605142"/>
            <a:ext cx="5532582" cy="594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62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직사각형 43">
            <a:extLst>
              <a:ext uri="{FF2B5EF4-FFF2-40B4-BE49-F238E27FC236}">
                <a16:creationId xmlns:a16="http://schemas.microsoft.com/office/drawing/2014/main" id="{FA242743-9890-1AA6-4E43-757CD03B6041}"/>
              </a:ext>
            </a:extLst>
          </p:cNvPr>
          <p:cNvSpPr/>
          <p:nvPr/>
        </p:nvSpPr>
        <p:spPr>
          <a:xfrm>
            <a:off x="323386" y="301084"/>
            <a:ext cx="1371600" cy="54641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F8987B7-0A56-7E2D-1210-CCF2012CD9D5}"/>
              </a:ext>
            </a:extLst>
          </p:cNvPr>
          <p:cNvSpPr txBox="1"/>
          <p:nvPr/>
        </p:nvSpPr>
        <p:spPr>
          <a:xfrm>
            <a:off x="546446" y="328610"/>
            <a:ext cx="935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Part 1</a:t>
            </a:r>
            <a:endParaRPr lang="ko-KR" altLang="en-US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4ED1A0E-2774-4449-2992-E476731856C8}"/>
              </a:ext>
            </a:extLst>
          </p:cNvPr>
          <p:cNvSpPr txBox="1"/>
          <p:nvPr/>
        </p:nvSpPr>
        <p:spPr>
          <a:xfrm>
            <a:off x="1853878" y="338789"/>
            <a:ext cx="4862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Can</a:t>
            </a:r>
            <a:r>
              <a:rPr lang="ko-KR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AI replace the human reporters?</a:t>
            </a:r>
            <a:endParaRPr lang="ko-KR" alt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5002B4DF-875D-38B0-7A37-963E239A00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19" t="18365" r="15094" b="4390"/>
          <a:stretch/>
        </p:blipFill>
        <p:spPr>
          <a:xfrm>
            <a:off x="323386" y="1215078"/>
            <a:ext cx="8037225" cy="4857913"/>
          </a:xfrm>
          <a:prstGeom prst="rect">
            <a:avLst/>
          </a:prstGeom>
        </p:spPr>
      </p:pic>
      <p:pic>
        <p:nvPicPr>
          <p:cNvPr id="16" name="그림 15" descr="사람, 의류, 만화 영화, 예술이(가) 표시된 사진&#10;&#10;자동 생성된 설명">
            <a:extLst>
              <a:ext uri="{FF2B5EF4-FFF2-40B4-BE49-F238E27FC236}">
                <a16:creationId xmlns:a16="http://schemas.microsoft.com/office/drawing/2014/main" id="{69B1F303-CADA-9B89-574C-E47B542D5F0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82486" y="2790640"/>
            <a:ext cx="3282351" cy="3282351"/>
          </a:xfrm>
          <a:prstGeom prst="rect">
            <a:avLst/>
          </a:prstGeom>
        </p:spPr>
      </p:pic>
      <p:sp>
        <p:nvSpPr>
          <p:cNvPr id="19" name="말풍선: 모서리가 둥근 사각형 18">
            <a:extLst>
              <a:ext uri="{FF2B5EF4-FFF2-40B4-BE49-F238E27FC236}">
                <a16:creationId xmlns:a16="http://schemas.microsoft.com/office/drawing/2014/main" id="{E0ED89B2-F63F-0F2D-59A3-4A295CB7A1F0}"/>
              </a:ext>
            </a:extLst>
          </p:cNvPr>
          <p:cNvSpPr/>
          <p:nvPr/>
        </p:nvSpPr>
        <p:spPr>
          <a:xfrm flipH="1">
            <a:off x="6176355" y="3227744"/>
            <a:ext cx="2635527" cy="1006572"/>
          </a:xfrm>
          <a:custGeom>
            <a:avLst/>
            <a:gdLst>
              <a:gd name="connsiteX0" fmla="*/ 0 w 2635527"/>
              <a:gd name="connsiteY0" fmla="*/ 167765 h 1006572"/>
              <a:gd name="connsiteX1" fmla="*/ 167765 w 2635527"/>
              <a:gd name="connsiteY1" fmla="*/ 0 h 1006572"/>
              <a:gd name="connsiteX2" fmla="*/ 439255 w 2635527"/>
              <a:gd name="connsiteY2" fmla="*/ 0 h 1006572"/>
              <a:gd name="connsiteX3" fmla="*/ 439255 w 2635527"/>
              <a:gd name="connsiteY3" fmla="*/ 0 h 1006572"/>
              <a:gd name="connsiteX4" fmla="*/ 1098136 w 2635527"/>
              <a:gd name="connsiteY4" fmla="*/ 0 h 1006572"/>
              <a:gd name="connsiteX5" fmla="*/ 1796645 w 2635527"/>
              <a:gd name="connsiteY5" fmla="*/ 0 h 1006572"/>
              <a:gd name="connsiteX6" fmla="*/ 2467762 w 2635527"/>
              <a:gd name="connsiteY6" fmla="*/ 0 h 1006572"/>
              <a:gd name="connsiteX7" fmla="*/ 2635527 w 2635527"/>
              <a:gd name="connsiteY7" fmla="*/ 167765 h 1006572"/>
              <a:gd name="connsiteX8" fmla="*/ 2635527 w 2635527"/>
              <a:gd name="connsiteY8" fmla="*/ 587167 h 1006572"/>
              <a:gd name="connsiteX9" fmla="*/ 2635527 w 2635527"/>
              <a:gd name="connsiteY9" fmla="*/ 587167 h 1006572"/>
              <a:gd name="connsiteX10" fmla="*/ 2635527 w 2635527"/>
              <a:gd name="connsiteY10" fmla="*/ 838810 h 1006572"/>
              <a:gd name="connsiteX11" fmla="*/ 2635527 w 2635527"/>
              <a:gd name="connsiteY11" fmla="*/ 838807 h 1006572"/>
              <a:gd name="connsiteX12" fmla="*/ 2467762 w 2635527"/>
              <a:gd name="connsiteY12" fmla="*/ 1006572 h 1006572"/>
              <a:gd name="connsiteX13" fmla="*/ 1782949 w 2635527"/>
              <a:gd name="connsiteY13" fmla="*/ 1006572 h 1006572"/>
              <a:gd name="connsiteX14" fmla="*/ 1098136 w 2635527"/>
              <a:gd name="connsiteY14" fmla="*/ 1006572 h 1006572"/>
              <a:gd name="connsiteX15" fmla="*/ 439255 w 2635527"/>
              <a:gd name="connsiteY15" fmla="*/ 1006572 h 1006572"/>
              <a:gd name="connsiteX16" fmla="*/ 439255 w 2635527"/>
              <a:gd name="connsiteY16" fmla="*/ 1006572 h 1006572"/>
              <a:gd name="connsiteX17" fmla="*/ 167765 w 2635527"/>
              <a:gd name="connsiteY17" fmla="*/ 1006572 h 1006572"/>
              <a:gd name="connsiteX18" fmla="*/ 0 w 2635527"/>
              <a:gd name="connsiteY18" fmla="*/ 838807 h 1006572"/>
              <a:gd name="connsiteX19" fmla="*/ 0 w 2635527"/>
              <a:gd name="connsiteY19" fmla="*/ 838810 h 1006572"/>
              <a:gd name="connsiteX20" fmla="*/ -365389 w 2635527"/>
              <a:gd name="connsiteY20" fmla="*/ 698601 h 1006572"/>
              <a:gd name="connsiteX21" fmla="*/ 0 w 2635527"/>
              <a:gd name="connsiteY21" fmla="*/ 587167 h 1006572"/>
              <a:gd name="connsiteX22" fmla="*/ 0 w 2635527"/>
              <a:gd name="connsiteY22" fmla="*/ 167765 h 1006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635527" h="1006572" fill="none" extrusionOk="0">
                <a:moveTo>
                  <a:pt x="0" y="167765"/>
                </a:moveTo>
                <a:cubicBezTo>
                  <a:pt x="-4065" y="80263"/>
                  <a:pt x="56768" y="12492"/>
                  <a:pt x="167765" y="0"/>
                </a:cubicBezTo>
                <a:cubicBezTo>
                  <a:pt x="243283" y="2390"/>
                  <a:pt x="320866" y="10479"/>
                  <a:pt x="439255" y="0"/>
                </a:cubicBezTo>
                <a:lnTo>
                  <a:pt x="439255" y="0"/>
                </a:lnTo>
                <a:cubicBezTo>
                  <a:pt x="730130" y="21270"/>
                  <a:pt x="924615" y="23046"/>
                  <a:pt x="1098136" y="0"/>
                </a:cubicBezTo>
                <a:cubicBezTo>
                  <a:pt x="1379543" y="-2115"/>
                  <a:pt x="1476725" y="-9562"/>
                  <a:pt x="1796645" y="0"/>
                </a:cubicBezTo>
                <a:cubicBezTo>
                  <a:pt x="2116565" y="9562"/>
                  <a:pt x="2289418" y="-19984"/>
                  <a:pt x="2467762" y="0"/>
                </a:cubicBezTo>
                <a:cubicBezTo>
                  <a:pt x="2552959" y="1664"/>
                  <a:pt x="2640862" y="88890"/>
                  <a:pt x="2635527" y="167765"/>
                </a:cubicBezTo>
                <a:cubicBezTo>
                  <a:pt x="2623554" y="366193"/>
                  <a:pt x="2615966" y="389984"/>
                  <a:pt x="2635527" y="587167"/>
                </a:cubicBezTo>
                <a:lnTo>
                  <a:pt x="2635527" y="587167"/>
                </a:lnTo>
                <a:cubicBezTo>
                  <a:pt x="2644494" y="677303"/>
                  <a:pt x="2631110" y="755025"/>
                  <a:pt x="2635527" y="838810"/>
                </a:cubicBezTo>
                <a:lnTo>
                  <a:pt x="2635527" y="838807"/>
                </a:lnTo>
                <a:cubicBezTo>
                  <a:pt x="2642024" y="933438"/>
                  <a:pt x="2547938" y="989598"/>
                  <a:pt x="2467762" y="1006572"/>
                </a:cubicBezTo>
                <a:cubicBezTo>
                  <a:pt x="2132426" y="1012598"/>
                  <a:pt x="1945722" y="977209"/>
                  <a:pt x="1782949" y="1006572"/>
                </a:cubicBezTo>
                <a:cubicBezTo>
                  <a:pt x="1620176" y="1035935"/>
                  <a:pt x="1327371" y="1000253"/>
                  <a:pt x="1098136" y="1006572"/>
                </a:cubicBezTo>
                <a:cubicBezTo>
                  <a:pt x="792282" y="1010883"/>
                  <a:pt x="622091" y="984938"/>
                  <a:pt x="439255" y="1006572"/>
                </a:cubicBezTo>
                <a:lnTo>
                  <a:pt x="439255" y="1006572"/>
                </a:lnTo>
                <a:cubicBezTo>
                  <a:pt x="348977" y="1012875"/>
                  <a:pt x="255488" y="1003106"/>
                  <a:pt x="167765" y="1006572"/>
                </a:cubicBezTo>
                <a:cubicBezTo>
                  <a:pt x="54053" y="1004202"/>
                  <a:pt x="6209" y="929042"/>
                  <a:pt x="0" y="838807"/>
                </a:cubicBezTo>
                <a:lnTo>
                  <a:pt x="0" y="838810"/>
                </a:lnTo>
                <a:cubicBezTo>
                  <a:pt x="-82443" y="790915"/>
                  <a:pt x="-252344" y="753602"/>
                  <a:pt x="-365389" y="698601"/>
                </a:cubicBezTo>
                <a:cubicBezTo>
                  <a:pt x="-248520" y="674700"/>
                  <a:pt x="-125371" y="643558"/>
                  <a:pt x="0" y="587167"/>
                </a:cubicBezTo>
                <a:cubicBezTo>
                  <a:pt x="5415" y="494340"/>
                  <a:pt x="-14967" y="254854"/>
                  <a:pt x="0" y="167765"/>
                </a:cubicBezTo>
                <a:close/>
              </a:path>
              <a:path w="2635527" h="1006572" stroke="0" extrusionOk="0">
                <a:moveTo>
                  <a:pt x="0" y="167765"/>
                </a:moveTo>
                <a:cubicBezTo>
                  <a:pt x="-1775" y="59989"/>
                  <a:pt x="83063" y="7095"/>
                  <a:pt x="167765" y="0"/>
                </a:cubicBezTo>
                <a:cubicBezTo>
                  <a:pt x="256366" y="12424"/>
                  <a:pt x="384242" y="-10724"/>
                  <a:pt x="439255" y="0"/>
                </a:cubicBezTo>
                <a:lnTo>
                  <a:pt x="439255" y="0"/>
                </a:lnTo>
                <a:cubicBezTo>
                  <a:pt x="575238" y="-17386"/>
                  <a:pt x="866684" y="-1270"/>
                  <a:pt x="1098136" y="0"/>
                </a:cubicBezTo>
                <a:cubicBezTo>
                  <a:pt x="1406208" y="7620"/>
                  <a:pt x="1459789" y="-32243"/>
                  <a:pt x="1810342" y="0"/>
                </a:cubicBezTo>
                <a:cubicBezTo>
                  <a:pt x="2160895" y="32243"/>
                  <a:pt x="2210788" y="-6075"/>
                  <a:pt x="2467762" y="0"/>
                </a:cubicBezTo>
                <a:cubicBezTo>
                  <a:pt x="2564396" y="10484"/>
                  <a:pt x="2635531" y="70772"/>
                  <a:pt x="2635527" y="167765"/>
                </a:cubicBezTo>
                <a:cubicBezTo>
                  <a:pt x="2618033" y="324577"/>
                  <a:pt x="2644459" y="473648"/>
                  <a:pt x="2635527" y="587167"/>
                </a:cubicBezTo>
                <a:lnTo>
                  <a:pt x="2635527" y="587167"/>
                </a:lnTo>
                <a:cubicBezTo>
                  <a:pt x="2638558" y="671554"/>
                  <a:pt x="2643941" y="751656"/>
                  <a:pt x="2635527" y="838810"/>
                </a:cubicBezTo>
                <a:lnTo>
                  <a:pt x="2635527" y="838807"/>
                </a:lnTo>
                <a:cubicBezTo>
                  <a:pt x="2637337" y="910953"/>
                  <a:pt x="2539555" y="1003112"/>
                  <a:pt x="2467762" y="1006572"/>
                </a:cubicBezTo>
                <a:cubicBezTo>
                  <a:pt x="2328412" y="1037717"/>
                  <a:pt x="2010852" y="1016990"/>
                  <a:pt x="1782949" y="1006572"/>
                </a:cubicBezTo>
                <a:cubicBezTo>
                  <a:pt x="1555046" y="996154"/>
                  <a:pt x="1388070" y="1037805"/>
                  <a:pt x="1098136" y="1006572"/>
                </a:cubicBezTo>
                <a:cubicBezTo>
                  <a:pt x="802008" y="1023496"/>
                  <a:pt x="593784" y="1028449"/>
                  <a:pt x="439255" y="1006572"/>
                </a:cubicBezTo>
                <a:lnTo>
                  <a:pt x="439255" y="1006572"/>
                </a:lnTo>
                <a:cubicBezTo>
                  <a:pt x="384858" y="993305"/>
                  <a:pt x="240241" y="1017979"/>
                  <a:pt x="167765" y="1006572"/>
                </a:cubicBezTo>
                <a:cubicBezTo>
                  <a:pt x="73320" y="1017232"/>
                  <a:pt x="-1105" y="914738"/>
                  <a:pt x="0" y="838807"/>
                </a:cubicBezTo>
                <a:lnTo>
                  <a:pt x="0" y="838810"/>
                </a:lnTo>
                <a:cubicBezTo>
                  <a:pt x="-129277" y="798000"/>
                  <a:pt x="-293857" y="737231"/>
                  <a:pt x="-365389" y="698601"/>
                </a:cubicBezTo>
                <a:cubicBezTo>
                  <a:pt x="-234104" y="656903"/>
                  <a:pt x="-73186" y="622006"/>
                  <a:pt x="0" y="587167"/>
                </a:cubicBezTo>
                <a:cubicBezTo>
                  <a:pt x="-15517" y="438336"/>
                  <a:pt x="-7051" y="311445"/>
                  <a:pt x="0" y="16776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25382347">
                  <a:prstGeom prst="wedgeRoundRectCallout">
                    <a:avLst>
                      <a:gd name="adj1" fmla="val -63864"/>
                      <a:gd name="adj2" fmla="val 19404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139700" dist="38100" dir="2700000" algn="tl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rgbClr val="333434"/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“Media</a:t>
            </a:r>
            <a:r>
              <a:rPr lang="ko-KR" altLang="en-US" sz="2400" dirty="0">
                <a:solidFill>
                  <a:srgbClr val="333434"/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 </a:t>
            </a:r>
            <a:r>
              <a:rPr lang="en-US" altLang="ko-KR" sz="2400" dirty="0">
                <a:solidFill>
                  <a:srgbClr val="333434"/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tend</a:t>
            </a:r>
            <a:r>
              <a:rPr lang="ko-KR" altLang="en-US" sz="2400" dirty="0">
                <a:solidFill>
                  <a:srgbClr val="333434"/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 </a:t>
            </a:r>
            <a:r>
              <a:rPr lang="en-US" altLang="ko-KR" sz="2400" dirty="0">
                <a:solidFill>
                  <a:srgbClr val="333434"/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to</a:t>
            </a:r>
            <a:r>
              <a:rPr lang="ko-KR" altLang="en-US" sz="2400" dirty="0">
                <a:solidFill>
                  <a:srgbClr val="333434"/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 </a:t>
            </a:r>
            <a:r>
              <a:rPr lang="en-US" altLang="ko-KR" sz="2400" dirty="0">
                <a:solidFill>
                  <a:srgbClr val="333434"/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overrated AI bot”</a:t>
            </a:r>
          </a:p>
        </p:txBody>
      </p:sp>
    </p:spTree>
    <p:extLst>
      <p:ext uri="{BB962C8B-B14F-4D97-AF65-F5344CB8AC3E}">
        <p14:creationId xmlns:p14="http://schemas.microsoft.com/office/powerpoint/2010/main" val="228184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예술, 스크린샷, 디자인, 기술이(가) 표시된 사진&#10;&#10;자동 생성된 설명">
            <a:extLst>
              <a:ext uri="{FF2B5EF4-FFF2-40B4-BE49-F238E27FC236}">
                <a16:creationId xmlns:a16="http://schemas.microsoft.com/office/drawing/2014/main" id="{6EDD8C47-5993-15CD-FF75-622CCE1A8D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55" y="1147312"/>
            <a:ext cx="5488331" cy="5488331"/>
          </a:xfrm>
          <a:prstGeom prst="rect">
            <a:avLst/>
          </a:prstGeom>
        </p:spPr>
      </p:pic>
      <p:pic>
        <p:nvPicPr>
          <p:cNvPr id="5" name="그림 4" descr="댄스, 페인팅, 야외, 사람이(가) 표시된 사진&#10;&#10;자동 생성된 설명">
            <a:extLst>
              <a:ext uri="{FF2B5EF4-FFF2-40B4-BE49-F238E27FC236}">
                <a16:creationId xmlns:a16="http://schemas.microsoft.com/office/drawing/2014/main" id="{B3BEECC2-5434-D65B-9909-F4EEF5D6138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050" y="279460"/>
            <a:ext cx="2419621" cy="2419621"/>
          </a:xfrm>
          <a:prstGeom prst="rect">
            <a:avLst/>
          </a:prstGeom>
        </p:spPr>
      </p:pic>
      <p:pic>
        <p:nvPicPr>
          <p:cNvPr id="7" name="그림 6" descr="시계, 디자인, 일러스트레이션이(가) 표시된 사진&#10;&#10;중간 신뢰도로 자동 생성된 설명">
            <a:extLst>
              <a:ext uri="{FF2B5EF4-FFF2-40B4-BE49-F238E27FC236}">
                <a16:creationId xmlns:a16="http://schemas.microsoft.com/office/drawing/2014/main" id="{27385685-F546-768A-6C2F-18C10A31D7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951" y="1979853"/>
            <a:ext cx="2283303" cy="2419620"/>
          </a:xfrm>
          <a:prstGeom prst="rect">
            <a:avLst/>
          </a:prstGeom>
        </p:spPr>
      </p:pic>
      <p:pic>
        <p:nvPicPr>
          <p:cNvPr id="11" name="그림 10" descr="클립아트, 만화 영화, 일러스트레이션, 디자인이(가) 표시된 사진&#10;&#10;자동 생성된 설명">
            <a:extLst>
              <a:ext uri="{FF2B5EF4-FFF2-40B4-BE49-F238E27FC236}">
                <a16:creationId xmlns:a16="http://schemas.microsoft.com/office/drawing/2014/main" id="{0C0A9130-97E9-1B69-3A91-73EA957DD0C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050" y="4158920"/>
            <a:ext cx="2446308" cy="2299530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6F3F431C-1DC5-CBFE-0218-7442A154D3CE}"/>
              </a:ext>
            </a:extLst>
          </p:cNvPr>
          <p:cNvSpPr/>
          <p:nvPr/>
        </p:nvSpPr>
        <p:spPr>
          <a:xfrm>
            <a:off x="323386" y="301084"/>
            <a:ext cx="1371600" cy="54641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4C6F06-F875-464F-EA0B-F23BD8635FC4}"/>
              </a:ext>
            </a:extLst>
          </p:cNvPr>
          <p:cNvSpPr txBox="1"/>
          <p:nvPr/>
        </p:nvSpPr>
        <p:spPr>
          <a:xfrm>
            <a:off x="546446" y="328610"/>
            <a:ext cx="935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Part 1</a:t>
            </a:r>
            <a:endParaRPr lang="ko-KR" altLang="en-US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E180D4-F14E-4008-0895-53C308FC9E83}"/>
              </a:ext>
            </a:extLst>
          </p:cNvPr>
          <p:cNvSpPr txBox="1"/>
          <p:nvPr/>
        </p:nvSpPr>
        <p:spPr>
          <a:xfrm>
            <a:off x="1853878" y="338789"/>
            <a:ext cx="4862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Can</a:t>
            </a:r>
            <a:r>
              <a:rPr lang="ko-KR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AI replace the human reporters?</a:t>
            </a:r>
            <a:endParaRPr lang="ko-KR" alt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06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AEC2E9A4-0DB5-6BBC-7587-FE71C53739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1" t="8350" r="53106" b="12324"/>
          <a:stretch/>
        </p:blipFill>
        <p:spPr>
          <a:xfrm>
            <a:off x="646544" y="1295064"/>
            <a:ext cx="5449456" cy="5261852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13F23C1B-9D81-7B02-E7CC-C767695440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8" t="9023" r="54395" b="4390"/>
          <a:stretch/>
        </p:blipFill>
        <p:spPr>
          <a:xfrm>
            <a:off x="6280727" y="459959"/>
            <a:ext cx="5449456" cy="5938081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97A86BDB-33CE-E4BF-9469-800003A468B9}"/>
              </a:ext>
            </a:extLst>
          </p:cNvPr>
          <p:cNvSpPr/>
          <p:nvPr/>
        </p:nvSpPr>
        <p:spPr>
          <a:xfrm>
            <a:off x="323386" y="301084"/>
            <a:ext cx="1371600" cy="54641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65ECE5-D06A-CC87-7066-B85A645AB379}"/>
              </a:ext>
            </a:extLst>
          </p:cNvPr>
          <p:cNvSpPr txBox="1"/>
          <p:nvPr/>
        </p:nvSpPr>
        <p:spPr>
          <a:xfrm>
            <a:off x="546446" y="328610"/>
            <a:ext cx="935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Part 1</a:t>
            </a:r>
            <a:endParaRPr lang="ko-KR" altLang="en-US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EA4742-4BE2-3D3A-1BC1-128CA4E2F259}"/>
              </a:ext>
            </a:extLst>
          </p:cNvPr>
          <p:cNvSpPr txBox="1"/>
          <p:nvPr/>
        </p:nvSpPr>
        <p:spPr>
          <a:xfrm>
            <a:off x="1853878" y="338789"/>
            <a:ext cx="4862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Can</a:t>
            </a:r>
            <a:r>
              <a:rPr lang="ko-KR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AI replace the human reporters?</a:t>
            </a:r>
            <a:endParaRPr lang="ko-KR" alt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49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, 폰트, 스크린샷, 그래픽이(가) 표시된 사진&#10;&#10;자동 생성된 설명">
            <a:extLst>
              <a:ext uri="{FF2B5EF4-FFF2-40B4-BE49-F238E27FC236}">
                <a16:creationId xmlns:a16="http://schemas.microsoft.com/office/drawing/2014/main" id="{36896FDF-D92B-31A7-0944-4A0DC4B996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7466" y="574290"/>
            <a:ext cx="3768244" cy="2150438"/>
          </a:xfrm>
          <a:prstGeom prst="rect">
            <a:avLst/>
          </a:prstGeom>
        </p:spPr>
      </p:pic>
      <p:pic>
        <p:nvPicPr>
          <p:cNvPr id="7" name="그림 6" descr="텍스트, 폰트, 타이포그래피, 그래픽이(가) 표시된 사진&#10;&#10;자동 생성된 설명">
            <a:extLst>
              <a:ext uri="{FF2B5EF4-FFF2-40B4-BE49-F238E27FC236}">
                <a16:creationId xmlns:a16="http://schemas.microsoft.com/office/drawing/2014/main" id="{B2C9BE20-7197-EDA9-F5D5-7E0997723CE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2924784"/>
            <a:ext cx="2983345" cy="1678132"/>
          </a:xfrm>
          <a:prstGeom prst="rect">
            <a:avLst/>
          </a:prstGeom>
        </p:spPr>
      </p:pic>
      <p:pic>
        <p:nvPicPr>
          <p:cNvPr id="11" name="그림 10" descr="블랙, 어둠이(가) 표시된 사진&#10;&#10;자동 생성된 설명">
            <a:extLst>
              <a:ext uri="{FF2B5EF4-FFF2-40B4-BE49-F238E27FC236}">
                <a16:creationId xmlns:a16="http://schemas.microsoft.com/office/drawing/2014/main" id="{5DBEA123-F736-B29F-2BBA-F5C9AD1E1A4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33" y="4586831"/>
            <a:ext cx="4042749" cy="1617099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E37485F3-4C08-1FD4-5824-485DE2683E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387" t="7294" r="60454" b="42265"/>
          <a:stretch/>
        </p:blipFill>
        <p:spPr>
          <a:xfrm>
            <a:off x="5684742" y="1115540"/>
            <a:ext cx="5667519" cy="4988499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4EE661BD-C421-0EBE-649F-2CFB6958DB9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056" t="11291" r="41591" b="7295"/>
          <a:stretch/>
        </p:blipFill>
        <p:spPr>
          <a:xfrm>
            <a:off x="5684742" y="982875"/>
            <a:ext cx="5696541" cy="5285912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B71FF2D5-F217-B55C-BB3D-5118F4998DBA}"/>
              </a:ext>
            </a:extLst>
          </p:cNvPr>
          <p:cNvSpPr/>
          <p:nvPr/>
        </p:nvSpPr>
        <p:spPr>
          <a:xfrm>
            <a:off x="323386" y="301084"/>
            <a:ext cx="1371600" cy="54641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5C76C5-92D5-B85D-E80B-06DDCFEDA5D0}"/>
              </a:ext>
            </a:extLst>
          </p:cNvPr>
          <p:cNvSpPr txBox="1"/>
          <p:nvPr/>
        </p:nvSpPr>
        <p:spPr>
          <a:xfrm>
            <a:off x="546446" y="328610"/>
            <a:ext cx="935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Part 1</a:t>
            </a:r>
            <a:endParaRPr lang="ko-KR" altLang="en-US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EBE78F-FA0F-9B34-57C8-8112938CB4AF}"/>
              </a:ext>
            </a:extLst>
          </p:cNvPr>
          <p:cNvSpPr txBox="1"/>
          <p:nvPr/>
        </p:nvSpPr>
        <p:spPr>
          <a:xfrm>
            <a:off x="1853878" y="338789"/>
            <a:ext cx="4862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Can</a:t>
            </a:r>
            <a:r>
              <a:rPr lang="ko-KR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AI replace the human reporters?</a:t>
            </a:r>
            <a:endParaRPr lang="ko-KR" alt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23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림 25" descr="대지, 스쿠터이(가) 표시된 사진&#10;&#10;자동 생성된 설명">
            <a:extLst>
              <a:ext uri="{FF2B5EF4-FFF2-40B4-BE49-F238E27FC236}">
                <a16:creationId xmlns:a16="http://schemas.microsoft.com/office/drawing/2014/main" id="{C6D77C9E-6DBA-7120-3965-FAEC638810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2669EDAF-2224-47BA-4229-FE648392D6FD}"/>
              </a:ext>
            </a:extLst>
          </p:cNvPr>
          <p:cNvSpPr/>
          <p:nvPr/>
        </p:nvSpPr>
        <p:spPr>
          <a:xfrm>
            <a:off x="0" y="-156403"/>
            <a:ext cx="12192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타원 2">
            <a:extLst>
              <a:ext uri="{FF2B5EF4-FFF2-40B4-BE49-F238E27FC236}">
                <a16:creationId xmlns:a16="http://schemas.microsoft.com/office/drawing/2014/main" id="{38F550BD-BB79-CFB9-DA93-523230628D35}"/>
              </a:ext>
            </a:extLst>
          </p:cNvPr>
          <p:cNvSpPr/>
          <p:nvPr/>
        </p:nvSpPr>
        <p:spPr>
          <a:xfrm>
            <a:off x="967448" y="2078684"/>
            <a:ext cx="2700000" cy="270063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타원 3">
            <a:extLst>
              <a:ext uri="{FF2B5EF4-FFF2-40B4-BE49-F238E27FC236}">
                <a16:creationId xmlns:a16="http://schemas.microsoft.com/office/drawing/2014/main" id="{DF34A056-CDFD-355D-39E1-85C68CAC9EDB}"/>
              </a:ext>
            </a:extLst>
          </p:cNvPr>
          <p:cNvSpPr/>
          <p:nvPr/>
        </p:nvSpPr>
        <p:spPr>
          <a:xfrm>
            <a:off x="4746000" y="2078684"/>
            <a:ext cx="2700000" cy="270063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ABDF4FD9-C008-C038-AC33-F1EE4EC5211C}"/>
              </a:ext>
            </a:extLst>
          </p:cNvPr>
          <p:cNvSpPr/>
          <p:nvPr/>
        </p:nvSpPr>
        <p:spPr>
          <a:xfrm>
            <a:off x="8524551" y="2078684"/>
            <a:ext cx="2700000" cy="270063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469780-6747-D696-EF48-C2B3364C619C}"/>
              </a:ext>
            </a:extLst>
          </p:cNvPr>
          <p:cNvSpPr txBox="1"/>
          <p:nvPr/>
        </p:nvSpPr>
        <p:spPr>
          <a:xfrm>
            <a:off x="1413097" y="3136612"/>
            <a:ext cx="18087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Summary</a:t>
            </a:r>
            <a:endParaRPr lang="ko-KR" altLang="en-US" sz="3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544BD8-9195-7424-0AF9-D4BB8CC76B54}"/>
              </a:ext>
            </a:extLst>
          </p:cNvPr>
          <p:cNvSpPr txBox="1"/>
          <p:nvPr/>
        </p:nvSpPr>
        <p:spPr>
          <a:xfrm>
            <a:off x="5179435" y="2895982"/>
            <a:ext cx="183313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Searching</a:t>
            </a:r>
          </a:p>
          <a:p>
            <a:pPr algn="ctr"/>
            <a:r>
              <a:rPr lang="en-US" altLang="ko-KR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Solution</a:t>
            </a:r>
            <a:endParaRPr lang="ko-KR" altLang="en-US" sz="3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EE4422-8209-FBD7-BDC9-1EFB12213E43}"/>
              </a:ext>
            </a:extLst>
          </p:cNvPr>
          <p:cNvSpPr txBox="1"/>
          <p:nvPr/>
        </p:nvSpPr>
        <p:spPr>
          <a:xfrm>
            <a:off x="9067280" y="3136612"/>
            <a:ext cx="1614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3200" b="1" dirty="0">
                <a:solidFill>
                  <a:schemeClr val="bg1">
                    <a:lumMod val="95000"/>
                  </a:schemeClr>
                </a:solidFill>
              </a:rPr>
              <a:t>Revision</a:t>
            </a:r>
            <a:endParaRPr lang="ko-KR" altLang="en-US" sz="32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88E5E7-9AB4-9E41-838C-472C0B177A43}"/>
              </a:ext>
            </a:extLst>
          </p:cNvPr>
          <p:cNvSpPr txBox="1"/>
          <p:nvPr/>
        </p:nvSpPr>
        <p:spPr>
          <a:xfrm>
            <a:off x="9987228" y="6586181"/>
            <a:ext cx="21948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ⓒSaebyeol Yu.</a:t>
            </a:r>
            <a:r>
              <a:rPr lang="ko-KR" alt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Saebyeol’s</a:t>
            </a:r>
            <a:r>
              <a:rPr lang="ko-KR" alt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PowerPoint</a:t>
            </a:r>
            <a:endParaRPr lang="ko-KR" altLang="en-US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8546EF8A-F93D-6B20-4463-F4C23923E956}"/>
              </a:ext>
            </a:extLst>
          </p:cNvPr>
          <p:cNvSpPr/>
          <p:nvPr/>
        </p:nvSpPr>
        <p:spPr>
          <a:xfrm>
            <a:off x="323386" y="301084"/>
            <a:ext cx="1371600" cy="54641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09D4A9-5C8C-8AEB-26D7-F2427668D7EE}"/>
              </a:ext>
            </a:extLst>
          </p:cNvPr>
          <p:cNvSpPr txBox="1"/>
          <p:nvPr/>
        </p:nvSpPr>
        <p:spPr>
          <a:xfrm>
            <a:off x="546446" y="328610"/>
            <a:ext cx="935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Part 2</a:t>
            </a:r>
            <a:endParaRPr lang="ko-KR" altLang="en-US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2BDD15-678F-3EA2-88B4-D5C56AE99B82}"/>
              </a:ext>
            </a:extLst>
          </p:cNvPr>
          <p:cNvSpPr txBox="1"/>
          <p:nvPr/>
        </p:nvSpPr>
        <p:spPr>
          <a:xfrm>
            <a:off x="1853878" y="338789"/>
            <a:ext cx="4862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</a:rPr>
              <a:t>AI as assistant</a:t>
            </a:r>
            <a:endParaRPr lang="ko-KR" alt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67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폰트, 그래픽, 로고, 그래픽 디자인이(가) 표시된 사진&#10;&#10;자동 생성된 설명">
            <a:extLst>
              <a:ext uri="{FF2B5EF4-FFF2-40B4-BE49-F238E27FC236}">
                <a16:creationId xmlns:a16="http://schemas.microsoft.com/office/drawing/2014/main" id="{A1D56B50-2DF1-B988-B358-4C118D74F9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21" y="1285337"/>
            <a:ext cx="4466325" cy="4466325"/>
          </a:xfrm>
          <a:prstGeom prst="rect">
            <a:avLst/>
          </a:prstGeom>
        </p:spPr>
      </p:pic>
      <p:graphicFrame>
        <p:nvGraphicFramePr>
          <p:cNvPr id="4" name="차트 3">
            <a:extLst>
              <a:ext uri="{FF2B5EF4-FFF2-40B4-BE49-F238E27FC236}">
                <a16:creationId xmlns:a16="http://schemas.microsoft.com/office/drawing/2014/main" id="{119EA9A1-D302-3EED-A789-5A98242DC355}"/>
              </a:ext>
            </a:extLst>
          </p:cNvPr>
          <p:cNvGraphicFramePr/>
          <p:nvPr/>
        </p:nvGraphicFramePr>
        <p:xfrm>
          <a:off x="6749825" y="1337217"/>
          <a:ext cx="4883764" cy="4183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직사각형 1">
            <a:extLst>
              <a:ext uri="{FF2B5EF4-FFF2-40B4-BE49-F238E27FC236}">
                <a16:creationId xmlns:a16="http://schemas.microsoft.com/office/drawing/2014/main" id="{A96E2051-4BFD-EE04-585B-2C43E5BB5419}"/>
              </a:ext>
            </a:extLst>
          </p:cNvPr>
          <p:cNvSpPr/>
          <p:nvPr/>
        </p:nvSpPr>
        <p:spPr>
          <a:xfrm>
            <a:off x="323386" y="301084"/>
            <a:ext cx="1371600" cy="54641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732A42-3173-4BE7-D604-8C8EEAB2F372}"/>
              </a:ext>
            </a:extLst>
          </p:cNvPr>
          <p:cNvSpPr txBox="1"/>
          <p:nvPr/>
        </p:nvSpPr>
        <p:spPr>
          <a:xfrm>
            <a:off x="546446" y="328610"/>
            <a:ext cx="935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Part 2</a:t>
            </a:r>
            <a:endParaRPr lang="ko-KR" altLang="en-US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287CA2-0E3B-6A02-B33B-3415CB028E0F}"/>
              </a:ext>
            </a:extLst>
          </p:cNvPr>
          <p:cNvSpPr txBox="1"/>
          <p:nvPr/>
        </p:nvSpPr>
        <p:spPr>
          <a:xfrm>
            <a:off x="1853878" y="338789"/>
            <a:ext cx="4862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/>
              <a:t>AI as assistant</a:t>
            </a:r>
            <a:endParaRPr lang="ko-KR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96323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테마">
  <a:themeElements>
    <a:clrScheme name="200510_라벤더">
      <a:dk1>
        <a:sysClr val="windowText" lastClr="000000"/>
      </a:dk1>
      <a:lt1>
        <a:sysClr val="window" lastClr="FFFFFF"/>
      </a:lt1>
      <a:dk2>
        <a:srgbClr val="3A3838"/>
      </a:dk2>
      <a:lt2>
        <a:srgbClr val="E7E6E6"/>
      </a:lt2>
      <a:accent1>
        <a:srgbClr val="CD9FD2"/>
      </a:accent1>
      <a:accent2>
        <a:srgbClr val="AA8FD3"/>
      </a:accent2>
      <a:accent3>
        <a:srgbClr val="CDBFE0"/>
      </a:accent3>
      <a:accent4>
        <a:srgbClr val="FCC3D5"/>
      </a:accent4>
      <a:accent5>
        <a:srgbClr val="FADBEE"/>
      </a:accent5>
      <a:accent6>
        <a:srgbClr val="D4CDFB"/>
      </a:accent6>
      <a:hlink>
        <a:srgbClr val="3F3F3F"/>
      </a:hlink>
      <a:folHlink>
        <a:srgbClr val="3F3F3F"/>
      </a:folHlink>
    </a:clrScheme>
    <a:fontScheme name="12-1">
      <a:majorFont>
        <a:latin typeface="Pretendard ExtraBold"/>
        <a:ea typeface="Pretendard ExtraBold"/>
        <a:cs typeface=""/>
      </a:majorFont>
      <a:minorFont>
        <a:latin typeface="Pretendard"/>
        <a:ea typeface="Pretendar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9137</TotalTime>
  <Words>154</Words>
  <Application>Microsoft Office PowerPoint</Application>
  <PresentationFormat>와이드스크린</PresentationFormat>
  <Paragraphs>48</Paragraphs>
  <Slides>17</Slides>
  <Notes>0</Notes>
  <HiddenSlides>0</HiddenSlides>
  <MMClips>3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17</vt:i4>
      </vt:variant>
    </vt:vector>
  </HeadingPairs>
  <TitlesOfParts>
    <vt:vector size="23" baseType="lpstr">
      <vt:lpstr>Pretendard</vt:lpstr>
      <vt:lpstr>Pretendard ExtraBold</vt:lpstr>
      <vt:lpstr>배달의민족 연성</vt:lpstr>
      <vt:lpstr>Arial</vt:lpstr>
      <vt:lpstr>Arial Black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Yu Saebyeol</dc:creator>
  <cp:lastModifiedBy>ParkJe Yeong</cp:lastModifiedBy>
  <cp:revision>49</cp:revision>
  <dcterms:created xsi:type="dcterms:W3CDTF">2022-10-24T04:55:51Z</dcterms:created>
  <dcterms:modified xsi:type="dcterms:W3CDTF">2023-06-12T17:00:52Z</dcterms:modified>
</cp:coreProperties>
</file>