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3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9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9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2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6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4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9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8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0" r:id="rId6"/>
    <p:sldLayoutId id="2147483726" r:id="rId7"/>
    <p:sldLayoutId id="2147483727" r:id="rId8"/>
    <p:sldLayoutId id="2147483728" r:id="rId9"/>
    <p:sldLayoutId id="2147483729" r:id="rId10"/>
    <p:sldLayoutId id="214748373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" descr="Tło sześciokątne z niebieskimi światłami neonu">
            <a:extLst>
              <a:ext uri="{FF2B5EF4-FFF2-40B4-BE49-F238E27FC236}">
                <a16:creationId xmlns:a16="http://schemas.microsoft.com/office/drawing/2014/main" id="{DA4A36E3-1AF0-1F3B-023F-874D935EAF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4" y="10"/>
            <a:ext cx="12192000" cy="6857990"/>
          </a:xfrm>
          <a:prstGeom prst="rect">
            <a:avLst/>
          </a:prstGeom>
          <a:noFill/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33D2B99-BC83-1FD0-EBE1-5E040BDC2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2362200"/>
            <a:ext cx="6172200" cy="2400300"/>
          </a:xfrm>
        </p:spPr>
        <p:txBody>
          <a:bodyPr>
            <a:normAutofit/>
          </a:bodyPr>
          <a:lstStyle/>
          <a:p>
            <a:r>
              <a:rPr lang="pl-PL" dirty="0" err="1"/>
              <a:t>Czatbot</a:t>
            </a:r>
            <a:r>
              <a:rPr lang="pl-PL" dirty="0"/>
              <a:t> z rozmytymi wyrażeniami regularnymi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A12849-9D1E-763F-6812-FE3D78F32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8489" y="5075226"/>
            <a:ext cx="6134911" cy="906474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Mateusz Szewczyk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Dawid Szewczyk</a:t>
            </a:r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3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KOMUNIKACJA Z ZEWNĘTRZNYM API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6C64515A-D0A0-EA40-0CF3-376C0AEB1012}"/>
              </a:ext>
            </a:extLst>
          </p:cNvPr>
          <p:cNvSpPr txBox="1">
            <a:spLocks/>
          </p:cNvSpPr>
          <p:nvPr/>
        </p:nvSpPr>
        <p:spPr>
          <a:xfrm>
            <a:off x="585524" y="2095500"/>
            <a:ext cx="5379461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 err="1">
                <a:solidFill>
                  <a:schemeClr val="bg1"/>
                </a:solidFill>
              </a:rPr>
              <a:t>Czatbot</a:t>
            </a:r>
            <a:r>
              <a:rPr lang="pl-PL" dirty="0">
                <a:solidFill>
                  <a:schemeClr val="bg1"/>
                </a:solidFill>
              </a:rPr>
              <a:t> potrafi wykonywać zapytania do zewnętrznych API.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W przypadku naszej implementacji </a:t>
            </a:r>
            <a:r>
              <a:rPr lang="pl-PL" dirty="0" err="1">
                <a:solidFill>
                  <a:schemeClr val="bg1"/>
                </a:solidFill>
              </a:rPr>
              <a:t>wykonujemu</a:t>
            </a:r>
            <a:r>
              <a:rPr lang="pl-PL" dirty="0">
                <a:solidFill>
                  <a:schemeClr val="bg1"/>
                </a:solidFill>
              </a:rPr>
              <a:t> zapytania do </a:t>
            </a:r>
            <a:r>
              <a:rPr lang="pl-PL" dirty="0" err="1">
                <a:solidFill>
                  <a:schemeClr val="bg1"/>
                </a:solidFill>
              </a:rPr>
              <a:t>Weather</a:t>
            </a:r>
            <a:r>
              <a:rPr lang="pl-PL" dirty="0">
                <a:solidFill>
                  <a:schemeClr val="bg1"/>
                </a:solidFill>
              </a:rPr>
              <a:t> API w celu pobrania pogody w wybranych Polskich miastach.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B17E516-0AD1-D871-A0EC-9D9E39C5F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912" y="2462077"/>
            <a:ext cx="2867425" cy="193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374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 CZATBOTA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6C64515A-D0A0-EA40-0CF3-376C0AEB1012}"/>
              </a:ext>
            </a:extLst>
          </p:cNvPr>
          <p:cNvSpPr txBox="1">
            <a:spLocks/>
          </p:cNvSpPr>
          <p:nvPr/>
        </p:nvSpPr>
        <p:spPr>
          <a:xfrm>
            <a:off x="585524" y="2095500"/>
            <a:ext cx="10873660" cy="1628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 err="1">
                <a:solidFill>
                  <a:schemeClr val="bg1"/>
                </a:solidFill>
              </a:rPr>
              <a:t>Czatbot</a:t>
            </a:r>
            <a:r>
              <a:rPr lang="pl-PL" dirty="0">
                <a:solidFill>
                  <a:schemeClr val="bg1"/>
                </a:solidFill>
              </a:rPr>
              <a:t> formułuje odpowiedzi w oparciu o bazę odpowiedzi.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>
                <a:solidFill>
                  <a:schemeClr val="bg1"/>
                </a:solidFill>
              </a:rPr>
              <a:t>Odpowiedzi są wybierane na podstawie zapytania z terminala przetworzonego przez funkcję </a:t>
            </a:r>
            <a:r>
              <a:rPr lang="pl-PL" dirty="0" err="1">
                <a:solidFill>
                  <a:schemeClr val="bg1"/>
                </a:solidFill>
              </a:rPr>
              <a:t>token</a:t>
            </a:r>
            <a:r>
              <a:rPr lang="pl-PL" dirty="0">
                <a:solidFill>
                  <a:schemeClr val="bg1"/>
                </a:solidFill>
              </a:rPr>
              <a:t> set ratio z biblioteki </a:t>
            </a:r>
            <a:r>
              <a:rPr lang="pl-PL" dirty="0" err="1">
                <a:solidFill>
                  <a:schemeClr val="bg1"/>
                </a:solidFill>
              </a:rPr>
              <a:t>thefuzz</a:t>
            </a:r>
            <a:r>
              <a:rPr lang="pl-PL" dirty="0">
                <a:solidFill>
                  <a:schemeClr val="bg1"/>
                </a:solidFill>
              </a:rPr>
              <a:t>.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2EB580A-8E8F-EF3D-FD61-FE0456149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066" y="3904965"/>
            <a:ext cx="8726118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155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LOSOWE POWITANIA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6C64515A-D0A0-EA40-0CF3-376C0AEB1012}"/>
              </a:ext>
            </a:extLst>
          </p:cNvPr>
          <p:cNvSpPr txBox="1">
            <a:spLocks/>
          </p:cNvSpPr>
          <p:nvPr/>
        </p:nvSpPr>
        <p:spPr>
          <a:xfrm>
            <a:off x="585524" y="2095500"/>
            <a:ext cx="5510476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 err="1">
                <a:solidFill>
                  <a:schemeClr val="bg1"/>
                </a:solidFill>
              </a:rPr>
              <a:t>Czatbot</a:t>
            </a:r>
            <a:r>
              <a:rPr lang="pl-PL" dirty="0">
                <a:solidFill>
                  <a:schemeClr val="bg1"/>
                </a:solidFill>
              </a:rPr>
              <a:t> posiada bazę z powitaniami które są losowo wybierane przy każdym uruchomieniu.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2940D3AD-0D72-D394-B2FF-A7033F168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939" y="2490656"/>
            <a:ext cx="2114845" cy="18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45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2476500"/>
            <a:ext cx="10625229" cy="1147053"/>
          </a:xfrm>
        </p:spPr>
        <p:txBody>
          <a:bodyPr/>
          <a:lstStyle/>
          <a:p>
            <a:pPr algn="ctr"/>
            <a:r>
              <a:rPr lang="pl-PL" dirty="0"/>
              <a:t>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Rozmyte wyrażenia regularne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443629" cy="384810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Rozmyte wyrażenia regularne służą do określania podobieństwa między napisami.</a:t>
            </a: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Do obliczania podobieństwa wykorzystuje się wzór na odległość </a:t>
            </a:r>
            <a:r>
              <a:rPr lang="pl-PL" dirty="0" err="1">
                <a:solidFill>
                  <a:schemeClr val="bg1"/>
                </a:solidFill>
              </a:rPr>
              <a:t>Levenshteina</a:t>
            </a:r>
            <a:r>
              <a:rPr lang="pl-PL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9758C0B-EA36-8599-0F2C-ECEC2F342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105" y="2400156"/>
            <a:ext cx="4706007" cy="102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3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Rozmyte wyrażenia regularne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443629" cy="384810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Wzór na odległość pozwala na obliczenie ilości edycji tekstu dzięki którym tekst a możemy zmienić w tekst b.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Edycje tekstu dzielą się na: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Insert     (dodanie litery do tekstu)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 err="1">
                <a:solidFill>
                  <a:schemeClr val="bg1"/>
                </a:solidFill>
              </a:rPr>
              <a:t>Delete</a:t>
            </a:r>
            <a:r>
              <a:rPr lang="pl-PL" dirty="0">
                <a:solidFill>
                  <a:schemeClr val="bg1"/>
                </a:solidFill>
              </a:rPr>
              <a:t>    (usunięcie litery z tekstu)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Switch   (zamiana dwóch sąsiadujących liter)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 err="1">
                <a:solidFill>
                  <a:schemeClr val="bg1"/>
                </a:solidFill>
              </a:rPr>
              <a:t>Replace</a:t>
            </a:r>
            <a:r>
              <a:rPr lang="pl-PL" dirty="0">
                <a:solidFill>
                  <a:schemeClr val="bg1"/>
                </a:solidFill>
              </a:rPr>
              <a:t> (zamiana litery na inną literę)</a:t>
            </a: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9758C0B-EA36-8599-0F2C-ECEC2F342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105" y="2400156"/>
            <a:ext cx="4706007" cy="102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4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PYTHON I Biblioteka THEFUZZ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10625229" cy="384810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Do implementacji </a:t>
            </a:r>
            <a:r>
              <a:rPr lang="pl-PL" dirty="0" err="1">
                <a:solidFill>
                  <a:schemeClr val="bg1"/>
                </a:solidFill>
              </a:rPr>
              <a:t>chatbota</a:t>
            </a:r>
            <a:r>
              <a:rPr lang="pl-PL" dirty="0">
                <a:solidFill>
                  <a:schemeClr val="bg1"/>
                </a:solidFill>
              </a:rPr>
              <a:t> wykorzystano język </a:t>
            </a:r>
            <a:r>
              <a:rPr lang="pl-PL" dirty="0" err="1">
                <a:solidFill>
                  <a:schemeClr val="bg1"/>
                </a:solidFill>
              </a:rPr>
              <a:t>Python</a:t>
            </a:r>
            <a:r>
              <a:rPr lang="pl-PL" dirty="0">
                <a:solidFill>
                  <a:schemeClr val="bg1"/>
                </a:solidFill>
              </a:rPr>
              <a:t> w wersji 3 wraz z biblioteką do porównywania napisów </a:t>
            </a:r>
            <a:r>
              <a:rPr lang="pl-PL" dirty="0" err="1">
                <a:solidFill>
                  <a:schemeClr val="bg1"/>
                </a:solidFill>
              </a:rPr>
              <a:t>thefuzz</a:t>
            </a:r>
            <a:r>
              <a:rPr lang="pl-PL" dirty="0">
                <a:solidFill>
                  <a:schemeClr val="bg1"/>
                </a:solidFill>
              </a:rPr>
              <a:t>.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Biblioteka </a:t>
            </a:r>
            <a:r>
              <a:rPr lang="pl-PL" dirty="0" err="1">
                <a:solidFill>
                  <a:schemeClr val="bg1"/>
                </a:solidFill>
              </a:rPr>
              <a:t>thefuzz</a:t>
            </a:r>
            <a:r>
              <a:rPr lang="pl-PL" dirty="0">
                <a:solidFill>
                  <a:schemeClr val="bg1"/>
                </a:solidFill>
              </a:rPr>
              <a:t> udostępnia kilka funkcji do porównywania napisów.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Simple ratio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 err="1">
                <a:solidFill>
                  <a:schemeClr val="bg1"/>
                </a:solidFill>
              </a:rPr>
              <a:t>Partial</a:t>
            </a:r>
            <a:r>
              <a:rPr lang="pl-PL" dirty="0">
                <a:solidFill>
                  <a:schemeClr val="bg1"/>
                </a:solidFill>
              </a:rPr>
              <a:t> ratio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 err="1">
                <a:solidFill>
                  <a:schemeClr val="bg1"/>
                </a:solidFill>
              </a:rPr>
              <a:t>Token</a:t>
            </a:r>
            <a:r>
              <a:rPr lang="pl-PL" dirty="0">
                <a:solidFill>
                  <a:schemeClr val="bg1"/>
                </a:solidFill>
              </a:rPr>
              <a:t> sort ratio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 err="1">
                <a:solidFill>
                  <a:schemeClr val="bg1"/>
                </a:solidFill>
              </a:rPr>
              <a:t>Token</a:t>
            </a:r>
            <a:r>
              <a:rPr lang="pl-PL" dirty="0">
                <a:solidFill>
                  <a:schemeClr val="bg1"/>
                </a:solidFill>
              </a:rPr>
              <a:t> set ratio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6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THEFUZZ – Simple RATIO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82" y="2356184"/>
            <a:ext cx="5547903" cy="3854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Simple ratio służy do porównywania napisów i wyliczania podobieństwa. </a:t>
            </a: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Podobieństwo jest liczbą z zakresu od 0 do 100.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78EC9567-6662-1F4E-BBFF-6E87F127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856" y="2095500"/>
            <a:ext cx="4791744" cy="905001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BC497177-7341-A013-1D66-A27FF8D44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856" y="3824998"/>
            <a:ext cx="2724530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83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THEFUZZ – PARTIAL RATIO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Funkcja </a:t>
            </a:r>
            <a:r>
              <a:rPr lang="pl-PL" dirty="0" err="1">
                <a:solidFill>
                  <a:schemeClr val="bg1"/>
                </a:solidFill>
              </a:rPr>
              <a:t>partial</a:t>
            </a:r>
            <a:r>
              <a:rPr lang="pl-PL" dirty="0">
                <a:solidFill>
                  <a:schemeClr val="bg1"/>
                </a:solidFill>
              </a:rPr>
              <a:t> ratio podczas szukania podobieństwa bierze pod uwagę kolejność słów.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Najkrótsze słowa z tekstu a są porównywane z najkrótszymi słowami z tekstu b.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8580D6B-6050-C48B-995B-0A51DD27A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45" y="2095500"/>
            <a:ext cx="57340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645926D4-49CF-E5E8-A4D2-05A464250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0297" y="4329822"/>
            <a:ext cx="2372056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90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THEFUZZ – TOKEN SORT RATIO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Funkcja </a:t>
            </a:r>
            <a:r>
              <a:rPr lang="pl-PL" dirty="0" err="1">
                <a:solidFill>
                  <a:schemeClr val="bg1"/>
                </a:solidFill>
              </a:rPr>
              <a:t>token</a:t>
            </a:r>
            <a:r>
              <a:rPr lang="pl-PL" dirty="0">
                <a:solidFill>
                  <a:schemeClr val="bg1"/>
                </a:solidFill>
              </a:rPr>
              <a:t> sort ratio pomija kolejność słów w tekstach wyciągając każde słowo jako oddzielny </a:t>
            </a:r>
            <a:r>
              <a:rPr lang="pl-PL" dirty="0" err="1">
                <a:solidFill>
                  <a:schemeClr val="bg1"/>
                </a:solidFill>
              </a:rPr>
              <a:t>token</a:t>
            </a:r>
            <a:r>
              <a:rPr lang="pl-PL" dirty="0">
                <a:solidFill>
                  <a:schemeClr val="bg1"/>
                </a:solidFill>
              </a:rPr>
              <a:t>.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r>
              <a:rPr lang="pl-PL" dirty="0" err="1">
                <a:solidFill>
                  <a:schemeClr val="bg1"/>
                </a:solidFill>
              </a:rPr>
              <a:t>Tokeny</a:t>
            </a:r>
            <a:r>
              <a:rPr lang="pl-PL" dirty="0">
                <a:solidFill>
                  <a:schemeClr val="bg1"/>
                </a:solidFill>
              </a:rPr>
              <a:t> są porównywane między sobą w celu określenia podobieństwa.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3EC412A-55B6-2648-E6A9-223A30A1D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3485" y="2095500"/>
            <a:ext cx="5468552" cy="1692250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93B45FC6-D913-9ED3-514F-2C8E07ADD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4548" y="4336074"/>
            <a:ext cx="2686425" cy="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8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THEFUZZ – TOKEN SET RATIO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CA02077-64E2-ACE6-F90F-D9D3B0368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95500"/>
            <a:ext cx="5887272" cy="168616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757A4F42-595A-5DE6-AD43-4870D7EAF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476" y="4082407"/>
            <a:ext cx="2648320" cy="857370"/>
          </a:xfrm>
          <a:prstGeom prst="rect">
            <a:avLst/>
          </a:prstGeom>
        </p:spPr>
      </p:pic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6C64515A-D0A0-EA40-0CF3-376C0AEB1012}"/>
              </a:ext>
            </a:extLst>
          </p:cNvPr>
          <p:cNvSpPr txBox="1">
            <a:spLocks/>
          </p:cNvSpPr>
          <p:nvPr/>
        </p:nvSpPr>
        <p:spPr>
          <a:xfrm>
            <a:off x="585524" y="2095500"/>
            <a:ext cx="5379461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>
                <a:solidFill>
                  <a:schemeClr val="bg1"/>
                </a:solidFill>
              </a:rPr>
              <a:t>Funkcja </a:t>
            </a:r>
            <a:r>
              <a:rPr lang="pl-PL" dirty="0" err="1">
                <a:solidFill>
                  <a:schemeClr val="bg1"/>
                </a:solidFill>
              </a:rPr>
              <a:t>token</a:t>
            </a:r>
            <a:r>
              <a:rPr lang="pl-PL" dirty="0">
                <a:solidFill>
                  <a:schemeClr val="bg1"/>
                </a:solidFill>
              </a:rPr>
              <a:t> set ratio w porównaniu do </a:t>
            </a:r>
            <a:r>
              <a:rPr lang="pl-PL" dirty="0" err="1">
                <a:solidFill>
                  <a:schemeClr val="bg1"/>
                </a:solidFill>
              </a:rPr>
              <a:t>porzedniej</a:t>
            </a:r>
            <a:r>
              <a:rPr lang="pl-PL" dirty="0">
                <a:solidFill>
                  <a:schemeClr val="bg1"/>
                </a:solidFill>
              </a:rPr>
              <a:t> funkcji pozwala na osiągnięcia pełnego podobieństwa tekstów bez konieczności występowania takich samych </a:t>
            </a:r>
            <a:r>
              <a:rPr lang="pl-PL" dirty="0" err="1">
                <a:solidFill>
                  <a:schemeClr val="bg1"/>
                </a:solidFill>
              </a:rPr>
              <a:t>tokenów</a:t>
            </a:r>
            <a:r>
              <a:rPr lang="pl-PL" dirty="0">
                <a:solidFill>
                  <a:schemeClr val="bg1"/>
                </a:solidFill>
              </a:rPr>
              <a:t> w obu tekstach.</a:t>
            </a: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8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1C366-7CD9-E958-9C5E-A0D5225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Komunikacja z CZATBOTEM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4C40BA-EFAA-572E-E8CD-377443D0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2095500"/>
            <a:ext cx="5379461" cy="3848100"/>
          </a:xfrm>
        </p:spPr>
        <p:txBody>
          <a:bodyPr/>
          <a:lstStyle/>
          <a:p>
            <a:pPr marL="0" indent="0">
              <a:buNone/>
            </a:pPr>
            <a:br>
              <a:rPr lang="pl-PL" dirty="0">
                <a:solidFill>
                  <a:schemeClr val="bg1"/>
                </a:solidFill>
              </a:rPr>
            </a:b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6C64515A-D0A0-EA40-0CF3-376C0AEB1012}"/>
              </a:ext>
            </a:extLst>
          </p:cNvPr>
          <p:cNvSpPr txBox="1">
            <a:spLocks/>
          </p:cNvSpPr>
          <p:nvPr/>
        </p:nvSpPr>
        <p:spPr>
          <a:xfrm>
            <a:off x="585524" y="2095500"/>
            <a:ext cx="5379461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>
                <a:solidFill>
                  <a:schemeClr val="bg1"/>
                </a:solidFill>
              </a:rPr>
              <a:t>Komunikacja z </a:t>
            </a:r>
            <a:r>
              <a:rPr lang="pl-PL" dirty="0" err="1">
                <a:solidFill>
                  <a:schemeClr val="bg1"/>
                </a:solidFill>
              </a:rPr>
              <a:t>czatbotem</a:t>
            </a:r>
            <a:r>
              <a:rPr lang="pl-PL" dirty="0">
                <a:solidFill>
                  <a:schemeClr val="bg1"/>
                </a:solidFill>
              </a:rPr>
              <a:t> odbywa się za pomocą terminala.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err="1">
                <a:solidFill>
                  <a:schemeClr val="bg1"/>
                </a:solidFill>
              </a:rPr>
              <a:t>Czatbot</a:t>
            </a:r>
            <a:r>
              <a:rPr lang="pl-PL" dirty="0">
                <a:solidFill>
                  <a:schemeClr val="bg1"/>
                </a:solidFill>
              </a:rPr>
              <a:t> poza odpowiedziami na pytania z bazy odpowiedzi może również podać użytkownikowi aktualną pogodę w danym mieście.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A803A37-ECCF-D74F-291A-2404FB737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2038350"/>
            <a:ext cx="45148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45B407E-746B-7B36-4017-9F4797436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0" y="4415457"/>
            <a:ext cx="3515216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54050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Citation">
      <a:dk1>
        <a:sysClr val="windowText" lastClr="000000"/>
      </a:dk1>
      <a:lt1>
        <a:sysClr val="window" lastClr="FFFFFF"/>
      </a:lt1>
      <a:dk2>
        <a:srgbClr val="01375D"/>
      </a:dk2>
      <a:lt2>
        <a:srgbClr val="F3F2EF"/>
      </a:lt2>
      <a:accent1>
        <a:srgbClr val="29A3D2"/>
      </a:accent1>
      <a:accent2>
        <a:srgbClr val="0669AC"/>
      </a:accent2>
      <a:accent3>
        <a:srgbClr val="FD891C"/>
      </a:accent3>
      <a:accent4>
        <a:srgbClr val="FD6927"/>
      </a:accent4>
      <a:accent5>
        <a:srgbClr val="F95131"/>
      </a:accent5>
      <a:accent6>
        <a:srgbClr val="CE5FAE"/>
      </a:accent6>
      <a:hlink>
        <a:srgbClr val="0F8EC1"/>
      </a:hlink>
      <a:folHlink>
        <a:srgbClr val="DC6400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392</Words>
  <Application>Microsoft Office PowerPoint</Application>
  <PresentationFormat>Panoramiczny</PresentationFormat>
  <Paragraphs>43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Grandview</vt:lpstr>
      <vt:lpstr>Grandview Display</vt:lpstr>
      <vt:lpstr>CitationVTI</vt:lpstr>
      <vt:lpstr>Czatbot z rozmytymi wyrażeniami regularnymi</vt:lpstr>
      <vt:lpstr>Rozmyte wyrażenia regularne</vt:lpstr>
      <vt:lpstr>Rozmyte wyrażenia regularne</vt:lpstr>
      <vt:lpstr>PYTHON I Biblioteka THEFUZZ</vt:lpstr>
      <vt:lpstr>THEFUZZ – Simple RATIO</vt:lpstr>
      <vt:lpstr>THEFUZZ – PARTIAL RATIO</vt:lpstr>
      <vt:lpstr>THEFUZZ – TOKEN SORT RATIO</vt:lpstr>
      <vt:lpstr>THEFUZZ – TOKEN SET RATIO</vt:lpstr>
      <vt:lpstr>Komunikacja z CZATBOTEM</vt:lpstr>
      <vt:lpstr>KOMUNIKACJA Z ZEWNĘTRZNYM API</vt:lpstr>
      <vt:lpstr>Odpowiedzi CZATBOTA</vt:lpstr>
      <vt:lpstr>LOSOWE POWITANIA</vt:lpstr>
      <vt:lpstr>DZIĘKUJEMY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Czatbot z rozmytymi wyrażeniami regularnymi</dc:title>
  <dc:creator>Mateusz Szewczyk</dc:creator>
  <cp:lastModifiedBy>Mateusz Szewczyk</cp:lastModifiedBy>
  <cp:revision>1</cp:revision>
  <dcterms:created xsi:type="dcterms:W3CDTF">2023-05-13T13:31:16Z</dcterms:created>
  <dcterms:modified xsi:type="dcterms:W3CDTF">2023-05-13T14:58:41Z</dcterms:modified>
</cp:coreProperties>
</file>