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Montserrat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  <p:embeddedFont>
      <p:font typeface="Oswal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Montserrat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Montserrat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bold.fntdata"/><Relationship Id="rId30" Type="http://schemas.openxmlformats.org/officeDocument/2006/relationships/font" Target="fonts/Oswa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44290b1f6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44290b1f6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44290b1f67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44290b1f67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f87997393_0_1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f87997393_0_1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4290b1f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44290b1f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f8799739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f8799739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87997393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f87997393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44290b1f6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44290b1f6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87997393_0_1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f87997393_0_1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44290b1f67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44290b1f67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44290b1f6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44290b1f6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79" name="Google Shape;179;p1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206" name="Google Shape;206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217" name="Google Shape;217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39" name="Google Shape;39;p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TL;DR MAKER</a:t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Za długie - nie czytam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Czy da się </a:t>
            </a:r>
            <a:r>
              <a:rPr lang="pl"/>
              <a:t>pójść</a:t>
            </a:r>
            <a:r>
              <a:rPr lang="pl"/>
              <a:t> dalej?</a:t>
            </a:r>
            <a:endParaRPr/>
          </a:p>
        </p:txBody>
      </p:sp>
      <p:sp>
        <p:nvSpPr>
          <p:cNvPr id="315" name="Google Shape;315;p26"/>
          <p:cNvSpPr txBox="1"/>
          <p:nvPr>
            <p:ph idx="1" type="body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Integracja z innymi narzędziami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Różnorodność języków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Personalizacja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Uczenie maszynowe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Podsumowania głosowe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Podsumowując</a:t>
            </a:r>
            <a:endParaRPr/>
          </a:p>
        </p:txBody>
      </p:sp>
      <p:sp>
        <p:nvSpPr>
          <p:cNvPr id="321" name="Google Shape;321;p27"/>
          <p:cNvSpPr txBox="1"/>
          <p:nvPr>
            <p:ph idx="1" type="body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Automatycznie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Techniki NLP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TF-IDF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PageRank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Oszczędność czasu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Efektywniej przyswajamy informacje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/>
          <p:nvPr>
            <p:ph type="title"/>
          </p:nvPr>
        </p:nvSpPr>
        <p:spPr>
          <a:xfrm>
            <a:off x="645300" y="1833775"/>
            <a:ext cx="30633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Dziękujemy!</a:t>
            </a:r>
            <a:endParaRPr/>
          </a:p>
        </p:txBody>
      </p:sp>
      <p:grpSp>
        <p:nvGrpSpPr>
          <p:cNvPr id="327" name="Google Shape;327;p28"/>
          <p:cNvGrpSpPr/>
          <p:nvPr/>
        </p:nvGrpSpPr>
        <p:grpSpPr>
          <a:xfrm>
            <a:off x="4066820" y="1553491"/>
            <a:ext cx="3159984" cy="2439109"/>
            <a:chOff x="3553042" y="1657806"/>
            <a:chExt cx="3461100" cy="2671532"/>
          </a:xfrm>
        </p:grpSpPr>
        <p:sp>
          <p:nvSpPr>
            <p:cNvPr id="328" name="Google Shape;328;p28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6" name="Google Shape;336;p28"/>
          <p:cNvSpPr/>
          <p:nvPr/>
        </p:nvSpPr>
        <p:spPr>
          <a:xfrm flipH="1">
            <a:off x="4114917" y="1606596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8"/>
          <p:cNvSpPr txBox="1"/>
          <p:nvPr>
            <p:ph idx="4294967295" type="ctrTitle"/>
          </p:nvPr>
        </p:nvSpPr>
        <p:spPr>
          <a:xfrm>
            <a:off x="4114925" y="1606600"/>
            <a:ext cx="3063300" cy="174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TL;DR MAKER</a:t>
            </a:r>
            <a:endParaRPr b="1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Problem? Gdzie?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36" name="Google Shape;236;p18"/>
          <p:cNvSpPr txBox="1"/>
          <p:nvPr>
            <p:ph idx="1" type="body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FFFFFF"/>
                </a:solidFill>
              </a:rPr>
              <a:t>Ogromna ilość tekstu do przeczytania - artykuły, raporty, książki, e-maile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1297500" y="2658481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38" name="Google Shape;238;p18"/>
          <p:cNvSpPr txBox="1"/>
          <p:nvPr>
            <p:ph idx="1" type="body"/>
          </p:nvPr>
        </p:nvSpPr>
        <p:spPr>
          <a:xfrm>
            <a:off x="2030400" y="265851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FFFFFF"/>
                </a:solidFill>
              </a:rPr>
              <a:t>Brak czasu albo brak chęci aby przeczytać całość, a jednak potrzebuje go zrozumieć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1297500" y="35733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40" name="Google Shape;240;p18"/>
          <p:cNvSpPr txBox="1"/>
          <p:nvPr>
            <p:ph idx="1" type="body"/>
          </p:nvPr>
        </p:nvSpPr>
        <p:spPr>
          <a:xfrm>
            <a:off x="2030400" y="357336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FFFFFF"/>
                </a:solidFill>
              </a:rPr>
              <a:t>Znalezienie najważniejszych informacji w długim tekście może być trudne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Coś chyba już jest</a:t>
            </a:r>
            <a:endParaRPr/>
          </a:p>
        </p:txBody>
      </p:sp>
      <p:sp>
        <p:nvSpPr>
          <p:cNvPr id="246" name="Google Shape;246;p19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47" name="Google Shape;247;p19"/>
          <p:cNvSpPr txBox="1"/>
          <p:nvPr>
            <p:ph idx="1" type="body"/>
          </p:nvPr>
        </p:nvSpPr>
        <p:spPr>
          <a:xfrm>
            <a:off x="2030400" y="1743675"/>
            <a:ext cx="5877300" cy="29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Narzędzia do wyszukiwania tekstu</a:t>
            </a:r>
            <a:endParaRPr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Char char="-"/>
            </a:pPr>
            <a:r>
              <a:rPr lang="pl">
                <a:solidFill>
                  <a:srgbClr val="FFFFFF"/>
                </a:solidFill>
              </a:rPr>
              <a:t>musimy wiedzieć czego szukamy</a:t>
            </a:r>
            <a:endParaRPr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-"/>
            </a:pPr>
            <a:r>
              <a:rPr lang="pl">
                <a:solidFill>
                  <a:srgbClr val="FFFFFF"/>
                </a:solidFill>
              </a:rPr>
              <a:t>bez kontekstu całego dokumentu trudno zrozumieć </a:t>
            </a:r>
            <a:r>
              <a:rPr lang="pl">
                <a:solidFill>
                  <a:srgbClr val="FFFFFF"/>
                </a:solidFill>
              </a:rPr>
              <a:t>interesujące</a:t>
            </a:r>
            <a:r>
              <a:rPr lang="pl">
                <a:solidFill>
                  <a:srgbClr val="FFFFFF"/>
                </a:solidFill>
              </a:rPr>
              <a:t> nas fragmenty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Cel projektu</a:t>
            </a:r>
            <a:endParaRPr/>
          </a:p>
        </p:txBody>
      </p:sp>
      <p:sp>
        <p:nvSpPr>
          <p:cNvPr id="253" name="Google Shape;253;p20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Stwórzmy narzędzie, które umożliwi szybkie zrozumienie </a:t>
            </a:r>
            <a:r>
              <a:rPr lang="pl"/>
              <a:t>kluczowych</a:t>
            </a:r>
            <a:r>
              <a:rPr lang="pl"/>
              <a:t> punktów zawartych w dowolnym </a:t>
            </a:r>
            <a:r>
              <a:rPr lang="pl"/>
              <a:t>tekście, bez konieczności przeczytania go w całości.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Ułatwienie znalezienia najważniejszych informacji w długich dokumentach w sposób efektywny, nie wymagający dużego nakładu czasu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Grupa docelowa</a:t>
            </a:r>
            <a:endParaRPr/>
          </a:p>
        </p:txBody>
      </p:sp>
      <p:sp>
        <p:nvSpPr>
          <p:cNvPr id="259" name="Google Shape;259;p21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pl">
                <a:solidFill>
                  <a:srgbClr val="FFFFFF"/>
                </a:solidFill>
              </a:rPr>
              <a:t>studenci i </a:t>
            </a:r>
            <a:r>
              <a:rPr lang="pl">
                <a:solidFill>
                  <a:srgbClr val="FFFFFF"/>
                </a:solidFill>
              </a:rPr>
              <a:t>uczniowie</a:t>
            </a:r>
            <a:endParaRPr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-"/>
            </a:pPr>
            <a:r>
              <a:rPr lang="pl">
                <a:solidFill>
                  <a:srgbClr val="FFFFFF"/>
                </a:solidFill>
              </a:rPr>
              <a:t>profesjonaliści </a:t>
            </a:r>
            <a:endParaRPr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-"/>
            </a:pPr>
            <a:r>
              <a:rPr lang="pl">
                <a:solidFill>
                  <a:srgbClr val="FFFFFF"/>
                </a:solidFill>
              </a:rPr>
              <a:t>czytelnicy wiadomości</a:t>
            </a:r>
            <a:endParaRPr>
              <a:solidFill>
                <a:srgbClr val="FFFFFF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-"/>
            </a:pPr>
            <a:r>
              <a:rPr lang="pl">
                <a:solidFill>
                  <a:srgbClr val="FFFFFF"/>
                </a:solidFill>
              </a:rPr>
              <a:t>osoby uczące się </a:t>
            </a:r>
            <a:r>
              <a:rPr lang="pl">
                <a:solidFill>
                  <a:srgbClr val="FFFFFF"/>
                </a:solidFill>
              </a:rPr>
              <a:t>języka</a:t>
            </a:r>
            <a:r>
              <a:rPr lang="pl">
                <a:solidFill>
                  <a:srgbClr val="FFFFFF"/>
                </a:solidFill>
              </a:rPr>
              <a:t> obcego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offset_comp_267026.jpg" id="260" name="Google Shape;260;p21"/>
          <p:cNvPicPr preferRelativeResize="0"/>
          <p:nvPr/>
        </p:nvPicPr>
        <p:blipFill rotWithShape="1">
          <a:blip r:embed="rId3">
            <a:alphaModFix/>
          </a:blip>
          <a:srcRect b="-6208" l="39740" r="17180" t="41470"/>
          <a:stretch/>
        </p:blipFill>
        <p:spPr>
          <a:xfrm rot="-5400000">
            <a:off x="5710147" y="2704980"/>
            <a:ext cx="2431500" cy="24360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pic>
        <p:nvPicPr>
          <p:cNvPr descr="offset_comp_457517_edited2.jpg" id="261" name="Google Shape;261;p21"/>
          <p:cNvPicPr preferRelativeResize="0"/>
          <p:nvPr/>
        </p:nvPicPr>
        <p:blipFill rotWithShape="1">
          <a:blip r:embed="rId4">
            <a:alphaModFix/>
          </a:blip>
          <a:srcRect b="-10133" l="28499" r="21977" t="35784"/>
          <a:stretch/>
        </p:blipFill>
        <p:spPr>
          <a:xfrm rot="-5400000">
            <a:off x="5718946" y="1338207"/>
            <a:ext cx="2504700" cy="25095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pic>
        <p:nvPicPr>
          <p:cNvPr descr="offset_comp_442889_edtied2.jpg" id="262" name="Google Shape;262;p21"/>
          <p:cNvPicPr preferRelativeResize="0"/>
          <p:nvPr/>
        </p:nvPicPr>
        <p:blipFill rotWithShape="1">
          <a:blip r:embed="rId5">
            <a:alphaModFix/>
          </a:blip>
          <a:srcRect b="15476" l="23925" r="30743" t="16463"/>
          <a:stretch/>
        </p:blipFill>
        <p:spPr>
          <a:xfrm rot="5400000">
            <a:off x="6637386" y="2137210"/>
            <a:ext cx="2504700" cy="25095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sp>
        <p:nvSpPr>
          <p:cNvPr id="263" name="Google Shape;263;p21"/>
          <p:cNvSpPr/>
          <p:nvPr/>
        </p:nvSpPr>
        <p:spPr>
          <a:xfrm>
            <a:off x="7040600" y="3923575"/>
            <a:ext cx="2106350" cy="1222450"/>
          </a:xfrm>
          <a:custGeom>
            <a:rect b="b" l="l" r="r" t="t"/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 to działa?</a:t>
            </a:r>
            <a:endParaRPr/>
          </a:p>
        </p:txBody>
      </p:sp>
      <p:sp>
        <p:nvSpPr>
          <p:cNvPr id="269" name="Google Shape;269;p22"/>
          <p:cNvSpPr txBox="1"/>
          <p:nvPr/>
        </p:nvSpPr>
        <p:spPr>
          <a:xfrm>
            <a:off x="1158075" y="3307025"/>
            <a:ext cx="11667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 naszym prototypie wspieramy pliki .txt, w których </a:t>
            </a:r>
            <a:r>
              <a:rPr lang="pl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tekst</a:t>
            </a:r>
            <a:r>
              <a:rPr lang="pl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jest następnie </a:t>
            </a:r>
            <a:r>
              <a:rPr lang="pl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dzielony</a:t>
            </a:r>
            <a:r>
              <a:rPr lang="pl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na poszczególne zdania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22"/>
          <p:cNvSpPr txBox="1"/>
          <p:nvPr/>
        </p:nvSpPr>
        <p:spPr>
          <a:xfrm>
            <a:off x="2302396" y="3307024"/>
            <a:ext cx="1136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Wczytujemy odpowiednie słowa stop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3438900" y="3307026"/>
            <a:ext cx="11364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Przekształcenie zdań w wektory cech oparte na wagach TF-IDF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4572659" y="3307024"/>
            <a:ext cx="1136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Obliczenie podobieństwa oraz stworzenie macierzy podobieństwa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22"/>
          <p:cNvSpPr txBox="1"/>
          <p:nvPr/>
        </p:nvSpPr>
        <p:spPr>
          <a:xfrm>
            <a:off x="5703047" y="3307024"/>
            <a:ext cx="1136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Tworzymy graf zdań, gdzie wierzchołkami są zdania oraz obliczamy na podstawie niego rankingi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1081874" y="2928575"/>
            <a:ext cx="12546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Tekst i tokenizacja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22"/>
          <p:cNvSpPr txBox="1"/>
          <p:nvPr/>
        </p:nvSpPr>
        <p:spPr>
          <a:xfrm>
            <a:off x="2302396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Słowa Stop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22"/>
          <p:cNvSpPr txBox="1"/>
          <p:nvPr/>
        </p:nvSpPr>
        <p:spPr>
          <a:xfrm>
            <a:off x="3438904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TF-IDF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22"/>
          <p:cNvSpPr txBox="1"/>
          <p:nvPr/>
        </p:nvSpPr>
        <p:spPr>
          <a:xfrm>
            <a:off x="4572659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Podobieństwo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22"/>
          <p:cNvSpPr txBox="1"/>
          <p:nvPr/>
        </p:nvSpPr>
        <p:spPr>
          <a:xfrm>
            <a:off x="5703047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Graf i ranking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6837184" y="3307024"/>
            <a:ext cx="1136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Wybieramy </a:t>
            </a:r>
            <a:r>
              <a:rPr lang="pl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najważniejsze</a:t>
            </a:r>
            <a:r>
              <a:rPr lang="pl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zdania, które stworzą podsumowanie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6837184" y="2930350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Podsumowanie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22"/>
          <p:cNvSpPr/>
          <p:nvPr/>
        </p:nvSpPr>
        <p:spPr>
          <a:xfrm flipH="1">
            <a:off x="1228048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82" name="Google Shape;282;p22"/>
          <p:cNvSpPr/>
          <p:nvPr/>
        </p:nvSpPr>
        <p:spPr>
          <a:xfrm>
            <a:off x="1227675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83" name="Google Shape;283;p22"/>
          <p:cNvSpPr/>
          <p:nvPr/>
        </p:nvSpPr>
        <p:spPr>
          <a:xfrm flipH="1">
            <a:off x="2321705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999999"/>
                </a:solidFill>
              </a:rPr>
              <a:t>  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2321332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85" name="Google Shape;285;p22"/>
          <p:cNvSpPr/>
          <p:nvPr/>
        </p:nvSpPr>
        <p:spPr>
          <a:xfrm flipH="1">
            <a:off x="3415911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3415538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87" name="Google Shape;287;p22"/>
          <p:cNvSpPr/>
          <p:nvPr/>
        </p:nvSpPr>
        <p:spPr>
          <a:xfrm flipH="1">
            <a:off x="4504711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4504688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89" name="Google Shape;289;p22"/>
          <p:cNvSpPr/>
          <p:nvPr/>
        </p:nvSpPr>
        <p:spPr>
          <a:xfrm flipH="1">
            <a:off x="5603761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90" name="Google Shape;290;p22"/>
          <p:cNvSpPr/>
          <p:nvPr/>
        </p:nvSpPr>
        <p:spPr>
          <a:xfrm>
            <a:off x="5603738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91" name="Google Shape;291;p22"/>
          <p:cNvSpPr/>
          <p:nvPr/>
        </p:nvSpPr>
        <p:spPr>
          <a:xfrm flipH="1">
            <a:off x="6687711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92" name="Google Shape;292;p22"/>
          <p:cNvSpPr/>
          <p:nvPr/>
        </p:nvSpPr>
        <p:spPr>
          <a:xfrm>
            <a:off x="6687688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/>
          <p:nvPr>
            <p:ph type="title"/>
          </p:nvPr>
        </p:nvSpPr>
        <p:spPr>
          <a:xfrm>
            <a:off x="1297500" y="393750"/>
            <a:ext cx="7038900" cy="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Demonstracja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 zyskujemy</a:t>
            </a:r>
            <a:endParaRPr/>
          </a:p>
        </p:txBody>
      </p:sp>
      <p:sp>
        <p:nvSpPr>
          <p:cNvPr id="303" name="Google Shape;303;p24"/>
          <p:cNvSpPr txBox="1"/>
          <p:nvPr>
            <p:ph idx="1" type="body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Oszczędność czasu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Zwięzłość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Przystępność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Efektywność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Uniwersalność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Gdzie zastosujemy</a:t>
            </a:r>
            <a:endParaRPr/>
          </a:p>
        </p:txBody>
      </p:sp>
      <p:sp>
        <p:nvSpPr>
          <p:cNvPr id="309" name="Google Shape;309;p25"/>
          <p:cNvSpPr txBox="1"/>
          <p:nvPr>
            <p:ph idx="1" type="body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Edukacja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Biznes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Media i informacje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Nauka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Czytelnictwo</a:t>
            </a:r>
            <a:endParaRPr sz="1600"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</a:pPr>
            <a:r>
              <a:rPr lang="pl" sz="1600">
                <a:solidFill>
                  <a:srgbClr val="FFFFFF"/>
                </a:solidFill>
              </a:rPr>
              <a:t>Zarządzanie wiedzą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