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4630400" cy="8229600"/>
  <p:notesSz cx="8229600" cy="146304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71" d="100"/>
          <a:sy n="71" d="100"/>
        </p:scale>
        <p:origin x="56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s García Gascón" userId="9120429e485f80de" providerId="LiveId" clId="{FB9BF96B-FA45-4710-A2CE-9D214BC6B9B2}"/>
    <pc:docChg chg="modSld">
      <pc:chgData name="Luis García Gascón" userId="9120429e485f80de" providerId="LiveId" clId="{FB9BF96B-FA45-4710-A2CE-9D214BC6B9B2}" dt="2023-06-13T05:39:52.002" v="1" actId="20577"/>
      <pc:docMkLst>
        <pc:docMk/>
      </pc:docMkLst>
      <pc:sldChg chg="modSp">
        <pc:chgData name="Luis García Gascón" userId="9120429e485f80de" providerId="LiveId" clId="{FB9BF96B-FA45-4710-A2CE-9D214BC6B9B2}" dt="2023-06-13T05:39:52.002" v="1" actId="20577"/>
        <pc:sldMkLst>
          <pc:docMk/>
          <pc:sldMk cId="0" sldId="256"/>
        </pc:sldMkLst>
        <pc:spChg chg="mod">
          <ac:chgData name="Luis García Gascón" userId="9120429e485f80de" providerId="LiveId" clId="{FB9BF96B-FA45-4710-A2CE-9D214BC6B9B2}" dt="2023-06-13T05:39:52.002" v="1" actId="20577"/>
          <ac:spMkLst>
            <pc:docMk/>
            <pc:sldMk cId="0" sldId="256"/>
            <ac:spMk id="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6106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6319599" y="1137761"/>
            <a:ext cx="7477601" cy="1733074"/>
          </a:xfrm>
          <a:prstGeom prst="rect">
            <a:avLst/>
          </a:prstGeom>
          <a:noFill/>
          <a:ln/>
        </p:spPr>
        <p:txBody>
          <a:bodyPr wrap="square" rtlCol="0" anchor="t"/>
          <a:lstStyle/>
          <a:p>
            <a:pPr marL="0" indent="0">
              <a:lnSpc>
                <a:spcPts val="6823"/>
              </a:lnSpc>
              <a:buNone/>
            </a:pPr>
            <a:r>
              <a:rPr lang="en-US" sz="5249" dirty="0">
                <a:solidFill>
                  <a:srgbClr val="FFFFFF"/>
                </a:solidFill>
                <a:latin typeface="Fraunces" pitchFamily="34" charset="0"/>
                <a:ea typeface="Fraunces" pitchFamily="34" charset="-122"/>
                <a:cs typeface="Fraunces" pitchFamily="34" charset="-120"/>
              </a:rPr>
              <a:t>Building a User Manager with Python3</a:t>
            </a:r>
            <a:endParaRPr lang="en-US" sz="5249" dirty="0"/>
          </a:p>
        </p:txBody>
      </p:sp>
      <p:sp>
        <p:nvSpPr>
          <p:cNvPr id="5" name="Text 3"/>
          <p:cNvSpPr/>
          <p:nvPr/>
        </p:nvSpPr>
        <p:spPr>
          <a:xfrm>
            <a:off x="6319599" y="3204091"/>
            <a:ext cx="7477601" cy="1199436"/>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Welcome to this presentation on building a user manager with Python3. In this project, we will explore a variety of concepts, tools, and techniques to create an efficient system to manage users.</a:t>
            </a:r>
            <a:endParaRPr lang="en-US" sz="1750" dirty="0"/>
          </a:p>
        </p:txBody>
      </p:sp>
      <p:sp>
        <p:nvSpPr>
          <p:cNvPr id="6" name="Text 4"/>
          <p:cNvSpPr/>
          <p:nvPr/>
        </p:nvSpPr>
        <p:spPr>
          <a:xfrm>
            <a:off x="6319599" y="4625697"/>
            <a:ext cx="7477601" cy="399812"/>
          </a:xfrm>
          <a:prstGeom prst="rect">
            <a:avLst/>
          </a:prstGeom>
          <a:noFill/>
          <a:ln/>
        </p:spPr>
        <p:txBody>
          <a:bodyPr wrap="none" rtlCol="0" anchor="t"/>
          <a:lstStyle/>
          <a:p>
            <a:pPr marL="0" indent="0">
              <a:lnSpc>
                <a:spcPts val="3149"/>
              </a:lnSpc>
              <a:buNone/>
            </a:pPr>
            <a:endParaRPr lang="en-US" sz="1750" dirty="0"/>
          </a:p>
        </p:txBody>
      </p:sp>
      <p:sp>
        <p:nvSpPr>
          <p:cNvPr id="7" name="Text 5"/>
          <p:cNvSpPr/>
          <p:nvPr/>
        </p:nvSpPr>
        <p:spPr>
          <a:xfrm>
            <a:off x="6319599" y="5247680"/>
            <a:ext cx="7477601" cy="499943"/>
          </a:xfrm>
          <a:prstGeom prst="rect">
            <a:avLst/>
          </a:prstGeom>
          <a:noFill/>
          <a:ln/>
        </p:spPr>
        <p:txBody>
          <a:bodyPr wrap="none" rtlCol="0" anchor="t"/>
          <a:lstStyle/>
          <a:p>
            <a:pPr marL="0" indent="0" algn="l">
              <a:lnSpc>
                <a:spcPts val="3937"/>
              </a:lnSpc>
              <a:buNone/>
            </a:pPr>
            <a:endParaRPr lang="en-US" sz="2187" dirty="0"/>
          </a:p>
        </p:txBody>
      </p:sp>
      <p:sp>
        <p:nvSpPr>
          <p:cNvPr id="8" name="Text 6"/>
          <p:cNvSpPr/>
          <p:nvPr/>
        </p:nvSpPr>
        <p:spPr>
          <a:xfrm>
            <a:off x="6319599" y="5969794"/>
            <a:ext cx="7477601" cy="499943"/>
          </a:xfrm>
          <a:prstGeom prst="rect">
            <a:avLst/>
          </a:prstGeom>
          <a:noFill/>
          <a:ln/>
        </p:spPr>
        <p:txBody>
          <a:bodyPr wrap="none" rtlCol="0" anchor="t"/>
          <a:lstStyle/>
          <a:p>
            <a:pPr>
              <a:lnSpc>
                <a:spcPts val="3937"/>
              </a:lnSpc>
            </a:pPr>
            <a:r>
              <a:rPr lang="en-US" sz="2187" dirty="0">
                <a:solidFill>
                  <a:srgbClr val="EBECEF"/>
                </a:solidFill>
                <a:latin typeface="Epilogue" pitchFamily="34" charset="0"/>
                <a:ea typeface="Epilogue" pitchFamily="34" charset="-122"/>
                <a:cs typeface="Epilogue" pitchFamily="34" charset="-120"/>
              </a:rPr>
              <a:t>Jorge </a:t>
            </a:r>
            <a:r>
              <a:rPr lang="en-US" sz="2187" dirty="0" err="1">
                <a:solidFill>
                  <a:srgbClr val="EBECEF"/>
                </a:solidFill>
                <a:latin typeface="Epilogue" pitchFamily="34" charset="0"/>
                <a:ea typeface="Epilogue" pitchFamily="34" charset="-122"/>
                <a:cs typeface="Epilogue" pitchFamily="34" charset="-120"/>
              </a:rPr>
              <a:t>Calatayud</a:t>
            </a:r>
            <a:r>
              <a:rPr lang="en-US" sz="2187" dirty="0">
                <a:solidFill>
                  <a:srgbClr val="EBECEF"/>
                </a:solidFill>
                <a:latin typeface="Epilogue" pitchFamily="34" charset="0"/>
                <a:ea typeface="Epilogue" pitchFamily="34" charset="-122"/>
                <a:cs typeface="Epilogue" pitchFamily="34" charset="-120"/>
              </a:rPr>
              <a:t> </a:t>
            </a:r>
            <a:r>
              <a:rPr lang="en-US" sz="2187" dirty="0" err="1">
                <a:solidFill>
                  <a:srgbClr val="EBECEF"/>
                </a:solidFill>
                <a:latin typeface="Epilogue" pitchFamily="34" charset="0"/>
                <a:ea typeface="Epilogue" pitchFamily="34" charset="-122"/>
                <a:cs typeface="Epilogue" pitchFamily="34" charset="-120"/>
              </a:rPr>
              <a:t>Giner</a:t>
            </a:r>
            <a:endParaRPr lang="en-US" sz="2187" dirty="0">
              <a:solidFill>
                <a:srgbClr val="EBECEF"/>
              </a:solidFill>
              <a:latin typeface="Epilogue" pitchFamily="34" charset="0"/>
              <a:ea typeface="Epilogue" pitchFamily="34" charset="-122"/>
              <a:cs typeface="Epilogue" pitchFamily="34" charset="-120"/>
            </a:endParaRPr>
          </a:p>
          <a:p>
            <a:pPr marL="0" indent="0" algn="l">
              <a:lnSpc>
                <a:spcPts val="3937"/>
              </a:lnSpc>
              <a:buNone/>
            </a:pPr>
            <a:r>
              <a:rPr lang="en-US" sz="2187" dirty="0">
                <a:solidFill>
                  <a:srgbClr val="EBECEF"/>
                </a:solidFill>
                <a:latin typeface="Epilogue" pitchFamily="34" charset="0"/>
                <a:ea typeface="Epilogue" pitchFamily="34" charset="-122"/>
                <a:cs typeface="Epilogue" pitchFamily="34" charset="-120"/>
              </a:rPr>
              <a:t>Luis García Gascón</a:t>
            </a:r>
          </a:p>
          <a:p>
            <a:pPr marL="0" indent="0" algn="l">
              <a:lnSpc>
                <a:spcPts val="3937"/>
              </a:lnSpc>
              <a:buNone/>
            </a:pPr>
            <a:r>
              <a:rPr lang="en-US" sz="2187" dirty="0">
                <a:solidFill>
                  <a:srgbClr val="EBECEF"/>
                </a:solidFill>
                <a:latin typeface="Epilogue" pitchFamily="34" charset="0"/>
                <a:ea typeface="Epilogue" pitchFamily="34" charset="-122"/>
                <a:cs typeface="Epilogue" pitchFamily="34" charset="-120"/>
              </a:rPr>
              <a:t>Javier </a:t>
            </a:r>
            <a:r>
              <a:rPr lang="en-US" sz="2187" dirty="0" err="1">
                <a:solidFill>
                  <a:srgbClr val="EBECEF"/>
                </a:solidFill>
                <a:latin typeface="Epilogue" pitchFamily="34" charset="0"/>
                <a:ea typeface="Epilogue" pitchFamily="34" charset="-122"/>
                <a:cs typeface="Epilogue" pitchFamily="34" charset="-120"/>
              </a:rPr>
              <a:t>Manso</a:t>
            </a:r>
            <a:r>
              <a:rPr lang="en-US" sz="2187" dirty="0">
                <a:solidFill>
                  <a:srgbClr val="EBECEF"/>
                </a:solidFill>
                <a:latin typeface="Epilogue" pitchFamily="34" charset="0"/>
                <a:ea typeface="Epilogue" pitchFamily="34" charset="-122"/>
                <a:cs typeface="Epilogue" pitchFamily="34" charset="-120"/>
              </a:rPr>
              <a:t> </a:t>
            </a:r>
            <a:r>
              <a:rPr lang="en-US" sz="2187" dirty="0" err="1">
                <a:solidFill>
                  <a:srgbClr val="EBECEF"/>
                </a:solidFill>
                <a:latin typeface="Epilogue" pitchFamily="34" charset="0"/>
                <a:ea typeface="Epilogue" pitchFamily="34" charset="-122"/>
                <a:cs typeface="Epilogue" pitchFamily="34" charset="-120"/>
              </a:rPr>
              <a:t>Corde</a:t>
            </a:r>
            <a:endParaRPr lang="en-US" sz="2187" dirty="0">
              <a:solidFill>
                <a:srgbClr val="EBECEF"/>
              </a:solidFill>
              <a:latin typeface="Epilogue" pitchFamily="34" charset="0"/>
              <a:ea typeface="Epilogue" pitchFamily="34" charset="-122"/>
              <a:cs typeface="Epilogue" pitchFamily="34" charset="-120"/>
            </a:endParaRPr>
          </a:p>
          <a:p>
            <a:pPr marL="0" indent="0" algn="l">
              <a:lnSpc>
                <a:spcPts val="3937"/>
              </a:lnSpc>
              <a:buNone/>
            </a:pPr>
            <a:endParaRPr lang="en-US" sz="2187" dirty="0"/>
          </a:p>
        </p:txBody>
      </p:sp>
      <p:sp>
        <p:nvSpPr>
          <p:cNvPr id="9" name="Text 7"/>
          <p:cNvSpPr/>
          <p:nvPr/>
        </p:nvSpPr>
        <p:spPr>
          <a:xfrm>
            <a:off x="6319599" y="6691908"/>
            <a:ext cx="7477601" cy="399812"/>
          </a:xfrm>
          <a:prstGeom prst="rect">
            <a:avLst/>
          </a:prstGeom>
          <a:noFill/>
          <a:ln/>
        </p:spPr>
        <p:txBody>
          <a:bodyPr wrap="none" rtlCol="0" anchor="t"/>
          <a:lstStyle/>
          <a:p>
            <a:pPr marL="0" indent="0">
              <a:lnSpc>
                <a:spcPts val="3149"/>
              </a:lnSpc>
              <a:buNone/>
            </a:pPr>
            <a:endParaRPr lang="en-US" sz="1750" dirty="0"/>
          </a:p>
        </p:txBody>
      </p:sp>
      <p:pic>
        <p:nvPicPr>
          <p:cNvPr id="10" name="Image 0" descr="preencoded.png"/>
          <p:cNvPicPr>
            <a:picLocks noChangeAspect="1"/>
          </p:cNvPicPr>
          <p:nvPr/>
        </p:nvPicPr>
        <p:blipFill>
          <a:blip r:embed="rId3"/>
          <a:stretch>
            <a:fillRect/>
          </a:stretch>
        </p:blipFill>
        <p:spPr>
          <a:xfrm>
            <a:off x="0" y="0"/>
            <a:ext cx="5486400" cy="82296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776407"/>
            <a:ext cx="4443889"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gdu.pyw</a:t>
            </a:r>
            <a:endParaRPr lang="en-US" sz="4374" dirty="0"/>
          </a:p>
        </p:txBody>
      </p:sp>
      <p:sp>
        <p:nvSpPr>
          <p:cNvPr id="5" name="Text 3"/>
          <p:cNvSpPr/>
          <p:nvPr/>
        </p:nvSpPr>
        <p:spPr>
          <a:xfrm>
            <a:off x="833199" y="1831777"/>
            <a:ext cx="12964001" cy="799624"/>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This class has the only function to provide an interface for the app and check if your system is compatible with the app.  </a:t>
            </a:r>
            <a:endParaRPr lang="en-US" sz="1750" dirty="0"/>
          </a:p>
        </p:txBody>
      </p:sp>
      <p:pic>
        <p:nvPicPr>
          <p:cNvPr id="6" name="Image 0" descr="preencoded.png"/>
          <p:cNvPicPr>
            <a:picLocks noChangeAspect="1"/>
          </p:cNvPicPr>
          <p:nvPr/>
        </p:nvPicPr>
        <p:blipFill>
          <a:blip r:embed="rId3"/>
          <a:stretch>
            <a:fillRect/>
          </a:stretch>
        </p:blipFill>
        <p:spPr>
          <a:xfrm>
            <a:off x="833199" y="2853571"/>
            <a:ext cx="12964001" cy="459962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771287"/>
            <a:ext cx="5341620"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instalar_librerias.py</a:t>
            </a:r>
            <a:endParaRPr lang="en-US" sz="4374" dirty="0"/>
          </a:p>
        </p:txBody>
      </p:sp>
      <p:sp>
        <p:nvSpPr>
          <p:cNvPr id="5" name="Text 3"/>
          <p:cNvSpPr/>
          <p:nvPr/>
        </p:nvSpPr>
        <p:spPr>
          <a:xfrm>
            <a:off x="833199" y="1826657"/>
            <a:ext cx="12964001" cy="799624"/>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This file only have defined one function that is used to make a requirement list of all the necessary modules to run this program. We made it by creating a .txt call "requirements" in the path of the app.</a:t>
            </a:r>
            <a:endParaRPr lang="en-US" sz="1750" dirty="0"/>
          </a:p>
        </p:txBody>
      </p:sp>
      <p:pic>
        <p:nvPicPr>
          <p:cNvPr id="6" name="Image 0" descr="preencoded.png"/>
          <p:cNvPicPr>
            <a:picLocks noChangeAspect="1"/>
          </p:cNvPicPr>
          <p:nvPr/>
        </p:nvPicPr>
        <p:blipFill>
          <a:blip r:embed="rId3"/>
          <a:stretch>
            <a:fillRect/>
          </a:stretch>
        </p:blipFill>
        <p:spPr>
          <a:xfrm>
            <a:off x="833199" y="2848451"/>
            <a:ext cx="12964001" cy="460974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752951" y="552212"/>
            <a:ext cx="4016216" cy="652701"/>
          </a:xfrm>
          <a:prstGeom prst="rect">
            <a:avLst/>
          </a:prstGeom>
          <a:noFill/>
          <a:ln/>
        </p:spPr>
        <p:txBody>
          <a:bodyPr wrap="none" rtlCol="0" anchor="t"/>
          <a:lstStyle/>
          <a:p>
            <a:pPr marL="0" indent="0">
              <a:lnSpc>
                <a:spcPts val="5139"/>
              </a:lnSpc>
              <a:buNone/>
            </a:pPr>
            <a:r>
              <a:rPr lang="en-US" sz="3953" dirty="0">
                <a:solidFill>
                  <a:srgbClr val="FFFFFF"/>
                </a:solidFill>
                <a:latin typeface="Fraunces" pitchFamily="34" charset="0"/>
                <a:ea typeface="Fraunces" pitchFamily="34" charset="-122"/>
                <a:cs typeface="Fraunces" pitchFamily="34" charset="-120"/>
              </a:rPr>
              <a:t>config.py</a:t>
            </a:r>
            <a:endParaRPr lang="en-US" sz="3953" dirty="0"/>
          </a:p>
        </p:txBody>
      </p:sp>
      <p:sp>
        <p:nvSpPr>
          <p:cNvPr id="5" name="Text 3"/>
          <p:cNvSpPr/>
          <p:nvPr/>
        </p:nvSpPr>
        <p:spPr>
          <a:xfrm>
            <a:off x="752951" y="1506022"/>
            <a:ext cx="13124498" cy="722948"/>
          </a:xfrm>
          <a:prstGeom prst="rect">
            <a:avLst/>
          </a:prstGeom>
          <a:noFill/>
          <a:ln/>
        </p:spPr>
        <p:txBody>
          <a:bodyPr wrap="square" rtlCol="0" anchor="t"/>
          <a:lstStyle/>
          <a:p>
            <a:pPr marL="0" indent="0">
              <a:lnSpc>
                <a:spcPts val="2846"/>
              </a:lnSpc>
              <a:buNone/>
            </a:pPr>
            <a:r>
              <a:rPr lang="en-US" sz="1581" dirty="0">
                <a:solidFill>
                  <a:srgbClr val="EBECEF"/>
                </a:solidFill>
                <a:latin typeface="Epilogue" pitchFamily="34" charset="0"/>
                <a:ea typeface="Epilogue" pitchFamily="34" charset="-122"/>
                <a:cs typeface="Epilogue" pitchFamily="34" charset="-120"/>
              </a:rPr>
              <a:t>We made this class just to initialize all the global variables and modules, to avoid problems at the main class. Also we are using the function encontrar_requirements() that we explained last slide.</a:t>
            </a:r>
            <a:endParaRPr lang="en-US" sz="1581" dirty="0"/>
          </a:p>
        </p:txBody>
      </p:sp>
      <p:pic>
        <p:nvPicPr>
          <p:cNvPr id="6" name="Image 0" descr="preencoded.png"/>
          <p:cNvPicPr>
            <a:picLocks noChangeAspect="1"/>
          </p:cNvPicPr>
          <p:nvPr/>
        </p:nvPicPr>
        <p:blipFill>
          <a:blip r:embed="rId3"/>
          <a:stretch>
            <a:fillRect/>
          </a:stretch>
        </p:blipFill>
        <p:spPr>
          <a:xfrm>
            <a:off x="3272195" y="2559844"/>
            <a:ext cx="3036213" cy="2409706"/>
          </a:xfrm>
          <a:prstGeom prst="rect">
            <a:avLst/>
          </a:prstGeom>
        </p:spPr>
      </p:pic>
      <p:pic>
        <p:nvPicPr>
          <p:cNvPr id="7" name="Image 1" descr="preencoded.png"/>
          <p:cNvPicPr>
            <a:picLocks noChangeAspect="1"/>
          </p:cNvPicPr>
          <p:nvPr/>
        </p:nvPicPr>
        <p:blipFill>
          <a:blip r:embed="rId4"/>
          <a:stretch>
            <a:fillRect/>
          </a:stretch>
        </p:blipFill>
        <p:spPr>
          <a:xfrm>
            <a:off x="6430328" y="2559844"/>
            <a:ext cx="4927759" cy="2409706"/>
          </a:xfrm>
          <a:prstGeom prst="rect">
            <a:avLst/>
          </a:prstGeom>
        </p:spPr>
      </p:pic>
      <p:pic>
        <p:nvPicPr>
          <p:cNvPr id="8" name="Image 2" descr="preencoded.png"/>
          <p:cNvPicPr>
            <a:picLocks noChangeAspect="1"/>
          </p:cNvPicPr>
          <p:nvPr/>
        </p:nvPicPr>
        <p:blipFill>
          <a:blip r:embed="rId5"/>
          <a:stretch>
            <a:fillRect/>
          </a:stretch>
        </p:blipFill>
        <p:spPr>
          <a:xfrm>
            <a:off x="4185642" y="5091470"/>
            <a:ext cx="6259116" cy="240970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608409" y="591860"/>
            <a:ext cx="3245048" cy="527328"/>
          </a:xfrm>
          <a:prstGeom prst="rect">
            <a:avLst/>
          </a:prstGeom>
          <a:noFill/>
          <a:ln/>
        </p:spPr>
        <p:txBody>
          <a:bodyPr wrap="none" rtlCol="0" anchor="t"/>
          <a:lstStyle/>
          <a:p>
            <a:pPr marL="0" indent="0">
              <a:lnSpc>
                <a:spcPts val="4152"/>
              </a:lnSpc>
              <a:buNone/>
            </a:pPr>
            <a:r>
              <a:rPr lang="en-US" sz="3194" dirty="0">
                <a:solidFill>
                  <a:srgbClr val="FFFFFF"/>
                </a:solidFill>
                <a:latin typeface="Fraunces" pitchFamily="34" charset="0"/>
                <a:ea typeface="Fraunces" pitchFamily="34" charset="-122"/>
                <a:cs typeface="Fraunces" pitchFamily="34" charset="-120"/>
              </a:rPr>
              <a:t>functions.py</a:t>
            </a:r>
            <a:endParaRPr lang="en-US" sz="3194" dirty="0"/>
          </a:p>
        </p:txBody>
      </p:sp>
      <p:sp>
        <p:nvSpPr>
          <p:cNvPr id="5" name="Text 3"/>
          <p:cNvSpPr/>
          <p:nvPr/>
        </p:nvSpPr>
        <p:spPr>
          <a:xfrm>
            <a:off x="608409" y="1362551"/>
            <a:ext cx="13413581" cy="292060"/>
          </a:xfrm>
          <a:prstGeom prst="rect">
            <a:avLst/>
          </a:prstGeom>
          <a:noFill/>
          <a:ln/>
        </p:spPr>
        <p:txBody>
          <a:bodyPr wrap="none" rtlCol="0" anchor="t"/>
          <a:lstStyle/>
          <a:p>
            <a:pPr marL="0" indent="0">
              <a:lnSpc>
                <a:spcPts val="2300"/>
              </a:lnSpc>
              <a:buNone/>
            </a:pPr>
            <a:r>
              <a:rPr lang="en-US" sz="1278" dirty="0">
                <a:solidFill>
                  <a:srgbClr val="EBECEF"/>
                </a:solidFill>
                <a:latin typeface="Epilogue" pitchFamily="34" charset="0"/>
                <a:ea typeface="Epilogue" pitchFamily="34" charset="-122"/>
                <a:cs typeface="Epilogue" pitchFamily="34" charset="-120"/>
              </a:rPr>
              <a:t>In this class we defined some functions that we are going to reuse at the main class. Now I'm going to so you an example of this functions:</a:t>
            </a:r>
            <a:endParaRPr lang="en-US" sz="1278" dirty="0"/>
          </a:p>
        </p:txBody>
      </p:sp>
      <p:pic>
        <p:nvPicPr>
          <p:cNvPr id="6" name="Image 0" descr="preencoded.png"/>
          <p:cNvPicPr>
            <a:picLocks noChangeAspect="1"/>
          </p:cNvPicPr>
          <p:nvPr/>
        </p:nvPicPr>
        <p:blipFill>
          <a:blip r:embed="rId3"/>
          <a:stretch>
            <a:fillRect/>
          </a:stretch>
        </p:blipFill>
        <p:spPr>
          <a:xfrm>
            <a:off x="608409" y="1816775"/>
            <a:ext cx="6520577" cy="582084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682704" y="500658"/>
            <a:ext cx="3641408" cy="591622"/>
          </a:xfrm>
          <a:prstGeom prst="rect">
            <a:avLst/>
          </a:prstGeom>
          <a:noFill/>
          <a:ln/>
        </p:spPr>
        <p:txBody>
          <a:bodyPr wrap="none" rtlCol="0" anchor="t"/>
          <a:lstStyle/>
          <a:p>
            <a:pPr marL="0" indent="0">
              <a:lnSpc>
                <a:spcPts val="4659"/>
              </a:lnSpc>
              <a:buNone/>
            </a:pPr>
            <a:r>
              <a:rPr lang="en-US" sz="3584" dirty="0">
                <a:solidFill>
                  <a:srgbClr val="FFFFFF"/>
                </a:solidFill>
                <a:latin typeface="Fraunces" pitchFamily="34" charset="0"/>
                <a:ea typeface="Fraunces" pitchFamily="34" charset="-122"/>
                <a:cs typeface="Fraunces" pitchFamily="34" charset="-120"/>
              </a:rPr>
              <a:t>gdu.py</a:t>
            </a:r>
            <a:endParaRPr lang="en-US" sz="3584" dirty="0"/>
          </a:p>
        </p:txBody>
      </p:sp>
      <p:sp>
        <p:nvSpPr>
          <p:cNvPr id="5" name="Text 3"/>
          <p:cNvSpPr/>
          <p:nvPr/>
        </p:nvSpPr>
        <p:spPr>
          <a:xfrm>
            <a:off x="682704" y="1365290"/>
            <a:ext cx="13264991" cy="982980"/>
          </a:xfrm>
          <a:prstGeom prst="rect">
            <a:avLst/>
          </a:prstGeom>
          <a:noFill/>
          <a:ln/>
        </p:spPr>
        <p:txBody>
          <a:bodyPr wrap="square" rtlCol="0" anchor="t"/>
          <a:lstStyle/>
          <a:p>
            <a:pPr marL="0" indent="0">
              <a:lnSpc>
                <a:spcPts val="2581"/>
              </a:lnSpc>
              <a:buNone/>
            </a:pPr>
            <a:r>
              <a:rPr lang="en-US" sz="1434" dirty="0">
                <a:solidFill>
                  <a:srgbClr val="EBECEF"/>
                </a:solidFill>
                <a:latin typeface="Epilogue" pitchFamily="34" charset="0"/>
                <a:ea typeface="Epilogue" pitchFamily="34" charset="-122"/>
                <a:cs typeface="Epilogue" pitchFamily="34" charset="-120"/>
              </a:rPr>
              <a:t>This is the most complex class of our project where is located the main class. This class is the one which create our interface and define all the features of our app. I'm going to show you some characteristics of this class as an example. First of all we have define a class for making the treeview.</a:t>
            </a:r>
            <a:endParaRPr lang="en-US" sz="1434" dirty="0"/>
          </a:p>
        </p:txBody>
      </p:sp>
      <p:pic>
        <p:nvPicPr>
          <p:cNvPr id="6" name="Image 0" descr="preencoded.png"/>
          <p:cNvPicPr>
            <a:picLocks noChangeAspect="1"/>
          </p:cNvPicPr>
          <p:nvPr/>
        </p:nvPicPr>
        <p:blipFill>
          <a:blip r:embed="rId3"/>
          <a:stretch>
            <a:fillRect/>
          </a:stretch>
        </p:blipFill>
        <p:spPr>
          <a:xfrm>
            <a:off x="682704" y="2530316"/>
            <a:ext cx="13264991" cy="5857518"/>
          </a:xfrm>
          <a:prstGeom prst="rect">
            <a:avLst/>
          </a:prstGeom>
        </p:spPr>
      </p:pic>
      <p:sp>
        <p:nvSpPr>
          <p:cNvPr id="7" name="Text 4"/>
          <p:cNvSpPr/>
          <p:nvPr/>
        </p:nvSpPr>
        <p:spPr>
          <a:xfrm>
            <a:off x="682704" y="8569881"/>
            <a:ext cx="13264991" cy="327660"/>
          </a:xfrm>
          <a:prstGeom prst="rect">
            <a:avLst/>
          </a:prstGeom>
          <a:noFill/>
          <a:ln/>
        </p:spPr>
        <p:txBody>
          <a:bodyPr wrap="none" rtlCol="0" anchor="t"/>
          <a:lstStyle/>
          <a:p>
            <a:pPr marL="0" indent="0">
              <a:lnSpc>
                <a:spcPts val="2581"/>
              </a:lnSpc>
              <a:buNone/>
            </a:pPr>
            <a:r>
              <a:rPr lang="en-US" sz="1434" dirty="0">
                <a:solidFill>
                  <a:srgbClr val="EBECEF"/>
                </a:solidFill>
                <a:latin typeface="Epilogue" pitchFamily="34" charset="0"/>
                <a:ea typeface="Epilogue" pitchFamily="34" charset="-122"/>
                <a:cs typeface="Epilogue" pitchFamily="34" charset="-120"/>
              </a:rPr>
              <a:t>We also created a function to create the widgets with a very similar structure.</a:t>
            </a:r>
            <a:endParaRPr lang="en-US" sz="1434"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714732" y="524113"/>
            <a:ext cx="13200936" cy="343019"/>
          </a:xfrm>
          <a:prstGeom prst="rect">
            <a:avLst/>
          </a:prstGeom>
          <a:noFill/>
          <a:ln/>
        </p:spPr>
        <p:txBody>
          <a:bodyPr wrap="none" rtlCol="0" anchor="t"/>
          <a:lstStyle/>
          <a:p>
            <a:pPr marL="0" indent="0">
              <a:lnSpc>
                <a:spcPts val="2702"/>
              </a:lnSpc>
              <a:buNone/>
            </a:pPr>
            <a:r>
              <a:rPr lang="en-US" sz="1501" dirty="0">
                <a:solidFill>
                  <a:srgbClr val="EBECEF"/>
                </a:solidFill>
                <a:latin typeface="Epilogue" pitchFamily="34" charset="0"/>
                <a:ea typeface="Epilogue" pitchFamily="34" charset="-122"/>
                <a:cs typeface="Epilogue" pitchFamily="34" charset="-120"/>
              </a:rPr>
              <a:t>Another interesting fuction that we have create is the one that controls wich widget is selecting the user:</a:t>
            </a:r>
            <a:endParaRPr lang="en-US" sz="1501" dirty="0"/>
          </a:p>
        </p:txBody>
      </p:sp>
      <p:pic>
        <p:nvPicPr>
          <p:cNvPr id="5" name="Image 0" descr="preencoded.png"/>
          <p:cNvPicPr>
            <a:picLocks noChangeAspect="1"/>
          </p:cNvPicPr>
          <p:nvPr/>
        </p:nvPicPr>
        <p:blipFill>
          <a:blip r:embed="rId3"/>
          <a:stretch>
            <a:fillRect/>
          </a:stretch>
        </p:blipFill>
        <p:spPr>
          <a:xfrm>
            <a:off x="714732" y="1057632"/>
            <a:ext cx="4839295" cy="664773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1554361"/>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Finally we are going to show as an example how the delete feature works:</a:t>
            </a:r>
            <a:endParaRPr lang="en-US" sz="1750" dirty="0"/>
          </a:p>
        </p:txBody>
      </p:sp>
      <p:pic>
        <p:nvPicPr>
          <p:cNvPr id="5" name="Image 0" descr="preencoded.png"/>
          <p:cNvPicPr>
            <a:picLocks noChangeAspect="1"/>
          </p:cNvPicPr>
          <p:nvPr/>
        </p:nvPicPr>
        <p:blipFill>
          <a:blip r:embed="rId3"/>
          <a:stretch>
            <a:fillRect/>
          </a:stretch>
        </p:blipFill>
        <p:spPr>
          <a:xfrm>
            <a:off x="833199" y="2176343"/>
            <a:ext cx="12964001" cy="449889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2066211"/>
            <a:ext cx="4564380"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Project Overview</a:t>
            </a:r>
            <a:endParaRPr lang="en-US" sz="4374" dirty="0"/>
          </a:p>
        </p:txBody>
      </p:sp>
      <p:sp>
        <p:nvSpPr>
          <p:cNvPr id="5" name="Shape 3"/>
          <p:cNvSpPr/>
          <p:nvPr/>
        </p:nvSpPr>
        <p:spPr>
          <a:xfrm>
            <a:off x="833199" y="3121581"/>
            <a:ext cx="4173260" cy="3041809"/>
          </a:xfrm>
          <a:prstGeom prst="roundRect">
            <a:avLst>
              <a:gd name="adj" fmla="val 1804"/>
            </a:avLst>
          </a:prstGeom>
          <a:solidFill>
            <a:srgbClr val="283157"/>
          </a:solidFill>
          <a:ln w="7620">
            <a:solidFill>
              <a:srgbClr val="303B69"/>
            </a:solidFill>
            <a:prstDash val="solid"/>
          </a:ln>
        </p:spPr>
      </p:sp>
      <p:sp>
        <p:nvSpPr>
          <p:cNvPr id="6" name="Text 4"/>
          <p:cNvSpPr/>
          <p:nvPr/>
        </p:nvSpPr>
        <p:spPr>
          <a:xfrm>
            <a:off x="1062990" y="3351371"/>
            <a:ext cx="2221944" cy="360998"/>
          </a:xfrm>
          <a:prstGeom prst="rect">
            <a:avLst/>
          </a:prstGeom>
          <a:noFill/>
          <a:ln/>
        </p:spPr>
        <p:txBody>
          <a:bodyPr wrap="none" rtlCol="0" anchor="t"/>
          <a:lstStyle/>
          <a:p>
            <a:pPr marL="0" indent="0">
              <a:lnSpc>
                <a:spcPts val="2843"/>
              </a:lnSpc>
              <a:buNone/>
            </a:pPr>
            <a:r>
              <a:rPr lang="en-US" sz="2187" dirty="0">
                <a:solidFill>
                  <a:srgbClr val="EBECEF"/>
                </a:solidFill>
                <a:latin typeface="Fraunces" pitchFamily="34" charset="0"/>
                <a:ea typeface="Fraunces" pitchFamily="34" charset="-122"/>
                <a:cs typeface="Fraunces" pitchFamily="34" charset="-120"/>
              </a:rPr>
              <a:t>What is it?</a:t>
            </a:r>
            <a:endParaRPr lang="en-US" sz="2187" dirty="0"/>
          </a:p>
        </p:txBody>
      </p:sp>
      <p:sp>
        <p:nvSpPr>
          <p:cNvPr id="7" name="Text 5"/>
          <p:cNvSpPr/>
          <p:nvPr/>
        </p:nvSpPr>
        <p:spPr>
          <a:xfrm>
            <a:off x="1062990" y="3934539"/>
            <a:ext cx="3713678" cy="1999059"/>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The user manager is a Python3 application to easily add, delete, modify and manage your users, giving them a smooth and simplified experience.</a:t>
            </a:r>
            <a:endParaRPr lang="en-US" sz="1750" dirty="0"/>
          </a:p>
        </p:txBody>
      </p:sp>
      <p:sp>
        <p:nvSpPr>
          <p:cNvPr id="8" name="Shape 6"/>
          <p:cNvSpPr/>
          <p:nvPr/>
        </p:nvSpPr>
        <p:spPr>
          <a:xfrm>
            <a:off x="5228630" y="3121581"/>
            <a:ext cx="4173260" cy="3041809"/>
          </a:xfrm>
          <a:prstGeom prst="roundRect">
            <a:avLst>
              <a:gd name="adj" fmla="val 1804"/>
            </a:avLst>
          </a:prstGeom>
          <a:solidFill>
            <a:srgbClr val="283157"/>
          </a:solidFill>
          <a:ln w="7620">
            <a:solidFill>
              <a:srgbClr val="303B69"/>
            </a:solidFill>
            <a:prstDash val="solid"/>
          </a:ln>
        </p:spPr>
      </p:sp>
      <p:sp>
        <p:nvSpPr>
          <p:cNvPr id="9" name="Text 7"/>
          <p:cNvSpPr/>
          <p:nvPr/>
        </p:nvSpPr>
        <p:spPr>
          <a:xfrm>
            <a:off x="5458420" y="3351371"/>
            <a:ext cx="2221944" cy="360998"/>
          </a:xfrm>
          <a:prstGeom prst="rect">
            <a:avLst/>
          </a:prstGeom>
          <a:noFill/>
          <a:ln/>
        </p:spPr>
        <p:txBody>
          <a:bodyPr wrap="none" rtlCol="0" anchor="t"/>
          <a:lstStyle/>
          <a:p>
            <a:pPr marL="0" indent="0">
              <a:lnSpc>
                <a:spcPts val="2843"/>
              </a:lnSpc>
              <a:buNone/>
            </a:pPr>
            <a:r>
              <a:rPr lang="en-US" sz="2187" dirty="0">
                <a:solidFill>
                  <a:srgbClr val="EBECEF"/>
                </a:solidFill>
                <a:latin typeface="Fraunces" pitchFamily="34" charset="0"/>
                <a:ea typeface="Fraunces" pitchFamily="34" charset="-122"/>
                <a:cs typeface="Fraunces" pitchFamily="34" charset="-120"/>
              </a:rPr>
              <a:t>What does it do?</a:t>
            </a:r>
            <a:endParaRPr lang="en-US" sz="2187" dirty="0"/>
          </a:p>
        </p:txBody>
      </p:sp>
      <p:sp>
        <p:nvSpPr>
          <p:cNvPr id="10" name="Text 8"/>
          <p:cNvSpPr/>
          <p:nvPr/>
        </p:nvSpPr>
        <p:spPr>
          <a:xfrm>
            <a:off x="5458420" y="3934539"/>
            <a:ext cx="3713678" cy="1599248"/>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offers a complete solution for user management, allowing you to add new members and manage them quickly and easily.</a:t>
            </a:r>
            <a:endParaRPr lang="en-US" sz="1750" dirty="0"/>
          </a:p>
        </p:txBody>
      </p:sp>
      <p:sp>
        <p:nvSpPr>
          <p:cNvPr id="11" name="Shape 9"/>
          <p:cNvSpPr/>
          <p:nvPr/>
        </p:nvSpPr>
        <p:spPr>
          <a:xfrm>
            <a:off x="9624060" y="3121581"/>
            <a:ext cx="4173260" cy="3041809"/>
          </a:xfrm>
          <a:prstGeom prst="roundRect">
            <a:avLst>
              <a:gd name="adj" fmla="val 1804"/>
            </a:avLst>
          </a:prstGeom>
          <a:solidFill>
            <a:srgbClr val="283157"/>
          </a:solidFill>
          <a:ln w="7620">
            <a:solidFill>
              <a:srgbClr val="303B69"/>
            </a:solidFill>
            <a:prstDash val="solid"/>
          </a:ln>
        </p:spPr>
      </p:sp>
      <p:sp>
        <p:nvSpPr>
          <p:cNvPr id="12" name="Text 10"/>
          <p:cNvSpPr/>
          <p:nvPr/>
        </p:nvSpPr>
        <p:spPr>
          <a:xfrm>
            <a:off x="9853851" y="3351371"/>
            <a:ext cx="2221944" cy="360998"/>
          </a:xfrm>
          <a:prstGeom prst="rect">
            <a:avLst/>
          </a:prstGeom>
          <a:noFill/>
          <a:ln/>
        </p:spPr>
        <p:txBody>
          <a:bodyPr wrap="none" rtlCol="0" anchor="t"/>
          <a:lstStyle/>
          <a:p>
            <a:pPr marL="0" indent="0">
              <a:lnSpc>
                <a:spcPts val="2843"/>
              </a:lnSpc>
              <a:buNone/>
            </a:pPr>
            <a:endParaRPr lang="en-US" sz="2187" dirty="0"/>
          </a:p>
        </p:txBody>
      </p:sp>
      <p:sp>
        <p:nvSpPr>
          <p:cNvPr id="13" name="Text 11"/>
          <p:cNvSpPr/>
          <p:nvPr/>
        </p:nvSpPr>
        <p:spPr>
          <a:xfrm>
            <a:off x="9853851" y="3934539"/>
            <a:ext cx="3713678" cy="1599248"/>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With an intuitive and easy-to-use interface, our program allows you to manage users with just a few clicks.</a:t>
            </a:r>
            <a:endParaRPr lang="en-US" sz="17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1004530"/>
            <a:ext cx="4443889"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Objectives</a:t>
            </a:r>
            <a:endParaRPr lang="en-US" sz="4374" dirty="0"/>
          </a:p>
        </p:txBody>
      </p:sp>
      <p:sp>
        <p:nvSpPr>
          <p:cNvPr id="5" name="Shape 3"/>
          <p:cNvSpPr/>
          <p:nvPr/>
        </p:nvSpPr>
        <p:spPr>
          <a:xfrm>
            <a:off x="833199" y="4442579"/>
            <a:ext cx="12964001" cy="44410"/>
          </a:xfrm>
          <a:prstGeom prst="rect">
            <a:avLst/>
          </a:prstGeom>
          <a:solidFill>
            <a:srgbClr val="303B69"/>
          </a:solidFill>
          <a:ln/>
        </p:spPr>
      </p:sp>
      <p:sp>
        <p:nvSpPr>
          <p:cNvPr id="6" name="Shape 4"/>
          <p:cNvSpPr/>
          <p:nvPr/>
        </p:nvSpPr>
        <p:spPr>
          <a:xfrm>
            <a:off x="3996392" y="4442579"/>
            <a:ext cx="44410" cy="777597"/>
          </a:xfrm>
          <a:prstGeom prst="rect">
            <a:avLst/>
          </a:prstGeom>
          <a:solidFill>
            <a:srgbClr val="303B69"/>
          </a:solidFill>
          <a:ln/>
        </p:spPr>
      </p:sp>
      <p:sp>
        <p:nvSpPr>
          <p:cNvPr id="7" name="Shape 5"/>
          <p:cNvSpPr/>
          <p:nvPr/>
        </p:nvSpPr>
        <p:spPr>
          <a:xfrm>
            <a:off x="3768685" y="4192667"/>
            <a:ext cx="499943" cy="499943"/>
          </a:xfrm>
          <a:prstGeom prst="roundRect">
            <a:avLst>
              <a:gd name="adj" fmla="val 10974"/>
            </a:avLst>
          </a:prstGeom>
          <a:solidFill>
            <a:srgbClr val="283157"/>
          </a:solidFill>
          <a:ln w="7620">
            <a:solidFill>
              <a:srgbClr val="303B69"/>
            </a:solidFill>
            <a:prstDash val="solid"/>
          </a:ln>
        </p:spPr>
      </p:sp>
      <p:sp>
        <p:nvSpPr>
          <p:cNvPr id="8" name="Text 6"/>
          <p:cNvSpPr/>
          <p:nvPr/>
        </p:nvSpPr>
        <p:spPr>
          <a:xfrm>
            <a:off x="3942398" y="4226004"/>
            <a:ext cx="152400" cy="433149"/>
          </a:xfrm>
          <a:prstGeom prst="rect">
            <a:avLst/>
          </a:prstGeom>
          <a:noFill/>
          <a:ln/>
        </p:spPr>
        <p:txBody>
          <a:bodyPr wrap="none" rtlCol="0" anchor="t"/>
          <a:lstStyle/>
          <a:p>
            <a:pPr marL="0" indent="0" algn="ctr">
              <a:lnSpc>
                <a:spcPts val="3412"/>
              </a:lnSpc>
              <a:buNone/>
            </a:pPr>
            <a:r>
              <a:rPr lang="en-US" sz="2624" dirty="0">
                <a:solidFill>
                  <a:srgbClr val="EBECEF"/>
                </a:solidFill>
                <a:latin typeface="Fraunces" pitchFamily="34" charset="0"/>
                <a:ea typeface="Fraunces" pitchFamily="34" charset="-122"/>
                <a:cs typeface="Fraunces" pitchFamily="34" charset="-120"/>
              </a:rPr>
              <a:t>1</a:t>
            </a:r>
            <a:endParaRPr lang="en-US" sz="2624" dirty="0"/>
          </a:p>
        </p:txBody>
      </p:sp>
      <p:sp>
        <p:nvSpPr>
          <p:cNvPr id="9" name="Text 7"/>
          <p:cNvSpPr/>
          <p:nvPr/>
        </p:nvSpPr>
        <p:spPr>
          <a:xfrm>
            <a:off x="2907625" y="5442466"/>
            <a:ext cx="2221944" cy="360998"/>
          </a:xfrm>
          <a:prstGeom prst="rect">
            <a:avLst/>
          </a:prstGeom>
          <a:noFill/>
          <a:ln/>
        </p:spPr>
        <p:txBody>
          <a:bodyPr wrap="none" rtlCol="0" anchor="t"/>
          <a:lstStyle/>
          <a:p>
            <a:pPr marL="0" indent="0" algn="ctr">
              <a:lnSpc>
                <a:spcPts val="2843"/>
              </a:lnSpc>
              <a:buNone/>
            </a:pPr>
            <a:r>
              <a:rPr lang="en-US" sz="2187" dirty="0">
                <a:solidFill>
                  <a:srgbClr val="EBECEF"/>
                </a:solidFill>
                <a:latin typeface="Fraunces" pitchFamily="34" charset="0"/>
                <a:ea typeface="Fraunces" pitchFamily="34" charset="-122"/>
                <a:cs typeface="Fraunces" pitchFamily="34" charset="-120"/>
              </a:rPr>
              <a:t>Efficiency</a:t>
            </a:r>
            <a:endParaRPr lang="en-US" sz="2187" dirty="0"/>
          </a:p>
        </p:txBody>
      </p:sp>
      <p:sp>
        <p:nvSpPr>
          <p:cNvPr id="10" name="Text 8"/>
          <p:cNvSpPr/>
          <p:nvPr/>
        </p:nvSpPr>
        <p:spPr>
          <a:xfrm>
            <a:off x="1055370" y="6025634"/>
            <a:ext cx="5926574" cy="799624"/>
          </a:xfrm>
          <a:prstGeom prst="rect">
            <a:avLst/>
          </a:prstGeom>
          <a:noFill/>
          <a:ln/>
        </p:spPr>
        <p:txBody>
          <a:bodyPr wrap="square" rtlCol="0" anchor="t"/>
          <a:lstStyle/>
          <a:p>
            <a:pPr marL="0" indent="0" algn="ctr">
              <a:lnSpc>
                <a:spcPts val="3149"/>
              </a:lnSpc>
              <a:buNone/>
            </a:pPr>
            <a:r>
              <a:rPr lang="en-US" sz="1750" dirty="0">
                <a:solidFill>
                  <a:srgbClr val="EBECEF"/>
                </a:solidFill>
                <a:latin typeface="Epilogue" pitchFamily="34" charset="0"/>
                <a:ea typeface="Epilogue" pitchFamily="34" charset="-122"/>
                <a:cs typeface="Epilogue" pitchFamily="34" charset="-120"/>
              </a:rPr>
              <a:t>Develop an application that is efficient and can handle large amounts of data without slowing down.</a:t>
            </a:r>
            <a:endParaRPr lang="en-US" sz="1750" dirty="0"/>
          </a:p>
        </p:txBody>
      </p:sp>
      <p:sp>
        <p:nvSpPr>
          <p:cNvPr id="11" name="Shape 9"/>
          <p:cNvSpPr/>
          <p:nvPr/>
        </p:nvSpPr>
        <p:spPr>
          <a:xfrm>
            <a:off x="7292876" y="3664982"/>
            <a:ext cx="44410" cy="777597"/>
          </a:xfrm>
          <a:prstGeom prst="rect">
            <a:avLst/>
          </a:prstGeom>
          <a:solidFill>
            <a:srgbClr val="303B69"/>
          </a:solidFill>
          <a:ln/>
        </p:spPr>
      </p:sp>
      <p:sp>
        <p:nvSpPr>
          <p:cNvPr id="12" name="Shape 10"/>
          <p:cNvSpPr/>
          <p:nvPr/>
        </p:nvSpPr>
        <p:spPr>
          <a:xfrm>
            <a:off x="7065169" y="4192667"/>
            <a:ext cx="499943" cy="499943"/>
          </a:xfrm>
          <a:prstGeom prst="roundRect">
            <a:avLst>
              <a:gd name="adj" fmla="val 10974"/>
            </a:avLst>
          </a:prstGeom>
          <a:solidFill>
            <a:srgbClr val="283157"/>
          </a:solidFill>
          <a:ln w="7620">
            <a:solidFill>
              <a:srgbClr val="303B69"/>
            </a:solidFill>
            <a:prstDash val="solid"/>
          </a:ln>
        </p:spPr>
      </p:sp>
      <p:sp>
        <p:nvSpPr>
          <p:cNvPr id="13" name="Text 11"/>
          <p:cNvSpPr/>
          <p:nvPr/>
        </p:nvSpPr>
        <p:spPr>
          <a:xfrm>
            <a:off x="7212211" y="4226004"/>
            <a:ext cx="205740" cy="433149"/>
          </a:xfrm>
          <a:prstGeom prst="rect">
            <a:avLst/>
          </a:prstGeom>
          <a:noFill/>
          <a:ln/>
        </p:spPr>
        <p:txBody>
          <a:bodyPr wrap="none" rtlCol="0" anchor="t"/>
          <a:lstStyle/>
          <a:p>
            <a:pPr marL="0" indent="0" algn="ctr">
              <a:lnSpc>
                <a:spcPts val="3412"/>
              </a:lnSpc>
              <a:buNone/>
            </a:pPr>
            <a:r>
              <a:rPr lang="en-US" sz="2624" dirty="0">
                <a:solidFill>
                  <a:srgbClr val="EBECEF"/>
                </a:solidFill>
                <a:latin typeface="Fraunces" pitchFamily="34" charset="0"/>
                <a:ea typeface="Fraunces" pitchFamily="34" charset="-122"/>
                <a:cs typeface="Fraunces" pitchFamily="34" charset="-120"/>
              </a:rPr>
              <a:t>2</a:t>
            </a:r>
            <a:endParaRPr lang="en-US" sz="2624" dirty="0"/>
          </a:p>
        </p:txBody>
      </p:sp>
      <p:sp>
        <p:nvSpPr>
          <p:cNvPr id="14" name="Text 12"/>
          <p:cNvSpPr/>
          <p:nvPr/>
        </p:nvSpPr>
        <p:spPr>
          <a:xfrm>
            <a:off x="6145411" y="2059900"/>
            <a:ext cx="2339340" cy="360998"/>
          </a:xfrm>
          <a:prstGeom prst="rect">
            <a:avLst/>
          </a:prstGeom>
          <a:noFill/>
          <a:ln/>
        </p:spPr>
        <p:txBody>
          <a:bodyPr wrap="none" rtlCol="0" anchor="t"/>
          <a:lstStyle/>
          <a:p>
            <a:pPr marL="0" indent="0" algn="ctr">
              <a:lnSpc>
                <a:spcPts val="2843"/>
              </a:lnSpc>
              <a:buNone/>
            </a:pPr>
            <a:r>
              <a:rPr lang="en-US" sz="2187" dirty="0">
                <a:solidFill>
                  <a:srgbClr val="EBECEF"/>
                </a:solidFill>
                <a:latin typeface="Fraunces" pitchFamily="34" charset="0"/>
                <a:ea typeface="Fraunces" pitchFamily="34" charset="-122"/>
                <a:cs typeface="Fraunces" pitchFamily="34" charset="-120"/>
              </a:rPr>
              <a:t>User-Friendliness</a:t>
            </a:r>
            <a:endParaRPr lang="en-US" sz="2187" dirty="0"/>
          </a:p>
        </p:txBody>
      </p:sp>
      <p:sp>
        <p:nvSpPr>
          <p:cNvPr id="15" name="Text 13"/>
          <p:cNvSpPr/>
          <p:nvPr/>
        </p:nvSpPr>
        <p:spPr>
          <a:xfrm>
            <a:off x="4351853" y="2643068"/>
            <a:ext cx="5926574" cy="799624"/>
          </a:xfrm>
          <a:prstGeom prst="rect">
            <a:avLst/>
          </a:prstGeom>
          <a:noFill/>
          <a:ln/>
        </p:spPr>
        <p:txBody>
          <a:bodyPr wrap="square" rtlCol="0" anchor="t"/>
          <a:lstStyle/>
          <a:p>
            <a:pPr marL="0" indent="0" algn="ctr">
              <a:lnSpc>
                <a:spcPts val="3149"/>
              </a:lnSpc>
              <a:buNone/>
            </a:pPr>
            <a:r>
              <a:rPr lang="en-US" sz="1750" dirty="0">
                <a:solidFill>
                  <a:srgbClr val="EBECEF"/>
                </a:solidFill>
                <a:latin typeface="Epilogue" pitchFamily="34" charset="0"/>
                <a:ea typeface="Epilogue" pitchFamily="34" charset="-122"/>
                <a:cs typeface="Epilogue" pitchFamily="34" charset="-120"/>
              </a:rPr>
              <a:t>Create a user interface that is intuitive, easy to use, and aesthetically pleasing.</a:t>
            </a:r>
            <a:endParaRPr lang="en-US" sz="1750" dirty="0"/>
          </a:p>
        </p:txBody>
      </p:sp>
      <p:sp>
        <p:nvSpPr>
          <p:cNvPr id="16" name="Shape 14"/>
          <p:cNvSpPr/>
          <p:nvPr/>
        </p:nvSpPr>
        <p:spPr>
          <a:xfrm>
            <a:off x="10589478" y="4442579"/>
            <a:ext cx="44410" cy="777597"/>
          </a:xfrm>
          <a:prstGeom prst="rect">
            <a:avLst/>
          </a:prstGeom>
          <a:solidFill>
            <a:srgbClr val="303B69"/>
          </a:solidFill>
          <a:ln/>
        </p:spPr>
      </p:sp>
      <p:sp>
        <p:nvSpPr>
          <p:cNvPr id="17" name="Shape 15"/>
          <p:cNvSpPr/>
          <p:nvPr/>
        </p:nvSpPr>
        <p:spPr>
          <a:xfrm>
            <a:off x="10361771" y="4192667"/>
            <a:ext cx="499943" cy="499943"/>
          </a:xfrm>
          <a:prstGeom prst="roundRect">
            <a:avLst>
              <a:gd name="adj" fmla="val 10974"/>
            </a:avLst>
          </a:prstGeom>
          <a:solidFill>
            <a:srgbClr val="283157"/>
          </a:solidFill>
          <a:ln w="7620">
            <a:solidFill>
              <a:srgbClr val="303B69"/>
            </a:solidFill>
            <a:prstDash val="solid"/>
          </a:ln>
        </p:spPr>
      </p:sp>
      <p:sp>
        <p:nvSpPr>
          <p:cNvPr id="18" name="Text 16"/>
          <p:cNvSpPr/>
          <p:nvPr/>
        </p:nvSpPr>
        <p:spPr>
          <a:xfrm>
            <a:off x="10520243" y="4226004"/>
            <a:ext cx="182880" cy="433149"/>
          </a:xfrm>
          <a:prstGeom prst="rect">
            <a:avLst/>
          </a:prstGeom>
          <a:noFill/>
          <a:ln/>
        </p:spPr>
        <p:txBody>
          <a:bodyPr wrap="none" rtlCol="0" anchor="t"/>
          <a:lstStyle/>
          <a:p>
            <a:pPr marL="0" indent="0" algn="ctr">
              <a:lnSpc>
                <a:spcPts val="3412"/>
              </a:lnSpc>
              <a:buNone/>
            </a:pPr>
            <a:r>
              <a:rPr lang="en-US" sz="2624" dirty="0">
                <a:solidFill>
                  <a:srgbClr val="EBECEF"/>
                </a:solidFill>
                <a:latin typeface="Fraunces" pitchFamily="34" charset="0"/>
                <a:ea typeface="Fraunces" pitchFamily="34" charset="-122"/>
                <a:cs typeface="Fraunces" pitchFamily="34" charset="-120"/>
              </a:rPr>
              <a:t>3</a:t>
            </a:r>
            <a:endParaRPr lang="en-US" sz="2624" dirty="0"/>
          </a:p>
        </p:txBody>
      </p:sp>
      <p:sp>
        <p:nvSpPr>
          <p:cNvPr id="19" name="Text 17"/>
          <p:cNvSpPr/>
          <p:nvPr/>
        </p:nvSpPr>
        <p:spPr>
          <a:xfrm>
            <a:off x="9500711" y="5442466"/>
            <a:ext cx="2221944" cy="360998"/>
          </a:xfrm>
          <a:prstGeom prst="rect">
            <a:avLst/>
          </a:prstGeom>
          <a:noFill/>
          <a:ln/>
        </p:spPr>
        <p:txBody>
          <a:bodyPr wrap="none" rtlCol="0" anchor="t"/>
          <a:lstStyle/>
          <a:p>
            <a:pPr marL="0" indent="0" algn="ctr">
              <a:lnSpc>
                <a:spcPts val="2843"/>
              </a:lnSpc>
              <a:buNone/>
            </a:pPr>
            <a:r>
              <a:rPr lang="en-US" sz="2187" dirty="0">
                <a:solidFill>
                  <a:srgbClr val="EBECEF"/>
                </a:solidFill>
                <a:latin typeface="Fraunces" pitchFamily="34" charset="0"/>
                <a:ea typeface="Fraunces" pitchFamily="34" charset="-122"/>
                <a:cs typeface="Fraunces" pitchFamily="34" charset="-120"/>
              </a:rPr>
              <a:t>Scalability</a:t>
            </a:r>
            <a:endParaRPr lang="en-US" sz="2187" dirty="0"/>
          </a:p>
        </p:txBody>
      </p:sp>
      <p:sp>
        <p:nvSpPr>
          <p:cNvPr id="20" name="Text 18"/>
          <p:cNvSpPr/>
          <p:nvPr/>
        </p:nvSpPr>
        <p:spPr>
          <a:xfrm>
            <a:off x="7648456" y="6025634"/>
            <a:ext cx="5926574" cy="1199436"/>
          </a:xfrm>
          <a:prstGeom prst="rect">
            <a:avLst/>
          </a:prstGeom>
          <a:noFill/>
          <a:ln/>
        </p:spPr>
        <p:txBody>
          <a:bodyPr wrap="square" rtlCol="0" anchor="t"/>
          <a:lstStyle/>
          <a:p>
            <a:pPr marL="0" indent="0" algn="ctr">
              <a:lnSpc>
                <a:spcPts val="3149"/>
              </a:lnSpc>
              <a:buNone/>
            </a:pPr>
            <a:r>
              <a:rPr lang="en-US" sz="1750" dirty="0">
                <a:solidFill>
                  <a:srgbClr val="EBECEF"/>
                </a:solidFill>
                <a:latin typeface="Epilogue" pitchFamily="34" charset="0"/>
                <a:ea typeface="Epilogue" pitchFamily="34" charset="-122"/>
                <a:cs typeface="Epilogue" pitchFamily="34" charset="-120"/>
              </a:rPr>
              <a:t>Build a system that can grow with the user's requirements and can be scaled up or down as needed.</a:t>
            </a:r>
            <a:endParaRPr lang="en-US" sz="175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00576" y="588050"/>
            <a:ext cx="4269938" cy="693777"/>
          </a:xfrm>
          <a:prstGeom prst="rect">
            <a:avLst/>
          </a:prstGeom>
          <a:noFill/>
          <a:ln/>
        </p:spPr>
        <p:txBody>
          <a:bodyPr wrap="none" rtlCol="0" anchor="t"/>
          <a:lstStyle/>
          <a:p>
            <a:pPr marL="0" indent="0">
              <a:lnSpc>
                <a:spcPts val="5464"/>
              </a:lnSpc>
              <a:buNone/>
            </a:pPr>
            <a:r>
              <a:rPr lang="en-US" sz="4203" dirty="0">
                <a:solidFill>
                  <a:srgbClr val="FFFFFF"/>
                </a:solidFill>
                <a:latin typeface="Fraunces" pitchFamily="34" charset="0"/>
                <a:ea typeface="Fraunces" pitchFamily="34" charset="-122"/>
                <a:cs typeface="Fraunces" pitchFamily="34" charset="-120"/>
              </a:rPr>
              <a:t>Features</a:t>
            </a:r>
            <a:endParaRPr lang="en-US" sz="4203" dirty="0"/>
          </a:p>
        </p:txBody>
      </p:sp>
      <p:sp>
        <p:nvSpPr>
          <p:cNvPr id="5" name="Text 3"/>
          <p:cNvSpPr/>
          <p:nvPr/>
        </p:nvSpPr>
        <p:spPr>
          <a:xfrm>
            <a:off x="800576" y="1601986"/>
            <a:ext cx="13029248" cy="384215"/>
          </a:xfrm>
          <a:prstGeom prst="rect">
            <a:avLst/>
          </a:prstGeom>
          <a:noFill/>
          <a:ln/>
        </p:spPr>
        <p:txBody>
          <a:bodyPr wrap="none" rtlCol="0" anchor="t"/>
          <a:lstStyle/>
          <a:p>
            <a:pPr marL="0" indent="0">
              <a:lnSpc>
                <a:spcPts val="3026"/>
              </a:lnSpc>
              <a:buNone/>
            </a:pPr>
            <a:r>
              <a:rPr lang="en-US" sz="1681" dirty="0">
                <a:solidFill>
                  <a:srgbClr val="EBECEF"/>
                </a:solidFill>
                <a:latin typeface="Epilogue" pitchFamily="34" charset="0"/>
                <a:ea typeface="Epilogue" pitchFamily="34" charset="-122"/>
                <a:cs typeface="Epilogue" pitchFamily="34" charset="-120"/>
              </a:rPr>
              <a:t>Manage users that already are in the database. These users in turn can be found in different tables:</a:t>
            </a:r>
            <a:endParaRPr lang="en-US" sz="1681" dirty="0"/>
          </a:p>
        </p:txBody>
      </p:sp>
      <p:sp>
        <p:nvSpPr>
          <p:cNvPr id="6" name="Text 4"/>
          <p:cNvSpPr/>
          <p:nvPr/>
        </p:nvSpPr>
        <p:spPr>
          <a:xfrm>
            <a:off x="1142048" y="2199680"/>
            <a:ext cx="12687776" cy="384215"/>
          </a:xfrm>
          <a:prstGeom prst="rect">
            <a:avLst/>
          </a:prstGeom>
          <a:noFill/>
          <a:ln/>
        </p:spPr>
        <p:txBody>
          <a:bodyPr wrap="none" rtlCol="0" anchor="t"/>
          <a:lstStyle/>
          <a:p>
            <a:pPr marL="342900" indent="-342900" algn="l">
              <a:lnSpc>
                <a:spcPts val="3026"/>
              </a:lnSpc>
              <a:buSzPct val="100000"/>
              <a:buChar char="•"/>
            </a:pPr>
            <a:r>
              <a:rPr lang="en-US" sz="1681" dirty="0">
                <a:solidFill>
                  <a:srgbClr val="EBECEF"/>
                </a:solidFill>
                <a:latin typeface="Epilogue" pitchFamily="34" charset="0"/>
                <a:ea typeface="Epilogue" pitchFamily="34" charset="-122"/>
                <a:cs typeface="Epilogue" pitchFamily="34" charset="-120"/>
              </a:rPr>
              <a:t>Paid: Is the list of all the users that are created</a:t>
            </a:r>
            <a:endParaRPr lang="en-US" sz="1681" dirty="0"/>
          </a:p>
        </p:txBody>
      </p:sp>
      <p:sp>
        <p:nvSpPr>
          <p:cNvPr id="7" name="Text 5"/>
          <p:cNvSpPr/>
          <p:nvPr/>
        </p:nvSpPr>
        <p:spPr>
          <a:xfrm>
            <a:off x="1142048" y="2690574"/>
            <a:ext cx="12687776" cy="768429"/>
          </a:xfrm>
          <a:prstGeom prst="rect">
            <a:avLst/>
          </a:prstGeom>
          <a:noFill/>
          <a:ln/>
        </p:spPr>
        <p:txBody>
          <a:bodyPr wrap="square" rtlCol="0" anchor="t"/>
          <a:lstStyle/>
          <a:p>
            <a:pPr marL="342900" indent="-342900" algn="l">
              <a:lnSpc>
                <a:spcPts val="3026"/>
              </a:lnSpc>
              <a:buSzPct val="100000"/>
              <a:buChar char="•"/>
            </a:pPr>
            <a:r>
              <a:rPr lang="en-US" sz="1681" dirty="0">
                <a:solidFill>
                  <a:srgbClr val="EBECEF"/>
                </a:solidFill>
                <a:latin typeface="Epilogue" pitchFamily="34" charset="0"/>
                <a:ea typeface="Epilogue" pitchFamily="34" charset="-122"/>
                <a:cs typeface="Epilogue" pitchFamily="34" charset="-120"/>
              </a:rPr>
              <a:t>Not Paid: In case the subscription time runs out and the user does not pay again, the user will be appear to the not paid table</a:t>
            </a:r>
            <a:endParaRPr lang="en-US" sz="1681" dirty="0"/>
          </a:p>
        </p:txBody>
      </p:sp>
      <p:pic>
        <p:nvPicPr>
          <p:cNvPr id="8" name="Image 0" descr="preencoded.png"/>
          <p:cNvPicPr>
            <a:picLocks noChangeAspect="1"/>
          </p:cNvPicPr>
          <p:nvPr/>
        </p:nvPicPr>
        <p:blipFill>
          <a:blip r:embed="rId3"/>
          <a:stretch>
            <a:fillRect/>
          </a:stretch>
        </p:blipFill>
        <p:spPr>
          <a:xfrm>
            <a:off x="800576" y="3672483"/>
            <a:ext cx="9441418" cy="396906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583168" y="1480899"/>
            <a:ext cx="3110746" cy="505420"/>
          </a:xfrm>
          <a:prstGeom prst="rect">
            <a:avLst/>
          </a:prstGeom>
          <a:noFill/>
          <a:ln/>
        </p:spPr>
        <p:txBody>
          <a:bodyPr wrap="none" rtlCol="0" anchor="t"/>
          <a:lstStyle/>
          <a:p>
            <a:pPr marL="0" indent="0">
              <a:lnSpc>
                <a:spcPts val="3980"/>
              </a:lnSpc>
              <a:buNone/>
            </a:pPr>
            <a:r>
              <a:rPr lang="en-US" sz="3062" dirty="0">
                <a:solidFill>
                  <a:srgbClr val="FFFFFF"/>
                </a:solidFill>
                <a:latin typeface="Fraunces" pitchFamily="34" charset="0"/>
                <a:ea typeface="Fraunces" pitchFamily="34" charset="-122"/>
                <a:cs typeface="Fraunces" pitchFamily="34" charset="-120"/>
              </a:rPr>
              <a:t>Features</a:t>
            </a:r>
            <a:endParaRPr lang="en-US" sz="3062" dirty="0"/>
          </a:p>
        </p:txBody>
      </p:sp>
      <p:sp>
        <p:nvSpPr>
          <p:cNvPr id="5" name="Text 3"/>
          <p:cNvSpPr/>
          <p:nvPr/>
        </p:nvSpPr>
        <p:spPr>
          <a:xfrm>
            <a:off x="583168" y="2219563"/>
            <a:ext cx="2636520" cy="404336"/>
          </a:xfrm>
          <a:prstGeom prst="rect">
            <a:avLst/>
          </a:prstGeom>
          <a:noFill/>
          <a:ln/>
        </p:spPr>
        <p:txBody>
          <a:bodyPr wrap="none" rtlCol="0" anchor="t"/>
          <a:lstStyle/>
          <a:p>
            <a:pPr marL="0" indent="0">
              <a:lnSpc>
                <a:spcPts val="3184"/>
              </a:lnSpc>
              <a:buNone/>
            </a:pPr>
            <a:r>
              <a:rPr lang="en-US" sz="2449" dirty="0">
                <a:solidFill>
                  <a:srgbClr val="FFFFFF"/>
                </a:solidFill>
                <a:latin typeface="Fraunces" pitchFamily="34" charset="0"/>
                <a:ea typeface="Fraunces" pitchFamily="34" charset="-122"/>
                <a:cs typeface="Fraunces" pitchFamily="34" charset="-120"/>
              </a:rPr>
              <a:t>Create a new user</a:t>
            </a:r>
            <a:endParaRPr lang="en-US" sz="2449" dirty="0"/>
          </a:p>
        </p:txBody>
      </p:sp>
      <p:pic>
        <p:nvPicPr>
          <p:cNvPr id="6" name="Image 0" descr="preencoded.png"/>
          <p:cNvPicPr>
            <a:picLocks noChangeAspect="1"/>
          </p:cNvPicPr>
          <p:nvPr/>
        </p:nvPicPr>
        <p:blipFill>
          <a:blip r:embed="rId3"/>
          <a:stretch>
            <a:fillRect/>
          </a:stretch>
        </p:blipFill>
        <p:spPr>
          <a:xfrm>
            <a:off x="963454" y="2857143"/>
            <a:ext cx="2488525" cy="2488525"/>
          </a:xfrm>
          <a:prstGeom prst="rect">
            <a:avLst/>
          </a:prstGeom>
        </p:spPr>
      </p:pic>
      <p:sp>
        <p:nvSpPr>
          <p:cNvPr id="7" name="Text 4"/>
          <p:cNvSpPr/>
          <p:nvPr/>
        </p:nvSpPr>
        <p:spPr>
          <a:xfrm>
            <a:off x="1430060"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New user</a:t>
            </a:r>
            <a:endParaRPr lang="en-US" sz="1531" dirty="0"/>
          </a:p>
        </p:txBody>
      </p:sp>
      <p:sp>
        <p:nvSpPr>
          <p:cNvPr id="8" name="Text 5"/>
          <p:cNvSpPr/>
          <p:nvPr/>
        </p:nvSpPr>
        <p:spPr>
          <a:xfrm>
            <a:off x="583049" y="5909310"/>
            <a:ext cx="3249454" cy="279797"/>
          </a:xfrm>
          <a:prstGeom prst="rect">
            <a:avLst/>
          </a:prstGeom>
          <a:noFill/>
          <a:ln/>
        </p:spPr>
        <p:txBody>
          <a:bodyPr wrap="non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You can add new users using this button</a:t>
            </a:r>
            <a:endParaRPr lang="en-US" sz="1225" dirty="0"/>
          </a:p>
        </p:txBody>
      </p:sp>
      <p:pic>
        <p:nvPicPr>
          <p:cNvPr id="9" name="Image 1" descr="preencoded.png"/>
          <p:cNvPicPr>
            <a:picLocks noChangeAspect="1"/>
          </p:cNvPicPr>
          <p:nvPr/>
        </p:nvPicPr>
        <p:blipFill>
          <a:blip r:embed="rId4"/>
          <a:stretch>
            <a:fillRect/>
          </a:stretch>
        </p:blipFill>
        <p:spPr>
          <a:xfrm>
            <a:off x="4368403" y="2857143"/>
            <a:ext cx="2488525" cy="2488525"/>
          </a:xfrm>
          <a:prstGeom prst="rect">
            <a:avLst/>
          </a:prstGeom>
        </p:spPr>
      </p:pic>
      <p:sp>
        <p:nvSpPr>
          <p:cNvPr id="10" name="Text 6"/>
          <p:cNvSpPr/>
          <p:nvPr/>
        </p:nvSpPr>
        <p:spPr>
          <a:xfrm>
            <a:off x="4835009"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Information</a:t>
            </a:r>
            <a:endParaRPr lang="en-US" sz="1531" dirty="0"/>
          </a:p>
        </p:txBody>
      </p:sp>
      <p:sp>
        <p:nvSpPr>
          <p:cNvPr id="11" name="Text 7"/>
          <p:cNvSpPr/>
          <p:nvPr/>
        </p:nvSpPr>
        <p:spPr>
          <a:xfrm>
            <a:off x="3987998" y="5909310"/>
            <a:ext cx="3249454" cy="559594"/>
          </a:xfrm>
          <a:prstGeom prst="rect">
            <a:avLst/>
          </a:prstGeom>
          <a:noFill/>
          <a:ln/>
        </p:spPr>
        <p:txBody>
          <a:bodyPr wrap="squar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You have to add the information about the new user that are going to add</a:t>
            </a:r>
            <a:endParaRPr lang="en-US" sz="1225" dirty="0"/>
          </a:p>
        </p:txBody>
      </p:sp>
      <p:pic>
        <p:nvPicPr>
          <p:cNvPr id="12" name="Image 2" descr="preencoded.png"/>
          <p:cNvPicPr>
            <a:picLocks noChangeAspect="1"/>
          </p:cNvPicPr>
          <p:nvPr/>
        </p:nvPicPr>
        <p:blipFill>
          <a:blip r:embed="rId5"/>
          <a:stretch>
            <a:fillRect/>
          </a:stretch>
        </p:blipFill>
        <p:spPr>
          <a:xfrm>
            <a:off x="7773352" y="2857143"/>
            <a:ext cx="2488525" cy="2488525"/>
          </a:xfrm>
          <a:prstGeom prst="rect">
            <a:avLst/>
          </a:prstGeom>
        </p:spPr>
      </p:pic>
      <p:sp>
        <p:nvSpPr>
          <p:cNvPr id="13" name="Text 8"/>
          <p:cNvSpPr/>
          <p:nvPr/>
        </p:nvSpPr>
        <p:spPr>
          <a:xfrm>
            <a:off x="8239958"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Confirmation</a:t>
            </a:r>
            <a:endParaRPr lang="en-US" sz="1531" dirty="0"/>
          </a:p>
        </p:txBody>
      </p:sp>
      <p:sp>
        <p:nvSpPr>
          <p:cNvPr id="14" name="Text 9"/>
          <p:cNvSpPr/>
          <p:nvPr/>
        </p:nvSpPr>
        <p:spPr>
          <a:xfrm>
            <a:off x="7392948" y="5909310"/>
            <a:ext cx="3249454" cy="839391"/>
          </a:xfrm>
          <a:prstGeom prst="rect">
            <a:avLst/>
          </a:prstGeom>
          <a:noFill/>
          <a:ln/>
        </p:spPr>
        <p:txBody>
          <a:bodyPr wrap="squar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Once you add the new user, a final confirmation will appear with the name of this</a:t>
            </a:r>
            <a:endParaRPr lang="en-US" sz="1225" dirty="0"/>
          </a:p>
        </p:txBody>
      </p:sp>
      <p:pic>
        <p:nvPicPr>
          <p:cNvPr id="15" name="Image 3" descr="preencoded.png"/>
          <p:cNvPicPr>
            <a:picLocks noChangeAspect="1"/>
          </p:cNvPicPr>
          <p:nvPr/>
        </p:nvPicPr>
        <p:blipFill>
          <a:blip r:embed="rId6"/>
          <a:stretch>
            <a:fillRect/>
          </a:stretch>
        </p:blipFill>
        <p:spPr>
          <a:xfrm>
            <a:off x="11178302" y="2857143"/>
            <a:ext cx="2488525" cy="2488525"/>
          </a:xfrm>
          <a:prstGeom prst="rect">
            <a:avLst/>
          </a:prstGeom>
        </p:spPr>
      </p:pic>
      <p:sp>
        <p:nvSpPr>
          <p:cNvPr id="16" name="Text 10"/>
          <p:cNvSpPr/>
          <p:nvPr/>
        </p:nvSpPr>
        <p:spPr>
          <a:xfrm>
            <a:off x="11489412" y="5501164"/>
            <a:ext cx="1866424" cy="303371"/>
          </a:xfrm>
          <a:prstGeom prst="rect">
            <a:avLst/>
          </a:prstGeom>
          <a:noFill/>
          <a:ln/>
        </p:spPr>
        <p:txBody>
          <a:bodyPr wrap="none" rtlCol="0" anchor="t"/>
          <a:lstStyle/>
          <a:p>
            <a:pPr marL="0" indent="0" algn="ctr">
              <a:lnSpc>
                <a:spcPts val="2388"/>
              </a:lnSpc>
              <a:buNone/>
            </a:pPr>
            <a:r>
              <a:rPr lang="en-US" sz="1837" dirty="0">
                <a:solidFill>
                  <a:srgbClr val="FFFFFF"/>
                </a:solidFill>
                <a:latin typeface="Fraunces" pitchFamily="34" charset="0"/>
                <a:ea typeface="Fraunces" pitchFamily="34" charset="-122"/>
                <a:cs typeface="Fraunces" pitchFamily="34" charset="-120"/>
              </a:rPr>
              <a:t>New User added</a:t>
            </a:r>
            <a:endParaRPr lang="en-US" sz="1837" dirty="0"/>
          </a:p>
        </p:txBody>
      </p:sp>
      <p:sp>
        <p:nvSpPr>
          <p:cNvPr id="17" name="Text 11"/>
          <p:cNvSpPr/>
          <p:nvPr/>
        </p:nvSpPr>
        <p:spPr>
          <a:xfrm>
            <a:off x="10797897" y="5960031"/>
            <a:ext cx="3249454" cy="279797"/>
          </a:xfrm>
          <a:prstGeom prst="rect">
            <a:avLst/>
          </a:prstGeom>
          <a:noFill/>
          <a:ln/>
        </p:spPr>
        <p:txBody>
          <a:bodyPr wrap="non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the new user will appear in the paid tab</a:t>
            </a:r>
            <a:endParaRPr lang="en-US" sz="1225"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583168" y="1480899"/>
            <a:ext cx="3110746" cy="505420"/>
          </a:xfrm>
          <a:prstGeom prst="rect">
            <a:avLst/>
          </a:prstGeom>
          <a:noFill/>
          <a:ln/>
        </p:spPr>
        <p:txBody>
          <a:bodyPr wrap="none" rtlCol="0" anchor="t"/>
          <a:lstStyle/>
          <a:p>
            <a:pPr marL="0" indent="0">
              <a:lnSpc>
                <a:spcPts val="3980"/>
              </a:lnSpc>
              <a:buNone/>
            </a:pPr>
            <a:r>
              <a:rPr lang="en-US" sz="3062" dirty="0">
                <a:solidFill>
                  <a:srgbClr val="FFFFFF"/>
                </a:solidFill>
                <a:latin typeface="Fraunces" pitchFamily="34" charset="0"/>
                <a:ea typeface="Fraunces" pitchFamily="34" charset="-122"/>
                <a:cs typeface="Fraunces" pitchFamily="34" charset="-120"/>
              </a:rPr>
              <a:t>Features</a:t>
            </a:r>
            <a:endParaRPr lang="en-US" sz="3062" dirty="0"/>
          </a:p>
        </p:txBody>
      </p:sp>
      <p:sp>
        <p:nvSpPr>
          <p:cNvPr id="5" name="Text 3"/>
          <p:cNvSpPr/>
          <p:nvPr/>
        </p:nvSpPr>
        <p:spPr>
          <a:xfrm>
            <a:off x="583168" y="2219563"/>
            <a:ext cx="2488525" cy="404336"/>
          </a:xfrm>
          <a:prstGeom prst="rect">
            <a:avLst/>
          </a:prstGeom>
          <a:noFill/>
          <a:ln/>
        </p:spPr>
        <p:txBody>
          <a:bodyPr wrap="none" rtlCol="0" anchor="t"/>
          <a:lstStyle/>
          <a:p>
            <a:pPr marL="0" indent="0">
              <a:lnSpc>
                <a:spcPts val="3184"/>
              </a:lnSpc>
              <a:buNone/>
            </a:pPr>
            <a:r>
              <a:rPr lang="en-US" sz="2449" dirty="0">
                <a:solidFill>
                  <a:srgbClr val="FFFFFF"/>
                </a:solidFill>
                <a:latin typeface="Fraunces" pitchFamily="34" charset="0"/>
                <a:ea typeface="Fraunces" pitchFamily="34" charset="-122"/>
                <a:cs typeface="Fraunces" pitchFamily="34" charset="-120"/>
              </a:rPr>
              <a:t>Modify user</a:t>
            </a:r>
            <a:endParaRPr lang="en-US" sz="2449" dirty="0"/>
          </a:p>
        </p:txBody>
      </p:sp>
      <p:pic>
        <p:nvPicPr>
          <p:cNvPr id="6" name="Image 0" descr="preencoded.png"/>
          <p:cNvPicPr>
            <a:picLocks noChangeAspect="1"/>
          </p:cNvPicPr>
          <p:nvPr/>
        </p:nvPicPr>
        <p:blipFill>
          <a:blip r:embed="rId3"/>
          <a:stretch>
            <a:fillRect/>
          </a:stretch>
        </p:blipFill>
        <p:spPr>
          <a:xfrm>
            <a:off x="963454" y="2857143"/>
            <a:ext cx="2488525" cy="2488525"/>
          </a:xfrm>
          <a:prstGeom prst="rect">
            <a:avLst/>
          </a:prstGeom>
        </p:spPr>
      </p:pic>
      <p:sp>
        <p:nvSpPr>
          <p:cNvPr id="7" name="Text 4"/>
          <p:cNvSpPr/>
          <p:nvPr/>
        </p:nvSpPr>
        <p:spPr>
          <a:xfrm>
            <a:off x="1430060"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Modify user</a:t>
            </a:r>
            <a:endParaRPr lang="en-US" sz="1531" dirty="0"/>
          </a:p>
        </p:txBody>
      </p:sp>
      <p:sp>
        <p:nvSpPr>
          <p:cNvPr id="8" name="Text 5"/>
          <p:cNvSpPr/>
          <p:nvPr/>
        </p:nvSpPr>
        <p:spPr>
          <a:xfrm>
            <a:off x="583049" y="5909310"/>
            <a:ext cx="3249454" cy="279797"/>
          </a:xfrm>
          <a:prstGeom prst="rect">
            <a:avLst/>
          </a:prstGeom>
          <a:noFill/>
          <a:ln/>
        </p:spPr>
        <p:txBody>
          <a:bodyPr wrap="non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You can edit users using this button</a:t>
            </a:r>
            <a:endParaRPr lang="en-US" sz="1225" dirty="0"/>
          </a:p>
        </p:txBody>
      </p:sp>
      <p:pic>
        <p:nvPicPr>
          <p:cNvPr id="9" name="Image 1" descr="preencoded.png"/>
          <p:cNvPicPr>
            <a:picLocks noChangeAspect="1"/>
          </p:cNvPicPr>
          <p:nvPr/>
        </p:nvPicPr>
        <p:blipFill>
          <a:blip r:embed="rId4"/>
          <a:stretch>
            <a:fillRect/>
          </a:stretch>
        </p:blipFill>
        <p:spPr>
          <a:xfrm>
            <a:off x="4368403" y="2857143"/>
            <a:ext cx="2488525" cy="2488525"/>
          </a:xfrm>
          <a:prstGeom prst="rect">
            <a:avLst/>
          </a:prstGeom>
        </p:spPr>
      </p:pic>
      <p:sp>
        <p:nvSpPr>
          <p:cNvPr id="10" name="Text 6"/>
          <p:cNvSpPr/>
          <p:nvPr/>
        </p:nvSpPr>
        <p:spPr>
          <a:xfrm>
            <a:off x="4835009"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Information</a:t>
            </a:r>
            <a:endParaRPr lang="en-US" sz="1531" dirty="0"/>
          </a:p>
        </p:txBody>
      </p:sp>
      <p:sp>
        <p:nvSpPr>
          <p:cNvPr id="11" name="Text 7"/>
          <p:cNvSpPr/>
          <p:nvPr/>
        </p:nvSpPr>
        <p:spPr>
          <a:xfrm>
            <a:off x="3987998" y="5909310"/>
            <a:ext cx="3249454" cy="559594"/>
          </a:xfrm>
          <a:prstGeom prst="rect">
            <a:avLst/>
          </a:prstGeom>
          <a:noFill/>
          <a:ln/>
        </p:spPr>
        <p:txBody>
          <a:bodyPr wrap="squar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You can modify the information of the user that you choose.</a:t>
            </a:r>
            <a:endParaRPr lang="en-US" sz="1225" dirty="0"/>
          </a:p>
        </p:txBody>
      </p:sp>
      <p:pic>
        <p:nvPicPr>
          <p:cNvPr id="12" name="Image 2" descr="preencoded.png"/>
          <p:cNvPicPr>
            <a:picLocks noChangeAspect="1"/>
          </p:cNvPicPr>
          <p:nvPr/>
        </p:nvPicPr>
        <p:blipFill>
          <a:blip r:embed="rId5"/>
          <a:stretch>
            <a:fillRect/>
          </a:stretch>
        </p:blipFill>
        <p:spPr>
          <a:xfrm>
            <a:off x="7773352" y="2857143"/>
            <a:ext cx="2488525" cy="2488525"/>
          </a:xfrm>
          <a:prstGeom prst="rect">
            <a:avLst/>
          </a:prstGeom>
        </p:spPr>
      </p:pic>
      <p:sp>
        <p:nvSpPr>
          <p:cNvPr id="13" name="Text 8"/>
          <p:cNvSpPr/>
          <p:nvPr/>
        </p:nvSpPr>
        <p:spPr>
          <a:xfrm>
            <a:off x="8239958" y="5501164"/>
            <a:ext cx="1555313" cy="252651"/>
          </a:xfrm>
          <a:prstGeom prst="rect">
            <a:avLst/>
          </a:prstGeom>
          <a:noFill/>
          <a:ln/>
        </p:spPr>
        <p:txBody>
          <a:bodyPr wrap="none" rtlCol="0" anchor="t"/>
          <a:lstStyle/>
          <a:p>
            <a:pPr marL="0" indent="0" algn="ctr">
              <a:lnSpc>
                <a:spcPts val="1990"/>
              </a:lnSpc>
              <a:buNone/>
            </a:pPr>
            <a:r>
              <a:rPr lang="en-US" sz="1531" dirty="0">
                <a:solidFill>
                  <a:srgbClr val="FFFFFF"/>
                </a:solidFill>
                <a:latin typeface="Fraunces" pitchFamily="34" charset="0"/>
                <a:ea typeface="Fraunces" pitchFamily="34" charset="-122"/>
                <a:cs typeface="Fraunces" pitchFamily="34" charset="-120"/>
              </a:rPr>
              <a:t>Confirmation</a:t>
            </a:r>
            <a:endParaRPr lang="en-US" sz="1531" dirty="0"/>
          </a:p>
        </p:txBody>
      </p:sp>
      <p:sp>
        <p:nvSpPr>
          <p:cNvPr id="14" name="Text 9"/>
          <p:cNvSpPr/>
          <p:nvPr/>
        </p:nvSpPr>
        <p:spPr>
          <a:xfrm>
            <a:off x="7392948" y="5909310"/>
            <a:ext cx="3249454" cy="839391"/>
          </a:xfrm>
          <a:prstGeom prst="rect">
            <a:avLst/>
          </a:prstGeom>
          <a:noFill/>
          <a:ln/>
        </p:spPr>
        <p:txBody>
          <a:bodyPr wrap="squar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Once you modify the user, a final confirmation will appear with the name of this</a:t>
            </a:r>
            <a:endParaRPr lang="en-US" sz="1225" dirty="0"/>
          </a:p>
        </p:txBody>
      </p:sp>
      <p:pic>
        <p:nvPicPr>
          <p:cNvPr id="15" name="Image 3" descr="preencoded.png"/>
          <p:cNvPicPr>
            <a:picLocks noChangeAspect="1"/>
          </p:cNvPicPr>
          <p:nvPr/>
        </p:nvPicPr>
        <p:blipFill>
          <a:blip r:embed="rId6"/>
          <a:stretch>
            <a:fillRect/>
          </a:stretch>
        </p:blipFill>
        <p:spPr>
          <a:xfrm>
            <a:off x="11178302" y="2857143"/>
            <a:ext cx="2488525" cy="2488525"/>
          </a:xfrm>
          <a:prstGeom prst="rect">
            <a:avLst/>
          </a:prstGeom>
        </p:spPr>
      </p:pic>
      <p:sp>
        <p:nvSpPr>
          <p:cNvPr id="16" name="Text 10"/>
          <p:cNvSpPr/>
          <p:nvPr/>
        </p:nvSpPr>
        <p:spPr>
          <a:xfrm>
            <a:off x="11489412" y="5501164"/>
            <a:ext cx="1866424" cy="303371"/>
          </a:xfrm>
          <a:prstGeom prst="rect">
            <a:avLst/>
          </a:prstGeom>
          <a:noFill/>
          <a:ln/>
        </p:spPr>
        <p:txBody>
          <a:bodyPr wrap="none" rtlCol="0" anchor="t"/>
          <a:lstStyle/>
          <a:p>
            <a:pPr marL="0" indent="0" algn="ctr">
              <a:lnSpc>
                <a:spcPts val="2388"/>
              </a:lnSpc>
              <a:buNone/>
            </a:pPr>
            <a:r>
              <a:rPr lang="en-US" sz="1837" dirty="0">
                <a:solidFill>
                  <a:srgbClr val="FFFFFF"/>
                </a:solidFill>
                <a:latin typeface="Fraunces" pitchFamily="34" charset="0"/>
                <a:ea typeface="Fraunces" pitchFamily="34" charset="-122"/>
                <a:cs typeface="Fraunces" pitchFamily="34" charset="-120"/>
              </a:rPr>
              <a:t>User modified</a:t>
            </a:r>
            <a:endParaRPr lang="en-US" sz="1837" dirty="0"/>
          </a:p>
        </p:txBody>
      </p:sp>
      <p:sp>
        <p:nvSpPr>
          <p:cNvPr id="17" name="Text 11"/>
          <p:cNvSpPr/>
          <p:nvPr/>
        </p:nvSpPr>
        <p:spPr>
          <a:xfrm>
            <a:off x="10797897" y="5960031"/>
            <a:ext cx="3249454" cy="279797"/>
          </a:xfrm>
          <a:prstGeom prst="rect">
            <a:avLst/>
          </a:prstGeom>
          <a:noFill/>
          <a:ln/>
        </p:spPr>
        <p:txBody>
          <a:bodyPr wrap="none" rtlCol="0" anchor="t"/>
          <a:lstStyle/>
          <a:p>
            <a:pPr marL="0" indent="0" algn="ctr">
              <a:lnSpc>
                <a:spcPts val="2204"/>
              </a:lnSpc>
              <a:buNone/>
            </a:pPr>
            <a:r>
              <a:rPr lang="en-US" sz="1225" dirty="0">
                <a:solidFill>
                  <a:srgbClr val="EBECEF"/>
                </a:solidFill>
                <a:latin typeface="Epilogue" pitchFamily="34" charset="0"/>
                <a:ea typeface="Epilogue" pitchFamily="34" charset="-122"/>
                <a:cs typeface="Epilogue" pitchFamily="34" charset="-120"/>
              </a:rPr>
              <a:t>the new user will appear in the paid tab</a:t>
            </a:r>
            <a:endParaRPr lang="en-US" sz="1225"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21055" y="603647"/>
            <a:ext cx="4379000" cy="711518"/>
          </a:xfrm>
          <a:prstGeom prst="rect">
            <a:avLst/>
          </a:prstGeom>
          <a:noFill/>
          <a:ln/>
        </p:spPr>
        <p:txBody>
          <a:bodyPr wrap="none" rtlCol="0" anchor="t"/>
          <a:lstStyle/>
          <a:p>
            <a:pPr marL="0" indent="0">
              <a:lnSpc>
                <a:spcPts val="5603"/>
              </a:lnSpc>
              <a:buNone/>
            </a:pPr>
            <a:r>
              <a:rPr lang="en-US" sz="4310" dirty="0">
                <a:solidFill>
                  <a:srgbClr val="FFFFFF"/>
                </a:solidFill>
                <a:latin typeface="Fraunces" pitchFamily="34" charset="0"/>
                <a:ea typeface="Fraunces" pitchFamily="34" charset="-122"/>
                <a:cs typeface="Fraunces" pitchFamily="34" charset="-120"/>
              </a:rPr>
              <a:t>Features</a:t>
            </a:r>
            <a:endParaRPr lang="en-US" sz="4310" dirty="0"/>
          </a:p>
        </p:txBody>
      </p:sp>
      <p:sp>
        <p:nvSpPr>
          <p:cNvPr id="5" name="Text 3"/>
          <p:cNvSpPr/>
          <p:nvPr/>
        </p:nvSpPr>
        <p:spPr>
          <a:xfrm>
            <a:off x="821055" y="1643539"/>
            <a:ext cx="3503176" cy="569238"/>
          </a:xfrm>
          <a:prstGeom prst="rect">
            <a:avLst/>
          </a:prstGeom>
          <a:noFill/>
          <a:ln/>
        </p:spPr>
        <p:txBody>
          <a:bodyPr wrap="none" rtlCol="0" anchor="t"/>
          <a:lstStyle/>
          <a:p>
            <a:pPr marL="0" indent="0">
              <a:lnSpc>
                <a:spcPts val="4483"/>
              </a:lnSpc>
              <a:buNone/>
            </a:pPr>
            <a:r>
              <a:rPr lang="en-US" sz="3448" dirty="0">
                <a:solidFill>
                  <a:srgbClr val="FFFFFF"/>
                </a:solidFill>
                <a:latin typeface="Fraunces" pitchFamily="34" charset="0"/>
                <a:ea typeface="Fraunces" pitchFamily="34" charset="-122"/>
                <a:cs typeface="Fraunces" pitchFamily="34" charset="-120"/>
              </a:rPr>
              <a:t>Delete user</a:t>
            </a:r>
            <a:endParaRPr lang="en-US" sz="3448" dirty="0"/>
          </a:p>
        </p:txBody>
      </p:sp>
      <p:pic>
        <p:nvPicPr>
          <p:cNvPr id="6" name="Image 0" descr="preencoded.png"/>
          <p:cNvPicPr>
            <a:picLocks noChangeAspect="1"/>
          </p:cNvPicPr>
          <p:nvPr/>
        </p:nvPicPr>
        <p:blipFill>
          <a:blip r:embed="rId3"/>
          <a:stretch>
            <a:fillRect/>
          </a:stretch>
        </p:blipFill>
        <p:spPr>
          <a:xfrm>
            <a:off x="1161217" y="2541151"/>
            <a:ext cx="3503176" cy="3503176"/>
          </a:xfrm>
          <a:prstGeom prst="rect">
            <a:avLst/>
          </a:prstGeom>
        </p:spPr>
      </p:pic>
      <p:sp>
        <p:nvSpPr>
          <p:cNvPr id="7" name="Text 4"/>
          <p:cNvSpPr/>
          <p:nvPr/>
        </p:nvSpPr>
        <p:spPr>
          <a:xfrm>
            <a:off x="1818084" y="6263164"/>
            <a:ext cx="2189440" cy="355759"/>
          </a:xfrm>
          <a:prstGeom prst="rect">
            <a:avLst/>
          </a:prstGeom>
          <a:noFill/>
          <a:ln/>
        </p:spPr>
        <p:txBody>
          <a:bodyPr wrap="none" rtlCol="0" anchor="t"/>
          <a:lstStyle/>
          <a:p>
            <a:pPr marL="0" indent="0" algn="ctr">
              <a:lnSpc>
                <a:spcPts val="2802"/>
              </a:lnSpc>
              <a:buNone/>
            </a:pPr>
            <a:r>
              <a:rPr lang="en-US" sz="2155" dirty="0">
                <a:solidFill>
                  <a:srgbClr val="FFFFFF"/>
                </a:solidFill>
                <a:latin typeface="Fraunces" pitchFamily="34" charset="0"/>
                <a:ea typeface="Fraunces" pitchFamily="34" charset="-122"/>
                <a:cs typeface="Fraunces" pitchFamily="34" charset="-120"/>
              </a:rPr>
              <a:t>Delete user</a:t>
            </a:r>
            <a:endParaRPr lang="en-US" sz="2155" dirty="0"/>
          </a:p>
        </p:txBody>
      </p:sp>
      <p:sp>
        <p:nvSpPr>
          <p:cNvPr id="8" name="Text 5"/>
          <p:cNvSpPr/>
          <p:nvPr/>
        </p:nvSpPr>
        <p:spPr>
          <a:xfrm>
            <a:off x="821055" y="6837759"/>
            <a:ext cx="4183499" cy="394097"/>
          </a:xfrm>
          <a:prstGeom prst="rect">
            <a:avLst/>
          </a:prstGeom>
          <a:noFill/>
          <a:ln/>
        </p:spPr>
        <p:txBody>
          <a:bodyPr wrap="none" rtlCol="0" anchor="t"/>
          <a:lstStyle/>
          <a:p>
            <a:pPr marL="0" indent="0" algn="ctr">
              <a:lnSpc>
                <a:spcPts val="3103"/>
              </a:lnSpc>
              <a:buNone/>
            </a:pPr>
            <a:r>
              <a:rPr lang="en-US" sz="1724" dirty="0">
                <a:solidFill>
                  <a:srgbClr val="EBECEF"/>
                </a:solidFill>
                <a:latin typeface="Epilogue" pitchFamily="34" charset="0"/>
                <a:ea typeface="Epilogue" pitchFamily="34" charset="-122"/>
                <a:cs typeface="Epilogue" pitchFamily="34" charset="-120"/>
              </a:rPr>
              <a:t>You can delete users using this button</a:t>
            </a:r>
            <a:endParaRPr lang="en-US" sz="1724" dirty="0"/>
          </a:p>
        </p:txBody>
      </p:sp>
      <p:pic>
        <p:nvPicPr>
          <p:cNvPr id="9" name="Image 1" descr="preencoded.png"/>
          <p:cNvPicPr>
            <a:picLocks noChangeAspect="1"/>
          </p:cNvPicPr>
          <p:nvPr/>
        </p:nvPicPr>
        <p:blipFill>
          <a:blip r:embed="rId4"/>
          <a:stretch>
            <a:fillRect/>
          </a:stretch>
        </p:blipFill>
        <p:spPr>
          <a:xfrm>
            <a:off x="5563553" y="2541151"/>
            <a:ext cx="3503176" cy="3503176"/>
          </a:xfrm>
          <a:prstGeom prst="rect">
            <a:avLst/>
          </a:prstGeom>
        </p:spPr>
      </p:pic>
      <p:sp>
        <p:nvSpPr>
          <p:cNvPr id="10" name="Text 6"/>
          <p:cNvSpPr/>
          <p:nvPr/>
        </p:nvSpPr>
        <p:spPr>
          <a:xfrm>
            <a:off x="6220420" y="6263164"/>
            <a:ext cx="2189440" cy="355759"/>
          </a:xfrm>
          <a:prstGeom prst="rect">
            <a:avLst/>
          </a:prstGeom>
          <a:noFill/>
          <a:ln/>
        </p:spPr>
        <p:txBody>
          <a:bodyPr wrap="none" rtlCol="0" anchor="t"/>
          <a:lstStyle/>
          <a:p>
            <a:pPr marL="0" indent="0" algn="ctr">
              <a:lnSpc>
                <a:spcPts val="2802"/>
              </a:lnSpc>
              <a:buNone/>
            </a:pPr>
            <a:r>
              <a:rPr lang="en-US" sz="2155" dirty="0">
                <a:solidFill>
                  <a:srgbClr val="FFFFFF"/>
                </a:solidFill>
                <a:latin typeface="Fraunces" pitchFamily="34" charset="0"/>
                <a:ea typeface="Fraunces" pitchFamily="34" charset="-122"/>
                <a:cs typeface="Fraunces" pitchFamily="34" charset="-120"/>
              </a:rPr>
              <a:t>Confirmation</a:t>
            </a:r>
            <a:endParaRPr lang="en-US" sz="2155" dirty="0"/>
          </a:p>
        </p:txBody>
      </p:sp>
      <p:sp>
        <p:nvSpPr>
          <p:cNvPr id="11" name="Text 7"/>
          <p:cNvSpPr/>
          <p:nvPr/>
        </p:nvSpPr>
        <p:spPr>
          <a:xfrm>
            <a:off x="5223391" y="6837759"/>
            <a:ext cx="4183499" cy="788194"/>
          </a:xfrm>
          <a:prstGeom prst="rect">
            <a:avLst/>
          </a:prstGeom>
          <a:noFill/>
          <a:ln/>
        </p:spPr>
        <p:txBody>
          <a:bodyPr wrap="square" rtlCol="0" anchor="t"/>
          <a:lstStyle/>
          <a:p>
            <a:pPr marL="0" indent="0" algn="ctr">
              <a:lnSpc>
                <a:spcPts val="3103"/>
              </a:lnSpc>
              <a:buNone/>
            </a:pPr>
            <a:r>
              <a:rPr lang="en-US" sz="1724" dirty="0">
                <a:solidFill>
                  <a:srgbClr val="EBECEF"/>
                </a:solidFill>
                <a:latin typeface="Epilogue" pitchFamily="34" charset="0"/>
                <a:ea typeface="Epilogue" pitchFamily="34" charset="-122"/>
                <a:cs typeface="Epilogue" pitchFamily="34" charset="-120"/>
              </a:rPr>
              <a:t>Once you click on the button, a final confirmation will appear</a:t>
            </a:r>
            <a:endParaRPr lang="en-US" sz="1724" dirty="0"/>
          </a:p>
        </p:txBody>
      </p:sp>
      <p:pic>
        <p:nvPicPr>
          <p:cNvPr id="12" name="Image 2" descr="preencoded.png"/>
          <p:cNvPicPr>
            <a:picLocks noChangeAspect="1"/>
          </p:cNvPicPr>
          <p:nvPr/>
        </p:nvPicPr>
        <p:blipFill>
          <a:blip r:embed="rId5"/>
          <a:stretch>
            <a:fillRect/>
          </a:stretch>
        </p:blipFill>
        <p:spPr>
          <a:xfrm>
            <a:off x="9965888" y="2541151"/>
            <a:ext cx="3503176" cy="3503176"/>
          </a:xfrm>
          <a:prstGeom prst="rect">
            <a:avLst/>
          </a:prstGeom>
        </p:spPr>
      </p:pic>
      <p:sp>
        <p:nvSpPr>
          <p:cNvPr id="13" name="Text 8"/>
          <p:cNvSpPr/>
          <p:nvPr/>
        </p:nvSpPr>
        <p:spPr>
          <a:xfrm>
            <a:off x="10403800" y="6263164"/>
            <a:ext cx="2627352" cy="426839"/>
          </a:xfrm>
          <a:prstGeom prst="rect">
            <a:avLst/>
          </a:prstGeom>
          <a:noFill/>
          <a:ln/>
        </p:spPr>
        <p:txBody>
          <a:bodyPr wrap="none" rtlCol="0" anchor="t"/>
          <a:lstStyle/>
          <a:p>
            <a:pPr marL="0" indent="0" algn="ctr">
              <a:lnSpc>
                <a:spcPts val="3362"/>
              </a:lnSpc>
              <a:buNone/>
            </a:pPr>
            <a:r>
              <a:rPr lang="en-US" sz="2586" dirty="0">
                <a:solidFill>
                  <a:srgbClr val="FFFFFF"/>
                </a:solidFill>
                <a:latin typeface="Fraunces" pitchFamily="34" charset="0"/>
                <a:ea typeface="Fraunces" pitchFamily="34" charset="-122"/>
                <a:cs typeface="Fraunces" pitchFamily="34" charset="-120"/>
              </a:rPr>
              <a:t>User deleted</a:t>
            </a:r>
            <a:endParaRPr lang="en-US" sz="2586" dirty="0"/>
          </a:p>
        </p:txBody>
      </p:sp>
      <p:sp>
        <p:nvSpPr>
          <p:cNvPr id="14" name="Text 9"/>
          <p:cNvSpPr/>
          <p:nvPr/>
        </p:nvSpPr>
        <p:spPr>
          <a:xfrm>
            <a:off x="9625727" y="6908840"/>
            <a:ext cx="4183499" cy="394097"/>
          </a:xfrm>
          <a:prstGeom prst="rect">
            <a:avLst/>
          </a:prstGeom>
          <a:noFill/>
          <a:ln/>
        </p:spPr>
        <p:txBody>
          <a:bodyPr wrap="none" rtlCol="0" anchor="t"/>
          <a:lstStyle/>
          <a:p>
            <a:pPr marL="0" indent="0" algn="ctr">
              <a:lnSpc>
                <a:spcPts val="3103"/>
              </a:lnSpc>
              <a:buNone/>
            </a:pPr>
            <a:r>
              <a:rPr lang="en-US" sz="1724" dirty="0">
                <a:solidFill>
                  <a:srgbClr val="EBECEF"/>
                </a:solidFill>
                <a:latin typeface="Epilogue" pitchFamily="34" charset="0"/>
                <a:ea typeface="Epilogue" pitchFamily="34" charset="-122"/>
                <a:cs typeface="Epilogue" pitchFamily="34" charset="-120"/>
              </a:rPr>
              <a:t>the user will be deleted in the paid tab</a:t>
            </a:r>
            <a:endParaRPr lang="en-US" sz="1724"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686395"/>
            <a:ext cx="4443889"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Features</a:t>
            </a:r>
            <a:endParaRPr lang="en-US" sz="4374" dirty="0"/>
          </a:p>
        </p:txBody>
      </p:sp>
      <p:sp>
        <p:nvSpPr>
          <p:cNvPr id="5" name="Text 3"/>
          <p:cNvSpPr/>
          <p:nvPr/>
        </p:nvSpPr>
        <p:spPr>
          <a:xfrm>
            <a:off x="833199" y="1741765"/>
            <a:ext cx="3749040" cy="577572"/>
          </a:xfrm>
          <a:prstGeom prst="rect">
            <a:avLst/>
          </a:prstGeom>
          <a:noFill/>
          <a:ln/>
        </p:spPr>
        <p:txBody>
          <a:bodyPr wrap="none" rtlCol="0" anchor="t"/>
          <a:lstStyle/>
          <a:p>
            <a:pPr marL="0" indent="0">
              <a:lnSpc>
                <a:spcPts val="4549"/>
              </a:lnSpc>
              <a:buNone/>
            </a:pPr>
            <a:r>
              <a:rPr lang="en-US" sz="3499" dirty="0">
                <a:solidFill>
                  <a:srgbClr val="FFFFFF"/>
                </a:solidFill>
                <a:latin typeface="Fraunces" pitchFamily="34" charset="0"/>
                <a:ea typeface="Fraunces" pitchFamily="34" charset="-122"/>
                <a:cs typeface="Fraunces" pitchFamily="34" charset="-120"/>
              </a:rPr>
              <a:t>Confirm payment</a:t>
            </a:r>
            <a:endParaRPr lang="en-US" sz="3499" dirty="0"/>
          </a:p>
        </p:txBody>
      </p:sp>
      <p:sp>
        <p:nvSpPr>
          <p:cNvPr id="6" name="Shape 4"/>
          <p:cNvSpPr/>
          <p:nvPr/>
        </p:nvSpPr>
        <p:spPr>
          <a:xfrm>
            <a:off x="833199" y="2652593"/>
            <a:ext cx="12964001" cy="1259205"/>
          </a:xfrm>
          <a:prstGeom prst="roundRect">
            <a:avLst>
              <a:gd name="adj" fmla="val 4357"/>
            </a:avLst>
          </a:prstGeom>
          <a:solidFill>
            <a:srgbClr val="283157"/>
          </a:solidFill>
          <a:ln w="7620">
            <a:solidFill>
              <a:srgbClr val="303B69"/>
            </a:solidFill>
            <a:prstDash val="solid"/>
          </a:ln>
        </p:spPr>
      </p:sp>
      <p:sp>
        <p:nvSpPr>
          <p:cNvPr id="7" name="Text 5"/>
          <p:cNvSpPr/>
          <p:nvPr/>
        </p:nvSpPr>
        <p:spPr>
          <a:xfrm>
            <a:off x="1062990" y="2882384"/>
            <a:ext cx="12504420" cy="799624"/>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If a user who is in the not paid table makes the payment, We can confirm the payment selecting his profile and clicking on the indicated button. The user will disappear from the not paid list.</a:t>
            </a:r>
            <a:endParaRPr lang="en-US" sz="1750" dirty="0"/>
          </a:p>
        </p:txBody>
      </p:sp>
      <p:pic>
        <p:nvPicPr>
          <p:cNvPr id="8" name="Image 0" descr="preencoded.png"/>
          <p:cNvPicPr>
            <a:picLocks noChangeAspect="1"/>
          </p:cNvPicPr>
          <p:nvPr/>
        </p:nvPicPr>
        <p:blipFill>
          <a:blip r:embed="rId3"/>
          <a:stretch>
            <a:fillRect/>
          </a:stretch>
        </p:blipFill>
        <p:spPr>
          <a:xfrm>
            <a:off x="2144078" y="4277082"/>
            <a:ext cx="2911078" cy="3055144"/>
          </a:xfrm>
          <a:prstGeom prst="rect">
            <a:avLst/>
          </a:prstGeom>
        </p:spPr>
      </p:pic>
      <p:pic>
        <p:nvPicPr>
          <p:cNvPr id="9" name="Image 1" descr="preencoded.png"/>
          <p:cNvPicPr>
            <a:picLocks noChangeAspect="1"/>
          </p:cNvPicPr>
          <p:nvPr/>
        </p:nvPicPr>
        <p:blipFill>
          <a:blip r:embed="rId4"/>
          <a:stretch>
            <a:fillRect/>
          </a:stretch>
        </p:blipFill>
        <p:spPr>
          <a:xfrm>
            <a:off x="5177076" y="4277082"/>
            <a:ext cx="3379232" cy="3055144"/>
          </a:xfrm>
          <a:prstGeom prst="rect">
            <a:avLst/>
          </a:prstGeom>
        </p:spPr>
      </p:pic>
      <p:pic>
        <p:nvPicPr>
          <p:cNvPr id="10" name="Image 2" descr="preencoded.png"/>
          <p:cNvPicPr>
            <a:picLocks noChangeAspect="1"/>
          </p:cNvPicPr>
          <p:nvPr/>
        </p:nvPicPr>
        <p:blipFill>
          <a:blip r:embed="rId5"/>
          <a:stretch>
            <a:fillRect/>
          </a:stretch>
        </p:blipFill>
        <p:spPr>
          <a:xfrm>
            <a:off x="8678228" y="4277082"/>
            <a:ext cx="3807976" cy="305514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Shape 0"/>
          <p:cNvSpPr/>
          <p:nvPr/>
        </p:nvSpPr>
        <p:spPr>
          <a:xfrm>
            <a:off x="0" y="0"/>
            <a:ext cx="14630400" cy="8229600"/>
          </a:xfrm>
          <a:prstGeom prst="rect">
            <a:avLst/>
          </a:prstGeom>
          <a:solidFill>
            <a:srgbClr val="A8AFCC"/>
          </a:solidFill>
          <a:ln/>
        </p:spPr>
      </p:sp>
      <p:sp>
        <p:nvSpPr>
          <p:cNvPr id="3" name="Shape 1"/>
          <p:cNvSpPr/>
          <p:nvPr/>
        </p:nvSpPr>
        <p:spPr>
          <a:xfrm>
            <a:off x="0" y="0"/>
            <a:ext cx="14630400" cy="8229600"/>
          </a:xfrm>
          <a:prstGeom prst="rect">
            <a:avLst/>
          </a:prstGeom>
          <a:solidFill>
            <a:srgbClr val="080E26"/>
          </a:solidFill>
          <a:ln w="7620">
            <a:solidFill>
              <a:srgbClr val="565151"/>
            </a:solidFill>
            <a:prstDash val="solid"/>
          </a:ln>
        </p:spPr>
      </p:sp>
      <p:sp>
        <p:nvSpPr>
          <p:cNvPr id="4" name="Text 2"/>
          <p:cNvSpPr/>
          <p:nvPr/>
        </p:nvSpPr>
        <p:spPr>
          <a:xfrm>
            <a:off x="833199" y="1321356"/>
            <a:ext cx="6400800" cy="722114"/>
          </a:xfrm>
          <a:prstGeom prst="rect">
            <a:avLst/>
          </a:prstGeom>
          <a:noFill/>
          <a:ln/>
        </p:spPr>
        <p:txBody>
          <a:bodyPr wrap="none" rtlCol="0" anchor="t"/>
          <a:lstStyle/>
          <a:p>
            <a:pPr marL="0" indent="0">
              <a:lnSpc>
                <a:spcPts val="5686"/>
              </a:lnSpc>
              <a:buNone/>
            </a:pPr>
            <a:r>
              <a:rPr lang="en-US" sz="4374" dirty="0">
                <a:solidFill>
                  <a:srgbClr val="FFFFFF"/>
                </a:solidFill>
                <a:latin typeface="Fraunces" pitchFamily="34" charset="0"/>
                <a:ea typeface="Fraunces" pitchFamily="34" charset="-122"/>
                <a:cs typeface="Fraunces" pitchFamily="34" charset="-120"/>
              </a:rPr>
              <a:t>Structure of our project:</a:t>
            </a:r>
            <a:endParaRPr lang="en-US" sz="4374" dirty="0"/>
          </a:p>
        </p:txBody>
      </p:sp>
      <p:sp>
        <p:nvSpPr>
          <p:cNvPr id="5" name="Text 3"/>
          <p:cNvSpPr/>
          <p:nvPr/>
        </p:nvSpPr>
        <p:spPr>
          <a:xfrm>
            <a:off x="833199" y="2376726"/>
            <a:ext cx="12964001" cy="799624"/>
          </a:xfrm>
          <a:prstGeom prst="rect">
            <a:avLst/>
          </a:prstGeom>
          <a:noFill/>
          <a:ln/>
        </p:spPr>
        <p:txBody>
          <a:bodyPr wrap="squar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In this part of the presentation we are going to do a quick review of what is the structure of our project and summarize whats the function of each part.</a:t>
            </a:r>
            <a:endParaRPr lang="en-US" sz="1750" dirty="0"/>
          </a:p>
        </p:txBody>
      </p:sp>
      <p:sp>
        <p:nvSpPr>
          <p:cNvPr id="6" name="Text 4"/>
          <p:cNvSpPr/>
          <p:nvPr/>
        </p:nvSpPr>
        <p:spPr>
          <a:xfrm>
            <a:off x="833199" y="3398520"/>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Our project is divided like this:</a:t>
            </a:r>
            <a:endParaRPr lang="en-US" sz="1750" dirty="0"/>
          </a:p>
        </p:txBody>
      </p:sp>
      <p:sp>
        <p:nvSpPr>
          <p:cNvPr id="7" name="Text 5"/>
          <p:cNvSpPr/>
          <p:nvPr/>
        </p:nvSpPr>
        <p:spPr>
          <a:xfrm>
            <a:off x="833199" y="4020503"/>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-gdu.pyw</a:t>
            </a:r>
            <a:endParaRPr lang="en-US" sz="1750" dirty="0"/>
          </a:p>
        </p:txBody>
      </p:sp>
      <p:sp>
        <p:nvSpPr>
          <p:cNvPr id="8" name="Text 6"/>
          <p:cNvSpPr/>
          <p:nvPr/>
        </p:nvSpPr>
        <p:spPr>
          <a:xfrm>
            <a:off x="833199" y="4642485"/>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-instalar_librerias.py</a:t>
            </a:r>
            <a:endParaRPr lang="en-US" sz="1750" dirty="0"/>
          </a:p>
        </p:txBody>
      </p:sp>
      <p:sp>
        <p:nvSpPr>
          <p:cNvPr id="9" name="Text 7"/>
          <p:cNvSpPr/>
          <p:nvPr/>
        </p:nvSpPr>
        <p:spPr>
          <a:xfrm>
            <a:off x="833199" y="5264467"/>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-config.py</a:t>
            </a:r>
            <a:endParaRPr lang="en-US" sz="1750" dirty="0"/>
          </a:p>
        </p:txBody>
      </p:sp>
      <p:sp>
        <p:nvSpPr>
          <p:cNvPr id="10" name="Text 8"/>
          <p:cNvSpPr/>
          <p:nvPr/>
        </p:nvSpPr>
        <p:spPr>
          <a:xfrm>
            <a:off x="833199" y="5886450"/>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-functions.py</a:t>
            </a:r>
            <a:endParaRPr lang="en-US" sz="1750" dirty="0"/>
          </a:p>
        </p:txBody>
      </p:sp>
      <p:sp>
        <p:nvSpPr>
          <p:cNvPr id="11" name="Text 9"/>
          <p:cNvSpPr/>
          <p:nvPr/>
        </p:nvSpPr>
        <p:spPr>
          <a:xfrm>
            <a:off x="833199" y="6508433"/>
            <a:ext cx="12964001" cy="399812"/>
          </a:xfrm>
          <a:prstGeom prst="rect">
            <a:avLst/>
          </a:prstGeom>
          <a:noFill/>
          <a:ln/>
        </p:spPr>
        <p:txBody>
          <a:bodyPr wrap="none" rtlCol="0" anchor="t"/>
          <a:lstStyle/>
          <a:p>
            <a:pPr marL="0" indent="0">
              <a:lnSpc>
                <a:spcPts val="3149"/>
              </a:lnSpc>
              <a:buNone/>
            </a:pPr>
            <a:r>
              <a:rPr lang="en-US" sz="1750" dirty="0">
                <a:solidFill>
                  <a:srgbClr val="EBECEF"/>
                </a:solidFill>
                <a:latin typeface="Epilogue" pitchFamily="34" charset="0"/>
                <a:ea typeface="Epilogue" pitchFamily="34" charset="-122"/>
                <a:cs typeface="Epilogue" pitchFamily="34" charset="-120"/>
              </a:rPr>
              <a:t>-gdu.py</a:t>
            </a:r>
            <a:endParaRPr lang="en-US" sz="175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788</Words>
  <Application>Microsoft Office PowerPoint</Application>
  <PresentationFormat>Personalizado</PresentationFormat>
  <Paragraphs>93</Paragraphs>
  <Slides>16</Slides>
  <Notes>16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16</vt:i4>
      </vt:variant>
    </vt:vector>
  </HeadingPairs>
  <TitlesOfParts>
    <vt:vector size="21" baseType="lpstr">
      <vt:lpstr>Arial</vt:lpstr>
      <vt:lpstr>Calibri</vt:lpstr>
      <vt:lpstr>Epilogue</vt:lpstr>
      <vt:lpstr>Fraunces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Luis García Gascón</cp:lastModifiedBy>
  <cp:revision>3</cp:revision>
  <dcterms:created xsi:type="dcterms:W3CDTF">2023-06-12T21:52:44Z</dcterms:created>
  <dcterms:modified xsi:type="dcterms:W3CDTF">2023-06-13T05:40:01Z</dcterms:modified>
</cp:coreProperties>
</file>