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sldIdLst>
    <p:sldId id="256" r:id="rId5"/>
    <p:sldId id="257" r:id="rId6"/>
    <p:sldId id="275" r:id="rId7"/>
    <p:sldId id="270" r:id="rId8"/>
    <p:sldId id="273" r:id="rId9"/>
    <p:sldId id="268" r:id="rId10"/>
    <p:sldId id="259" r:id="rId11"/>
    <p:sldId id="271" r:id="rId12"/>
    <p:sldId id="272" r:id="rId13"/>
    <p:sldId id="261" r:id="rId14"/>
    <p:sldId id="264" r:id="rId15"/>
    <p:sldId id="274" r:id="rId16"/>
    <p:sldId id="26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3C314-D9A2-490C-A9CE-755D2CB676B2}" v="167" dt="2022-12-04T19:19:51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5B493-F555-408C-9293-3C3A285E55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C3F97-736D-4909-92AD-B0A6E3D453EC}">
      <dgm:prSet/>
      <dgm:spPr/>
      <dgm:t>
        <a:bodyPr/>
        <a:lstStyle/>
        <a:p>
          <a:r>
            <a:rPr lang="en-US" dirty="0" err="1"/>
            <a:t>Obsługa</a:t>
          </a:r>
          <a:r>
            <a:rPr lang="en-US" dirty="0"/>
            <a:t> </a:t>
          </a:r>
          <a:r>
            <a:rPr lang="en-US" dirty="0" err="1"/>
            <a:t>klienta</a:t>
          </a:r>
          <a:r>
            <a:rPr lang="en-US" dirty="0"/>
            <a:t>.</a:t>
          </a:r>
        </a:p>
      </dgm:t>
    </dgm:pt>
    <dgm:pt modelId="{F4050C9E-E611-4E11-B5B9-B636FC8EFD0E}" type="parTrans" cxnId="{6712AEE6-8B1E-49DE-A0CB-2C3F57C0C3C9}">
      <dgm:prSet/>
      <dgm:spPr/>
      <dgm:t>
        <a:bodyPr/>
        <a:lstStyle/>
        <a:p>
          <a:endParaRPr lang="en-US"/>
        </a:p>
      </dgm:t>
    </dgm:pt>
    <dgm:pt modelId="{1BD58E68-A8F1-45C0-AFDD-EF1471BE3D98}" type="sibTrans" cxnId="{6712AEE6-8B1E-49DE-A0CB-2C3F57C0C3C9}">
      <dgm:prSet/>
      <dgm:spPr/>
      <dgm:t>
        <a:bodyPr/>
        <a:lstStyle/>
        <a:p>
          <a:endParaRPr lang="en-US"/>
        </a:p>
      </dgm:t>
    </dgm:pt>
    <dgm:pt modelId="{9B8EB71B-DD48-4562-9ABF-165233E5DBC9}">
      <dgm:prSet/>
      <dgm:spPr/>
      <dgm:t>
        <a:bodyPr/>
        <a:lstStyle/>
        <a:p>
          <a:r>
            <a:rPr lang="en-US" dirty="0" err="1"/>
            <a:t>Dostarczanie</a:t>
          </a:r>
          <a:r>
            <a:rPr lang="en-US" dirty="0"/>
            <a:t> </a:t>
          </a:r>
          <a:r>
            <a:rPr lang="en-US" dirty="0" err="1"/>
            <a:t>informacji</a:t>
          </a:r>
          <a:r>
            <a:rPr lang="en-US" dirty="0"/>
            <a:t>:</a:t>
          </a:r>
        </a:p>
      </dgm:t>
    </dgm:pt>
    <dgm:pt modelId="{7483505B-3FED-488B-A532-DB7000F74AEC}" type="parTrans" cxnId="{9337F72D-0A42-4E84-A16C-63BD26F3E77B}">
      <dgm:prSet/>
      <dgm:spPr/>
      <dgm:t>
        <a:bodyPr/>
        <a:lstStyle/>
        <a:p>
          <a:endParaRPr lang="en-US"/>
        </a:p>
      </dgm:t>
    </dgm:pt>
    <dgm:pt modelId="{D75983D6-F8CA-4573-92E8-7EFC848B231E}" type="sibTrans" cxnId="{9337F72D-0A42-4E84-A16C-63BD26F3E77B}">
      <dgm:prSet/>
      <dgm:spPr/>
      <dgm:t>
        <a:bodyPr/>
        <a:lstStyle/>
        <a:p>
          <a:endParaRPr lang="en-US"/>
        </a:p>
      </dgm:t>
    </dgm:pt>
    <dgm:pt modelId="{4BCEF3FB-D456-47D5-BF25-9F3FAB2CB3DE}">
      <dgm:prSet/>
      <dgm:spPr/>
      <dgm:t>
        <a:bodyPr/>
        <a:lstStyle/>
        <a:p>
          <a:r>
            <a:rPr lang="en-US" dirty="0" err="1"/>
            <a:t>Przeprowadzanie</a:t>
          </a:r>
          <a:r>
            <a:rPr lang="en-US" dirty="0"/>
            <a:t> </a:t>
          </a:r>
          <a:r>
            <a:rPr lang="en-US" dirty="0" err="1"/>
            <a:t>transakcji</a:t>
          </a:r>
          <a:r>
            <a:rPr lang="en-US" dirty="0"/>
            <a:t>:</a:t>
          </a:r>
        </a:p>
      </dgm:t>
    </dgm:pt>
    <dgm:pt modelId="{EA6643E9-22E9-46E9-B293-A87F358BD5B0}" type="parTrans" cxnId="{F9116573-3DB1-45E6-9C32-A735C20CEDD7}">
      <dgm:prSet/>
      <dgm:spPr/>
      <dgm:t>
        <a:bodyPr/>
        <a:lstStyle/>
        <a:p>
          <a:endParaRPr lang="en-US"/>
        </a:p>
      </dgm:t>
    </dgm:pt>
    <dgm:pt modelId="{AFC3F18C-60A4-47FE-ACE6-621A810E531D}" type="sibTrans" cxnId="{F9116573-3DB1-45E6-9C32-A735C20CEDD7}">
      <dgm:prSet/>
      <dgm:spPr/>
      <dgm:t>
        <a:bodyPr/>
        <a:lstStyle/>
        <a:p>
          <a:endParaRPr lang="en-US"/>
        </a:p>
      </dgm:t>
    </dgm:pt>
    <dgm:pt modelId="{B9EF4323-44E2-4874-920F-321EA7790CDD}">
      <dgm:prSet/>
      <dgm:spPr/>
      <dgm:t>
        <a:bodyPr/>
        <a:lstStyle/>
        <a:p>
          <a:r>
            <a:rPr lang="en-US" dirty="0" err="1"/>
            <a:t>Personalizacja</a:t>
          </a:r>
          <a:r>
            <a:rPr lang="en-US" dirty="0"/>
            <a:t> </a:t>
          </a:r>
          <a:r>
            <a:rPr lang="en-US" dirty="0" err="1"/>
            <a:t>doświadczenia</a:t>
          </a:r>
          <a:r>
            <a:rPr lang="en-US" dirty="0"/>
            <a:t> </a:t>
          </a:r>
          <a:r>
            <a:rPr lang="en-US" dirty="0" err="1"/>
            <a:t>użytkownika</a:t>
          </a:r>
          <a:r>
            <a:rPr lang="en-US" dirty="0"/>
            <a:t>:</a:t>
          </a:r>
        </a:p>
      </dgm:t>
    </dgm:pt>
    <dgm:pt modelId="{E2CFEBE0-C1FB-4E10-9B9D-23DA40C236D6}" type="parTrans" cxnId="{A0ABBABD-5307-45D5-B50B-E56DA8BFBF17}">
      <dgm:prSet/>
      <dgm:spPr/>
      <dgm:t>
        <a:bodyPr/>
        <a:lstStyle/>
        <a:p>
          <a:endParaRPr lang="en-US"/>
        </a:p>
      </dgm:t>
    </dgm:pt>
    <dgm:pt modelId="{73B509C0-20F1-4B0B-A4F3-62D82EB91B11}" type="sibTrans" cxnId="{A0ABBABD-5307-45D5-B50B-E56DA8BFBF17}">
      <dgm:prSet/>
      <dgm:spPr/>
      <dgm:t>
        <a:bodyPr/>
        <a:lstStyle/>
        <a:p>
          <a:endParaRPr lang="en-US"/>
        </a:p>
      </dgm:t>
    </dgm:pt>
    <dgm:pt modelId="{AF2235AA-CE53-4C03-98EB-67463523C1FA}">
      <dgm:prSet/>
      <dgm:spPr/>
      <dgm:t>
        <a:bodyPr/>
        <a:lstStyle/>
        <a:p>
          <a:r>
            <a:rPr lang="en-US" dirty="0" err="1"/>
            <a:t>Wspieranie</a:t>
          </a:r>
          <a:r>
            <a:rPr lang="en-US" dirty="0"/>
            <a:t> </a:t>
          </a:r>
          <a:r>
            <a:rPr lang="en-US" dirty="0" err="1"/>
            <a:t>procesów</a:t>
          </a:r>
          <a:r>
            <a:rPr lang="en-US" dirty="0"/>
            <a:t> </a:t>
          </a:r>
          <a:r>
            <a:rPr lang="en-US" dirty="0" err="1"/>
            <a:t>biznesowych</a:t>
          </a:r>
          <a:endParaRPr lang="en-US" dirty="0"/>
        </a:p>
      </dgm:t>
    </dgm:pt>
    <dgm:pt modelId="{F97EEC7B-145E-4733-BCF2-C2FA9A6553CE}" type="parTrans" cxnId="{9680EFB5-2E79-4E70-A012-3B7E88D0DD46}">
      <dgm:prSet/>
      <dgm:spPr/>
      <dgm:t>
        <a:bodyPr/>
        <a:lstStyle/>
        <a:p>
          <a:endParaRPr lang="en-US"/>
        </a:p>
      </dgm:t>
    </dgm:pt>
    <dgm:pt modelId="{C22E5107-0200-4187-99A3-4F0861E07320}" type="sibTrans" cxnId="{9680EFB5-2E79-4E70-A012-3B7E88D0DD46}">
      <dgm:prSet/>
      <dgm:spPr/>
      <dgm:t>
        <a:bodyPr/>
        <a:lstStyle/>
        <a:p>
          <a:endParaRPr lang="en-US"/>
        </a:p>
      </dgm:t>
    </dgm:pt>
    <dgm:pt modelId="{EB64645E-D2AA-4895-A825-545F36E66C4C}" type="pres">
      <dgm:prSet presAssocID="{70F5B493-F555-408C-9293-3C3A285E5548}" presName="diagram" presStyleCnt="0">
        <dgm:presLayoutVars>
          <dgm:dir/>
          <dgm:resizeHandles val="exact"/>
        </dgm:presLayoutVars>
      </dgm:prSet>
      <dgm:spPr/>
    </dgm:pt>
    <dgm:pt modelId="{9B8B16C0-8F5D-4FCA-96E6-57A700D80719}" type="pres">
      <dgm:prSet presAssocID="{944C3F97-736D-4909-92AD-B0A6E3D453EC}" presName="node" presStyleLbl="node1" presStyleIdx="0" presStyleCnt="5">
        <dgm:presLayoutVars>
          <dgm:bulletEnabled val="1"/>
        </dgm:presLayoutVars>
      </dgm:prSet>
      <dgm:spPr/>
    </dgm:pt>
    <dgm:pt modelId="{17BB3FCC-B70D-461B-81B7-B6D5E66399D2}" type="pres">
      <dgm:prSet presAssocID="{1BD58E68-A8F1-45C0-AFDD-EF1471BE3D98}" presName="sibTrans" presStyleCnt="0"/>
      <dgm:spPr/>
    </dgm:pt>
    <dgm:pt modelId="{D5C03C22-3034-4C8C-86CA-4019120075FF}" type="pres">
      <dgm:prSet presAssocID="{9B8EB71B-DD48-4562-9ABF-165233E5DBC9}" presName="node" presStyleLbl="node1" presStyleIdx="1" presStyleCnt="5">
        <dgm:presLayoutVars>
          <dgm:bulletEnabled val="1"/>
        </dgm:presLayoutVars>
      </dgm:prSet>
      <dgm:spPr/>
    </dgm:pt>
    <dgm:pt modelId="{8FFB1F3E-2975-4765-BC8A-44104132094E}" type="pres">
      <dgm:prSet presAssocID="{D75983D6-F8CA-4573-92E8-7EFC848B231E}" presName="sibTrans" presStyleCnt="0"/>
      <dgm:spPr/>
    </dgm:pt>
    <dgm:pt modelId="{07F77210-D98D-429C-A359-FE10A9F73B0F}" type="pres">
      <dgm:prSet presAssocID="{4BCEF3FB-D456-47D5-BF25-9F3FAB2CB3DE}" presName="node" presStyleLbl="node1" presStyleIdx="2" presStyleCnt="5">
        <dgm:presLayoutVars>
          <dgm:bulletEnabled val="1"/>
        </dgm:presLayoutVars>
      </dgm:prSet>
      <dgm:spPr/>
    </dgm:pt>
    <dgm:pt modelId="{F9459FBA-E414-4CDE-A16A-13FC1D748E22}" type="pres">
      <dgm:prSet presAssocID="{AFC3F18C-60A4-47FE-ACE6-621A810E531D}" presName="sibTrans" presStyleCnt="0"/>
      <dgm:spPr/>
    </dgm:pt>
    <dgm:pt modelId="{92CF8AFD-9A6A-4528-9C44-C8297EEA5DD3}" type="pres">
      <dgm:prSet presAssocID="{B9EF4323-44E2-4874-920F-321EA7790CDD}" presName="node" presStyleLbl="node1" presStyleIdx="3" presStyleCnt="5">
        <dgm:presLayoutVars>
          <dgm:bulletEnabled val="1"/>
        </dgm:presLayoutVars>
      </dgm:prSet>
      <dgm:spPr/>
    </dgm:pt>
    <dgm:pt modelId="{05A521B9-DFF2-4676-821D-F1A09F6A2E05}" type="pres">
      <dgm:prSet presAssocID="{73B509C0-20F1-4B0B-A4F3-62D82EB91B11}" presName="sibTrans" presStyleCnt="0"/>
      <dgm:spPr/>
    </dgm:pt>
    <dgm:pt modelId="{5FDEF674-251A-47F4-8817-5F9A2C14ED45}" type="pres">
      <dgm:prSet presAssocID="{AF2235AA-CE53-4C03-98EB-67463523C1FA}" presName="node" presStyleLbl="node1" presStyleIdx="4" presStyleCnt="5">
        <dgm:presLayoutVars>
          <dgm:bulletEnabled val="1"/>
        </dgm:presLayoutVars>
      </dgm:prSet>
      <dgm:spPr/>
    </dgm:pt>
  </dgm:ptLst>
  <dgm:cxnLst>
    <dgm:cxn modelId="{3E21D80D-C115-47DF-88BE-E5C9E1178D42}" type="presOf" srcId="{4BCEF3FB-D456-47D5-BF25-9F3FAB2CB3DE}" destId="{07F77210-D98D-429C-A359-FE10A9F73B0F}" srcOrd="0" destOrd="0" presId="urn:microsoft.com/office/officeart/2005/8/layout/default"/>
    <dgm:cxn modelId="{9337F72D-0A42-4E84-A16C-63BD26F3E77B}" srcId="{70F5B493-F555-408C-9293-3C3A285E5548}" destId="{9B8EB71B-DD48-4562-9ABF-165233E5DBC9}" srcOrd="1" destOrd="0" parTransId="{7483505B-3FED-488B-A532-DB7000F74AEC}" sibTransId="{D75983D6-F8CA-4573-92E8-7EFC848B231E}"/>
    <dgm:cxn modelId="{1832E246-0C27-4AEF-8FFA-3A127C18A193}" type="presOf" srcId="{70F5B493-F555-408C-9293-3C3A285E5548}" destId="{EB64645E-D2AA-4895-A825-545F36E66C4C}" srcOrd="0" destOrd="0" presId="urn:microsoft.com/office/officeart/2005/8/layout/default"/>
    <dgm:cxn modelId="{B3296A50-CEFE-4613-9A15-E5EA4655DFC9}" type="presOf" srcId="{9B8EB71B-DD48-4562-9ABF-165233E5DBC9}" destId="{D5C03C22-3034-4C8C-86CA-4019120075FF}" srcOrd="0" destOrd="0" presId="urn:microsoft.com/office/officeart/2005/8/layout/default"/>
    <dgm:cxn modelId="{F9116573-3DB1-45E6-9C32-A735C20CEDD7}" srcId="{70F5B493-F555-408C-9293-3C3A285E5548}" destId="{4BCEF3FB-D456-47D5-BF25-9F3FAB2CB3DE}" srcOrd="2" destOrd="0" parTransId="{EA6643E9-22E9-46E9-B293-A87F358BD5B0}" sibTransId="{AFC3F18C-60A4-47FE-ACE6-621A810E531D}"/>
    <dgm:cxn modelId="{584DD795-0FED-442D-ABB7-1CDC99238E2A}" type="presOf" srcId="{944C3F97-736D-4909-92AD-B0A6E3D453EC}" destId="{9B8B16C0-8F5D-4FCA-96E6-57A700D80719}" srcOrd="0" destOrd="0" presId="urn:microsoft.com/office/officeart/2005/8/layout/default"/>
    <dgm:cxn modelId="{9680EFB5-2E79-4E70-A012-3B7E88D0DD46}" srcId="{70F5B493-F555-408C-9293-3C3A285E5548}" destId="{AF2235AA-CE53-4C03-98EB-67463523C1FA}" srcOrd="4" destOrd="0" parTransId="{F97EEC7B-145E-4733-BCF2-C2FA9A6553CE}" sibTransId="{C22E5107-0200-4187-99A3-4F0861E07320}"/>
    <dgm:cxn modelId="{A0ABBABD-5307-45D5-B50B-E56DA8BFBF17}" srcId="{70F5B493-F555-408C-9293-3C3A285E5548}" destId="{B9EF4323-44E2-4874-920F-321EA7790CDD}" srcOrd="3" destOrd="0" parTransId="{E2CFEBE0-C1FB-4E10-9B9D-23DA40C236D6}" sibTransId="{73B509C0-20F1-4B0B-A4F3-62D82EB91B11}"/>
    <dgm:cxn modelId="{B645A1E0-5A0E-4747-9513-EA286ADE199C}" type="presOf" srcId="{B9EF4323-44E2-4874-920F-321EA7790CDD}" destId="{92CF8AFD-9A6A-4528-9C44-C8297EEA5DD3}" srcOrd="0" destOrd="0" presId="urn:microsoft.com/office/officeart/2005/8/layout/default"/>
    <dgm:cxn modelId="{6712AEE6-8B1E-49DE-A0CB-2C3F57C0C3C9}" srcId="{70F5B493-F555-408C-9293-3C3A285E5548}" destId="{944C3F97-736D-4909-92AD-B0A6E3D453EC}" srcOrd="0" destOrd="0" parTransId="{F4050C9E-E611-4E11-B5B9-B636FC8EFD0E}" sibTransId="{1BD58E68-A8F1-45C0-AFDD-EF1471BE3D98}"/>
    <dgm:cxn modelId="{5D353AF6-62A5-4D27-9893-9E77945C2AAA}" type="presOf" srcId="{AF2235AA-CE53-4C03-98EB-67463523C1FA}" destId="{5FDEF674-251A-47F4-8817-5F9A2C14ED45}" srcOrd="0" destOrd="0" presId="urn:microsoft.com/office/officeart/2005/8/layout/default"/>
    <dgm:cxn modelId="{D2AAEAAF-127D-45B8-83CD-B679DE791E0A}" type="presParOf" srcId="{EB64645E-D2AA-4895-A825-545F36E66C4C}" destId="{9B8B16C0-8F5D-4FCA-96E6-57A700D80719}" srcOrd="0" destOrd="0" presId="urn:microsoft.com/office/officeart/2005/8/layout/default"/>
    <dgm:cxn modelId="{7D8FB90C-FE63-41D6-99CE-1CE021686871}" type="presParOf" srcId="{EB64645E-D2AA-4895-A825-545F36E66C4C}" destId="{17BB3FCC-B70D-461B-81B7-B6D5E66399D2}" srcOrd="1" destOrd="0" presId="urn:microsoft.com/office/officeart/2005/8/layout/default"/>
    <dgm:cxn modelId="{B6C80D34-9EB0-4371-8699-64DDD7634621}" type="presParOf" srcId="{EB64645E-D2AA-4895-A825-545F36E66C4C}" destId="{D5C03C22-3034-4C8C-86CA-4019120075FF}" srcOrd="2" destOrd="0" presId="urn:microsoft.com/office/officeart/2005/8/layout/default"/>
    <dgm:cxn modelId="{D2510131-F3DD-407F-95D7-1B1F4D7DD39E}" type="presParOf" srcId="{EB64645E-D2AA-4895-A825-545F36E66C4C}" destId="{8FFB1F3E-2975-4765-BC8A-44104132094E}" srcOrd="3" destOrd="0" presId="urn:microsoft.com/office/officeart/2005/8/layout/default"/>
    <dgm:cxn modelId="{45F8E840-8F79-40CC-A9CE-B49A9A3BBBF9}" type="presParOf" srcId="{EB64645E-D2AA-4895-A825-545F36E66C4C}" destId="{07F77210-D98D-429C-A359-FE10A9F73B0F}" srcOrd="4" destOrd="0" presId="urn:microsoft.com/office/officeart/2005/8/layout/default"/>
    <dgm:cxn modelId="{8C1EB2A4-A159-429B-9FDD-850443BD70BC}" type="presParOf" srcId="{EB64645E-D2AA-4895-A825-545F36E66C4C}" destId="{F9459FBA-E414-4CDE-A16A-13FC1D748E22}" srcOrd="5" destOrd="0" presId="urn:microsoft.com/office/officeart/2005/8/layout/default"/>
    <dgm:cxn modelId="{310A26B7-82DB-40D5-85AD-55017484AFDF}" type="presParOf" srcId="{EB64645E-D2AA-4895-A825-545F36E66C4C}" destId="{92CF8AFD-9A6A-4528-9C44-C8297EEA5DD3}" srcOrd="6" destOrd="0" presId="urn:microsoft.com/office/officeart/2005/8/layout/default"/>
    <dgm:cxn modelId="{272D293A-266D-4D5C-8F27-6E332E631820}" type="presParOf" srcId="{EB64645E-D2AA-4895-A825-545F36E66C4C}" destId="{05A521B9-DFF2-4676-821D-F1A09F6A2E05}" srcOrd="7" destOrd="0" presId="urn:microsoft.com/office/officeart/2005/8/layout/default"/>
    <dgm:cxn modelId="{C4F4EB5B-F3CD-43C8-A394-A07CE04A92BC}" type="presParOf" srcId="{EB64645E-D2AA-4895-A825-545F36E66C4C}" destId="{5FDEF674-251A-47F4-8817-5F9A2C14ED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B16C0-8F5D-4FCA-96E6-57A700D80719}">
      <dsp:nvSpPr>
        <dsp:cNvPr id="0" name=""/>
        <dsp:cNvSpPr/>
      </dsp:nvSpPr>
      <dsp:spPr>
        <a:xfrm>
          <a:off x="325874" y="495"/>
          <a:ext cx="1626887" cy="976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Obsługa</a:t>
          </a:r>
          <a:r>
            <a:rPr lang="en-US" sz="1500" kern="1200" dirty="0"/>
            <a:t> </a:t>
          </a:r>
          <a:r>
            <a:rPr lang="en-US" sz="1500" kern="1200" dirty="0" err="1"/>
            <a:t>klienta</a:t>
          </a:r>
          <a:r>
            <a:rPr lang="en-US" sz="1500" kern="1200" dirty="0"/>
            <a:t>.</a:t>
          </a:r>
        </a:p>
      </dsp:txBody>
      <dsp:txXfrm>
        <a:off x="325874" y="495"/>
        <a:ext cx="1626887" cy="976132"/>
      </dsp:txXfrm>
    </dsp:sp>
    <dsp:sp modelId="{D5C03C22-3034-4C8C-86CA-4019120075FF}">
      <dsp:nvSpPr>
        <dsp:cNvPr id="0" name=""/>
        <dsp:cNvSpPr/>
      </dsp:nvSpPr>
      <dsp:spPr>
        <a:xfrm>
          <a:off x="2115449" y="495"/>
          <a:ext cx="1626887" cy="976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Dostarczanie</a:t>
          </a:r>
          <a:r>
            <a:rPr lang="en-US" sz="1500" kern="1200" dirty="0"/>
            <a:t> </a:t>
          </a:r>
          <a:r>
            <a:rPr lang="en-US" sz="1500" kern="1200" dirty="0" err="1"/>
            <a:t>informacji</a:t>
          </a:r>
          <a:r>
            <a:rPr lang="en-US" sz="1500" kern="1200" dirty="0"/>
            <a:t>:</a:t>
          </a:r>
        </a:p>
      </dsp:txBody>
      <dsp:txXfrm>
        <a:off x="2115449" y="495"/>
        <a:ext cx="1626887" cy="976132"/>
      </dsp:txXfrm>
    </dsp:sp>
    <dsp:sp modelId="{07F77210-D98D-429C-A359-FE10A9F73B0F}">
      <dsp:nvSpPr>
        <dsp:cNvPr id="0" name=""/>
        <dsp:cNvSpPr/>
      </dsp:nvSpPr>
      <dsp:spPr>
        <a:xfrm>
          <a:off x="325874" y="1139316"/>
          <a:ext cx="1626887" cy="976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Przeprowadzanie</a:t>
          </a:r>
          <a:r>
            <a:rPr lang="en-US" sz="1500" kern="1200" dirty="0"/>
            <a:t> </a:t>
          </a:r>
          <a:r>
            <a:rPr lang="en-US" sz="1500" kern="1200" dirty="0" err="1"/>
            <a:t>transakcji</a:t>
          </a:r>
          <a:r>
            <a:rPr lang="en-US" sz="1500" kern="1200" dirty="0"/>
            <a:t>:</a:t>
          </a:r>
        </a:p>
      </dsp:txBody>
      <dsp:txXfrm>
        <a:off x="325874" y="1139316"/>
        <a:ext cx="1626887" cy="976132"/>
      </dsp:txXfrm>
    </dsp:sp>
    <dsp:sp modelId="{92CF8AFD-9A6A-4528-9C44-C8297EEA5DD3}">
      <dsp:nvSpPr>
        <dsp:cNvPr id="0" name=""/>
        <dsp:cNvSpPr/>
      </dsp:nvSpPr>
      <dsp:spPr>
        <a:xfrm>
          <a:off x="2115449" y="1139316"/>
          <a:ext cx="1626887" cy="976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Personalizacja</a:t>
          </a:r>
          <a:r>
            <a:rPr lang="en-US" sz="1500" kern="1200" dirty="0"/>
            <a:t> </a:t>
          </a:r>
          <a:r>
            <a:rPr lang="en-US" sz="1500" kern="1200" dirty="0" err="1"/>
            <a:t>doświadczenia</a:t>
          </a:r>
          <a:r>
            <a:rPr lang="en-US" sz="1500" kern="1200" dirty="0"/>
            <a:t> </a:t>
          </a:r>
          <a:r>
            <a:rPr lang="en-US" sz="1500" kern="1200" dirty="0" err="1"/>
            <a:t>użytkownika</a:t>
          </a:r>
          <a:r>
            <a:rPr lang="en-US" sz="1500" kern="1200" dirty="0"/>
            <a:t>:</a:t>
          </a:r>
        </a:p>
      </dsp:txBody>
      <dsp:txXfrm>
        <a:off x="2115449" y="1139316"/>
        <a:ext cx="1626887" cy="976132"/>
      </dsp:txXfrm>
    </dsp:sp>
    <dsp:sp modelId="{5FDEF674-251A-47F4-8817-5F9A2C14ED45}">
      <dsp:nvSpPr>
        <dsp:cNvPr id="0" name=""/>
        <dsp:cNvSpPr/>
      </dsp:nvSpPr>
      <dsp:spPr>
        <a:xfrm>
          <a:off x="1220661" y="2278137"/>
          <a:ext cx="1626887" cy="976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Wspieranie</a:t>
          </a:r>
          <a:r>
            <a:rPr lang="en-US" sz="1500" kern="1200" dirty="0"/>
            <a:t> </a:t>
          </a:r>
          <a:r>
            <a:rPr lang="en-US" sz="1500" kern="1200" dirty="0" err="1"/>
            <a:t>procesów</a:t>
          </a:r>
          <a:r>
            <a:rPr lang="en-US" sz="1500" kern="1200" dirty="0"/>
            <a:t> </a:t>
          </a:r>
          <a:r>
            <a:rPr lang="en-US" sz="1500" kern="1200" dirty="0" err="1"/>
            <a:t>biznesowych</a:t>
          </a:r>
          <a:endParaRPr lang="en-US" sz="1500" kern="1200" dirty="0"/>
        </a:p>
      </dsp:txBody>
      <dsp:txXfrm>
        <a:off x="1220661" y="2278137"/>
        <a:ext cx="1626887" cy="97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4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hatbot" TargetMode="External"/><Relationship Id="rId3" Type="http://schemas.microsoft.com/office/2007/relationships/hdphoto" Target="../media/hdphoto2.wdp"/><Relationship Id="rId7" Type="http://schemas.openxmlformats.org/officeDocument/2006/relationships/hyperlink" Target="https://blogs.microsoft.com/blog/2016/03/25/learning-tays-introduc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bes.pl/innogy/gadzety/chatbot-tay-rasista-microsoft-przeprasza/3t48m6c" TargetMode="External"/><Relationship Id="rId5" Type="http://schemas.openxmlformats.org/officeDocument/2006/relationships/hyperlink" Target="https://www.techrepublic.com/article/why-microsofts-tay-ai-bot-went-wrong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pl.wikipedia.org/wiki/Tay_(bot)" TargetMode="External"/><Relationship Id="rId9" Type="http://schemas.openxmlformats.org/officeDocument/2006/relationships/hyperlink" Target="https://www.polski-chatbot.pl/rodzaje-chatbotow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8E09F-B5FB-A528-D149-9C8F15ED8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4" y="1247140"/>
            <a:ext cx="9390003" cy="3450844"/>
          </a:xfrm>
        </p:spPr>
        <p:txBody>
          <a:bodyPr>
            <a:normAutofit/>
          </a:bodyPr>
          <a:lstStyle/>
          <a:p>
            <a:r>
              <a:rPr lang="pl-PL" dirty="0"/>
              <a:t>Problem z chat botem Microsoftu</a:t>
            </a:r>
          </a:p>
        </p:txBody>
      </p:sp>
    </p:spTree>
    <p:extLst>
      <p:ext uri="{BB962C8B-B14F-4D97-AF65-F5344CB8AC3E}">
        <p14:creationId xmlns:p14="http://schemas.microsoft.com/office/powerpoint/2010/main" val="29063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181F9-DC7F-C01F-799E-CED0EC1F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l-PL" sz="5000" dirty="0"/>
              <a:t>Poprawki wprowadzone przez Microsoft po incydencie z </a:t>
            </a:r>
            <a:r>
              <a:rPr lang="pl-PL" sz="5000" dirty="0" err="1"/>
              <a:t>ChatBotem</a:t>
            </a:r>
            <a:r>
              <a:rPr lang="pl-PL" sz="5000" dirty="0"/>
              <a:t> </a:t>
            </a:r>
            <a:r>
              <a:rPr lang="pl-PL" sz="5000" dirty="0" err="1"/>
              <a:t>Tay</a:t>
            </a:r>
            <a:endParaRPr lang="pl-PL" sz="5000" dirty="0"/>
          </a:p>
        </p:txBody>
      </p:sp>
      <p:pic>
        <p:nvPicPr>
          <p:cNvPr id="3" name="Picture 2" descr="Chatbot spotyka interent | Ja, Rock!">
            <a:extLst>
              <a:ext uri="{FF2B5EF4-FFF2-40B4-BE49-F238E27FC236}">
                <a16:creationId xmlns:a16="http://schemas.microsoft.com/office/drawing/2014/main" id="{AE94298E-FBAB-02D5-C5B4-B13484AA4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-2" r="2136" b="3"/>
          <a:stretch/>
        </p:blipFill>
        <p:spPr bwMode="auto">
          <a:xfrm>
            <a:off x="721042" y="2191512"/>
            <a:ext cx="566070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1A7B20-80D8-17E1-0146-D3903D67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774" y="2121408"/>
            <a:ext cx="4857751" cy="4050792"/>
          </a:xfrm>
        </p:spPr>
        <p:txBody>
          <a:bodyPr>
            <a:normAutofit/>
          </a:bodyPr>
          <a:lstStyle/>
          <a:p>
            <a:pPr algn="just"/>
            <a:r>
              <a:rPr lang="pl-PL" sz="1400" dirty="0"/>
              <a:t>Po incydencie z </a:t>
            </a:r>
            <a:r>
              <a:rPr lang="pl-PL" sz="1400" dirty="0" err="1"/>
              <a:t>chatbotem</a:t>
            </a:r>
            <a:r>
              <a:rPr lang="pl-PL" sz="1400" dirty="0"/>
              <a:t> </a:t>
            </a:r>
            <a:r>
              <a:rPr lang="pl-PL" sz="1400" dirty="0" err="1"/>
              <a:t>Tay</a:t>
            </a:r>
            <a:r>
              <a:rPr lang="pl-PL" sz="1400" dirty="0"/>
              <a:t>, Microsoft wprowadził szereg poprawek, aby zapobiec podobnym sytuacjom w przyszłości. Obejmowały one m.in.:</a:t>
            </a:r>
          </a:p>
          <a:p>
            <a:pPr algn="just">
              <a:buFont typeface="+mj-lt"/>
              <a:buAutoNum type="arabicPeriod"/>
            </a:pPr>
            <a:r>
              <a:rPr lang="pl-PL" sz="1400" b="1" dirty="0"/>
              <a:t>Poprawienie algorytmów filtrujących</a:t>
            </a:r>
            <a:r>
              <a:rPr lang="pl-PL" sz="1400" dirty="0"/>
              <a:t>: Microsoft zoptymalizował algorytmy filtrujące, aby lepiej wychwytywać i usuwać nieodpowiednie treści.</a:t>
            </a:r>
          </a:p>
          <a:p>
            <a:pPr algn="just">
              <a:buFont typeface="+mj-lt"/>
              <a:buAutoNum type="arabicPeriod"/>
            </a:pPr>
            <a:r>
              <a:rPr lang="pl-PL" sz="1400" b="1" dirty="0"/>
              <a:t>Ulepszenie kontroli nad treściami</a:t>
            </a:r>
            <a:r>
              <a:rPr lang="pl-PL" sz="1400" dirty="0"/>
              <a:t>: Microsoft wprowadził lepsze mechanizmy kontroli nad treściami, aby zapobiec publikowaniu nieodpowiednich wiadomości przez </a:t>
            </a:r>
            <a:r>
              <a:rPr lang="pl-PL" sz="1400" dirty="0" err="1"/>
              <a:t>chatbota</a:t>
            </a:r>
            <a:r>
              <a:rPr lang="pl-PL" sz="1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pl-PL" sz="1400" b="1" dirty="0"/>
              <a:t>Zwiększenie nadzoru nad </a:t>
            </a:r>
            <a:r>
              <a:rPr lang="pl-PL" sz="1400" b="1" dirty="0" err="1"/>
              <a:t>chatbotem</a:t>
            </a:r>
            <a:r>
              <a:rPr lang="pl-PL" sz="1400" dirty="0"/>
              <a:t>: Microsoft zwiększył nadzór nad </a:t>
            </a:r>
            <a:r>
              <a:rPr lang="pl-PL" sz="1400" dirty="0" err="1"/>
              <a:t>chatbotem</a:t>
            </a:r>
            <a:r>
              <a:rPr lang="pl-PL" sz="1400" dirty="0"/>
              <a:t>, aby lepiej monitorować jego działanie i reagować na ewentualne problemy.</a:t>
            </a:r>
          </a:p>
          <a:p>
            <a:pPr algn="just">
              <a:buFont typeface="+mj-lt"/>
              <a:buAutoNum type="arabicPeriod"/>
            </a:pPr>
            <a:r>
              <a:rPr lang="pl-PL" sz="1400" b="1" dirty="0"/>
              <a:t>Poprawienie edukacji </a:t>
            </a:r>
            <a:r>
              <a:rPr lang="pl-PL" sz="1400" b="1" dirty="0" err="1"/>
              <a:t>chatbota</a:t>
            </a:r>
            <a:r>
              <a:rPr lang="pl-PL" sz="1400" dirty="0"/>
              <a:t>: Microsoft zoptymalizował proces edukowania </a:t>
            </a:r>
            <a:r>
              <a:rPr lang="pl-PL" sz="1400" dirty="0" err="1"/>
              <a:t>chatbota</a:t>
            </a:r>
            <a:r>
              <a:rPr lang="pl-PL" sz="1400" dirty="0"/>
              <a:t>, aby lepiej przygotować go do rozmów z ludźmi.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9701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8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096" name="Rectangle 308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7AC997-6884-EE78-F843-A7C48461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4162031"/>
            <a:ext cx="10189628" cy="1692231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chat boty Microsoftu </a:t>
            </a:r>
          </a:p>
        </p:txBody>
      </p:sp>
      <p:pic>
        <p:nvPicPr>
          <p:cNvPr id="3076" name="Picture 4" descr="Tay (bot) - Wikipedia">
            <a:extLst>
              <a:ext uri="{FF2B5EF4-FFF2-40B4-BE49-F238E27FC236}">
                <a16:creationId xmlns:a16="http://schemas.microsoft.com/office/drawing/2014/main" id="{2C3AA2AE-4071-387A-8EB1-8F594140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034" y="386423"/>
            <a:ext cx="3064611" cy="30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o">
            <a:extLst>
              <a:ext uri="{FF2B5EF4-FFF2-40B4-BE49-F238E27FC236}">
                <a16:creationId xmlns:a16="http://schemas.microsoft.com/office/drawing/2014/main" id="{4C33819D-1402-910F-BBFF-F37FF741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21" y="386422"/>
            <a:ext cx="3064611" cy="30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8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Oval 308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99" name="Oval 309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65D429-3389-0799-A5BF-D2DA4E2A0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17625" r="35259" b="7067"/>
          <a:stretch/>
        </p:blipFill>
        <p:spPr bwMode="auto">
          <a:xfrm>
            <a:off x="984504" y="386424"/>
            <a:ext cx="2756654" cy="30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CEAE7D5-BBA3-2754-4F49-3C67B8644814}"/>
              </a:ext>
            </a:extLst>
          </p:cNvPr>
          <p:cNvSpPr txBox="1"/>
          <p:nvPr/>
        </p:nvSpPr>
        <p:spPr>
          <a:xfrm>
            <a:off x="984504" y="3429000"/>
            <a:ext cx="275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Xiaoice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AEB5A5D-CBB7-D0EB-ED16-B0CF17AAB86F}"/>
              </a:ext>
            </a:extLst>
          </p:cNvPr>
          <p:cNvSpPr txBox="1"/>
          <p:nvPr/>
        </p:nvSpPr>
        <p:spPr>
          <a:xfrm>
            <a:off x="4393034" y="3441122"/>
            <a:ext cx="306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Tay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2BEC36-EFBB-46F7-1199-0B216C00AA7D}"/>
              </a:ext>
            </a:extLst>
          </p:cNvPr>
          <p:cNvSpPr txBox="1"/>
          <p:nvPr/>
        </p:nvSpPr>
        <p:spPr>
          <a:xfrm>
            <a:off x="8104018" y="3459580"/>
            <a:ext cx="30646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err="1"/>
              <a:t>Zo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89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Świecznik giełda papierów wartościowych tła wektor Fototapeta • Fototapety  niedźwiedzi, rose colored, forex | myloview.pl">
            <a:extLst>
              <a:ext uri="{FF2B5EF4-FFF2-40B4-BE49-F238E27FC236}">
                <a16:creationId xmlns:a16="http://schemas.microsoft.com/office/drawing/2014/main" id="{F83CB3A8-CE83-0C46-F2BB-E24EA9E02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31181F9-DC7F-C01F-799E-CED0EC1F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l-PL" sz="4000"/>
              <a:t>Oto kilka spodziewanych trendów w zakresie chatbotów:</a:t>
            </a:r>
            <a:endParaRPr lang="pl-PL" sz="5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1A7B20-80D8-17E1-0146-D3903D67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950577" cy="4050792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pl-PL" sz="1800" b="1" dirty="0"/>
              <a:t>Personalizacj</a:t>
            </a:r>
            <a:r>
              <a:rPr lang="pl-PL" sz="1800" dirty="0"/>
              <a:t>a: </a:t>
            </a:r>
            <a:r>
              <a:rPr lang="pl-PL" sz="1800" dirty="0" err="1"/>
              <a:t>Chatboty</a:t>
            </a:r>
            <a:r>
              <a:rPr lang="pl-PL" sz="1800" dirty="0"/>
              <a:t> będą coraz bardziej personalizowane, umożliwiając lepsze dopasowywanie odpowiedzi do indywidualnych potrzeb i preferencji użytkowników.</a:t>
            </a:r>
          </a:p>
          <a:p>
            <a:pPr>
              <a:buFont typeface="+mj-lt"/>
              <a:buAutoNum type="arabicPeriod"/>
            </a:pPr>
            <a:r>
              <a:rPr lang="pl-PL" sz="1800" b="1" dirty="0"/>
              <a:t>Integracja z innymi technologiami</a:t>
            </a:r>
            <a:r>
              <a:rPr lang="pl-PL" sz="1800" dirty="0"/>
              <a:t>: </a:t>
            </a:r>
            <a:r>
              <a:rPr lang="pl-PL" sz="1800" dirty="0" err="1"/>
              <a:t>Chatboty</a:t>
            </a:r>
            <a:r>
              <a:rPr lang="pl-PL" sz="1800" dirty="0"/>
              <a:t> będą coraz częściej integrowane z innymi technologiami, takimi jak asystenci głosowi, aby umożliwić użytkownikom jeszcze łatwiejsze korzystanie z nich.</a:t>
            </a:r>
          </a:p>
          <a:p>
            <a:pPr>
              <a:buFont typeface="+mj-lt"/>
              <a:buAutoNum type="arabicPeriod"/>
            </a:pPr>
            <a:r>
              <a:rPr lang="pl-PL" sz="1800" b="1" dirty="0"/>
              <a:t>Zastosowanie w różnych branżach</a:t>
            </a:r>
            <a:r>
              <a:rPr lang="pl-PL" sz="1800" dirty="0"/>
              <a:t>: </a:t>
            </a:r>
            <a:r>
              <a:rPr lang="pl-PL" sz="1800" dirty="0" err="1"/>
              <a:t>Chatboty</a:t>
            </a:r>
            <a:r>
              <a:rPr lang="pl-PL" sz="1800" dirty="0"/>
              <a:t> będą coraz powszechniej wykorzystywane w różnych branżach, takich jak opieka zdrowotna, edukacja, transport i logistyka, co pozwoli na lepszą obsługę klientów i zwiększenie efektywności.</a:t>
            </a:r>
          </a:p>
          <a:p>
            <a:pPr>
              <a:buFont typeface="+mj-lt"/>
              <a:buAutoNum type="arabicPeriod"/>
            </a:pPr>
            <a:r>
              <a:rPr lang="pl-PL" sz="1800" b="1" dirty="0"/>
              <a:t>Ulepszenie jakości rozmów</a:t>
            </a:r>
            <a:r>
              <a:rPr lang="pl-PL" sz="1800" dirty="0"/>
              <a:t>: </a:t>
            </a:r>
            <a:r>
              <a:rPr lang="pl-PL" sz="1800" dirty="0" err="1"/>
              <a:t>Chatboty</a:t>
            </a:r>
            <a:r>
              <a:rPr lang="pl-PL" sz="1800" dirty="0"/>
              <a:t> będą coraz lepsze w prowadzeniu naturalnych rozmów, dzięki czemu będą w stanie lepiej odpowiadać na pytania i potrzeby użytkowników.</a:t>
            </a:r>
          </a:p>
          <a:p>
            <a:pPr>
              <a:buFont typeface="+mj-lt"/>
              <a:buAutoNum type="arabicPeriod"/>
            </a:pPr>
            <a:r>
              <a:rPr lang="pl-PL" sz="1800" b="1" dirty="0"/>
              <a:t>Zastosowanie w sektorze B2B</a:t>
            </a:r>
            <a:r>
              <a:rPr lang="pl-PL" sz="1800" dirty="0"/>
              <a:t>: </a:t>
            </a:r>
            <a:r>
              <a:rPr lang="pl-PL" sz="1800" dirty="0" err="1"/>
              <a:t>Chatboty</a:t>
            </a:r>
            <a:r>
              <a:rPr lang="pl-PL" sz="1800" dirty="0"/>
              <a:t> będą coraz powszechniej wykorzystywane w sektorze B2B, co pozwoli firmom na lepsze zarządzanie relacjami z klientami i poprawę efektywności.</a:t>
            </a:r>
          </a:p>
          <a:p>
            <a:pPr>
              <a:buFont typeface="+mj-lt"/>
              <a:buAutoNum type="arabicPeriod"/>
            </a:pPr>
            <a:r>
              <a:rPr lang="pl-PL" sz="1800" b="1" dirty="0"/>
              <a:t>Zwiększenie zastosowań w e-commerce</a:t>
            </a:r>
            <a:r>
              <a:rPr lang="pl-PL" sz="1800" dirty="0"/>
              <a:t>: </a:t>
            </a:r>
            <a:r>
              <a:rPr lang="pl-PL" sz="1800" dirty="0" err="1"/>
              <a:t>Chatboty</a:t>
            </a:r>
            <a:r>
              <a:rPr lang="pl-PL" sz="1800" dirty="0"/>
              <a:t> będą coraz częściej wykorzystywane w e-commerce, umożliwiając lepsze dopasowywanie produktów do preferencji klientów i ułatwiając proces </a:t>
            </a:r>
            <a:r>
              <a:rPr lang="pl-PL" sz="1800" dirty="0" err="1"/>
              <a:t>zakupow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6775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E2716D-6108-17B0-58DA-0E4B57C5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Bahnschrift SemiCondensed" panose="020B0502040204020203" pitchFamily="34" charset="0"/>
              </a:rPr>
              <a:t>Źródła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19BE7-DA2B-2471-F368-34CF5A15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pl-PL" dirty="0">
                <a:hlinkClick r:id="rId4"/>
              </a:rPr>
              <a:t>https://pl.wikipedia.org/wiki/Tay_(bot)</a:t>
            </a:r>
            <a:endParaRPr lang="pl-PL" dirty="0"/>
          </a:p>
          <a:p>
            <a:r>
              <a:rPr lang="pl-PL" dirty="0">
                <a:hlinkClick r:id="rId5"/>
              </a:rPr>
              <a:t>https://www.techrepublic.com/article/why-microsofts-tay-ai-bot-went-wrong/</a:t>
            </a:r>
            <a:endParaRPr lang="pl-PL" dirty="0"/>
          </a:p>
          <a:p>
            <a:r>
              <a:rPr lang="pl-PL" dirty="0">
                <a:hlinkClick r:id="rId6"/>
              </a:rPr>
              <a:t>https://www.forbes.pl/innogy/gadzety/chatbot-tay-rasista-microsoft-przeprasza/3t48m6c</a:t>
            </a:r>
            <a:endParaRPr lang="pl-PL" dirty="0"/>
          </a:p>
          <a:p>
            <a:r>
              <a:rPr lang="pl-PL" dirty="0">
                <a:hlinkClick r:id="rId7"/>
              </a:rPr>
              <a:t>https://blogs.microsoft.com/blog/2016/03/25/learning-tays-introduction/</a:t>
            </a:r>
            <a:endParaRPr lang="pl-PL" dirty="0"/>
          </a:p>
          <a:p>
            <a:r>
              <a:rPr lang="pl-PL" dirty="0">
                <a:hlinkClick r:id="rId8"/>
              </a:rPr>
              <a:t>https://pl.wikipedia.org/wiki/Chatbot</a:t>
            </a:r>
            <a:endParaRPr lang="pl-PL" dirty="0"/>
          </a:p>
          <a:p>
            <a:r>
              <a:rPr lang="pl-PL" dirty="0">
                <a:hlinkClick r:id="rId9"/>
              </a:rPr>
              <a:t>https://www.polski-chatbot.pl/rodzaje-chatbotow/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8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5" name="Group 10254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0256" name="Oval 10255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57" name="Oval 10256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0259" name="Rectangle 10258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Obrazy: Red Devil | Darmowe wektory, zdjęcia stockowe i PSD">
            <a:extLst>
              <a:ext uri="{FF2B5EF4-FFF2-40B4-BE49-F238E27FC236}">
                <a16:creationId xmlns:a16="http://schemas.microsoft.com/office/drawing/2014/main" id="{F1243EC3-B6FD-FDEE-7211-77711D3B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4549" y="579641"/>
            <a:ext cx="2169331" cy="30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1" name="Rectangle 10260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3" name="Rectangle 10262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376934-30AE-77A1-A782-63C71F48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74" y="4277802"/>
            <a:ext cx="10159322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-PL" sz="6000" dirty="0">
                <a:latin typeface="Bahnschrift SemiCondensed" panose="020B0502040204020203" pitchFamily="34" charset="0"/>
              </a:rPr>
              <a:t>Dziękujemy za uwagę</a:t>
            </a:r>
            <a:endParaRPr lang="en-US" sz="6000" kern="1200" cap="all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Bahnschrift SemiCondensed" panose="020B0502040204020203" pitchFamily="34" charset="0"/>
            </a:endParaRPr>
          </a:p>
        </p:txBody>
      </p:sp>
      <p:pic>
        <p:nvPicPr>
          <p:cNvPr id="10242" name="Picture 2" descr="Chatbot Best Practices: 8 Tips &amp; Tricks You Can Benefit From Today">
            <a:extLst>
              <a:ext uri="{FF2B5EF4-FFF2-40B4-BE49-F238E27FC236}">
                <a16:creationId xmlns:a16="http://schemas.microsoft.com/office/drawing/2014/main" id="{8548A8A8-4ED3-98F3-BCB9-888277B6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11" y="668270"/>
            <a:ext cx="4981109" cy="28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Rectangle 10264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95A47AE-21CD-23AF-9203-02F75C5400E7}"/>
              </a:ext>
            </a:extLst>
          </p:cNvPr>
          <p:cNvSpPr txBox="1"/>
          <p:nvPr/>
        </p:nvSpPr>
        <p:spPr>
          <a:xfrm>
            <a:off x="10622029" y="6189471"/>
            <a:ext cx="164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Radosław Krzyśków</a:t>
            </a:r>
          </a:p>
          <a:p>
            <a:r>
              <a:rPr lang="pl-PL" sz="1200" dirty="0"/>
              <a:t>Mateusz Kutek </a:t>
            </a:r>
          </a:p>
          <a:p>
            <a:r>
              <a:rPr lang="pl-PL" sz="1200" dirty="0"/>
              <a:t>Grzegorz Lak </a:t>
            </a:r>
          </a:p>
        </p:txBody>
      </p:sp>
    </p:spTree>
    <p:extLst>
      <p:ext uri="{BB962C8B-B14F-4D97-AF65-F5344CB8AC3E}">
        <p14:creationId xmlns:p14="http://schemas.microsoft.com/office/powerpoint/2010/main" val="40302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34" name="Rectangle 423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6" name="Rectangle 423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8" name="Rectangle 423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0" name="Rectangle 423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C12947-E6B3-3C47-3AE2-A943F009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5500" dirty="0"/>
              <a:t>Co TO JEST CHATBOT</a:t>
            </a:r>
            <a:endParaRPr lang="en-US" sz="5500" dirty="0"/>
          </a:p>
        </p:txBody>
      </p:sp>
      <p:pic>
        <p:nvPicPr>
          <p:cNvPr id="1026" name="Picture 2" descr="How to use chatbot marketing for business | Freshworks">
            <a:extLst>
              <a:ext uri="{FF2B5EF4-FFF2-40B4-BE49-F238E27FC236}">
                <a16:creationId xmlns:a16="http://schemas.microsoft.com/office/drawing/2014/main" id="{F5DF79E9-62B4-C45E-FE11-6B13A96A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2" r="7882"/>
          <a:stretch/>
        </p:blipFill>
        <p:spPr bwMode="auto">
          <a:xfrm>
            <a:off x="2115034" y="2269617"/>
            <a:ext cx="2554621" cy="19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2" name="Oval 424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244" name="Oval 424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12F766B-10A4-0C2C-BCFA-BAF47B71950E}"/>
              </a:ext>
            </a:extLst>
          </p:cNvPr>
          <p:cNvSpPr txBox="1"/>
          <p:nvPr/>
        </p:nvSpPr>
        <p:spPr>
          <a:xfrm>
            <a:off x="619310" y="4362556"/>
            <a:ext cx="556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/>
              <a:t>Chatboty</a:t>
            </a:r>
            <a:r>
              <a:rPr lang="en-US" sz="1800" dirty="0"/>
              <a:t> to </a:t>
            </a:r>
            <a:r>
              <a:rPr lang="en-US" sz="1800" dirty="0" err="1"/>
              <a:t>programy</a:t>
            </a:r>
            <a:r>
              <a:rPr lang="en-US" sz="1800" dirty="0"/>
              <a:t> </a:t>
            </a:r>
            <a:r>
              <a:rPr lang="en-US" sz="1800" dirty="0" err="1"/>
              <a:t>komputerowe</a:t>
            </a:r>
            <a:r>
              <a:rPr lang="en-US" sz="1800" dirty="0"/>
              <a:t>, </a:t>
            </a:r>
            <a:r>
              <a:rPr lang="pl-PL" sz="1800" dirty="0"/>
              <a:t>używane do automatyzacji różnych zadań,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 w </a:t>
            </a:r>
            <a:r>
              <a:rPr lang="en-US" sz="1800" dirty="0" err="1"/>
              <a:t>stanie</a:t>
            </a:r>
            <a:r>
              <a:rPr lang="en-US" sz="1800" dirty="0"/>
              <a:t> </a:t>
            </a:r>
            <a:r>
              <a:rPr lang="en-US" sz="1800" dirty="0" err="1"/>
              <a:t>komunikować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z </a:t>
            </a:r>
            <a:r>
              <a:rPr lang="en-US" sz="1800" dirty="0" err="1"/>
              <a:t>użytkownikami</a:t>
            </a:r>
            <a:r>
              <a:rPr lang="en-US" sz="1800" dirty="0"/>
              <a:t> </a:t>
            </a:r>
            <a:r>
              <a:rPr lang="en-US" sz="1800" dirty="0" err="1"/>
              <a:t>poprzez</a:t>
            </a:r>
            <a:r>
              <a:rPr lang="en-US" sz="1800" dirty="0"/>
              <a:t> </a:t>
            </a:r>
            <a:r>
              <a:rPr lang="en-US" sz="1800" dirty="0" err="1"/>
              <a:t>język</a:t>
            </a:r>
            <a:r>
              <a:rPr lang="en-US" sz="1800" dirty="0"/>
              <a:t> </a:t>
            </a:r>
            <a:r>
              <a:rPr lang="en-US" sz="1800" dirty="0" err="1"/>
              <a:t>naturalny</a:t>
            </a:r>
            <a:r>
              <a:rPr lang="pl-PL" dirty="0"/>
              <a:t>. </a:t>
            </a:r>
            <a:r>
              <a:rPr lang="en-US" sz="1800" dirty="0" err="1"/>
              <a:t>Chatboty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 </a:t>
            </a:r>
            <a:r>
              <a:rPr lang="en-US" sz="1800" dirty="0" err="1"/>
              <a:t>zwykle</a:t>
            </a:r>
            <a:r>
              <a:rPr lang="en-US" sz="1800" dirty="0"/>
              <a:t> </a:t>
            </a:r>
            <a:r>
              <a:rPr lang="en-US" sz="1800" dirty="0" err="1"/>
              <a:t>używane</a:t>
            </a:r>
            <a:br>
              <a:rPr lang="pl-PL" sz="1800" dirty="0"/>
            </a:br>
            <a:r>
              <a:rPr lang="pl-PL" sz="1800" dirty="0"/>
              <a:t>w zadaniach</a:t>
            </a:r>
            <a:r>
              <a:rPr lang="en-US" sz="1800" dirty="0"/>
              <a:t> </a:t>
            </a:r>
            <a:r>
              <a:rPr lang="en-US" sz="1800" dirty="0" err="1"/>
              <a:t>obsługi</a:t>
            </a:r>
            <a:r>
              <a:rPr lang="en-US" sz="1800" dirty="0"/>
              <a:t> </a:t>
            </a:r>
            <a:r>
              <a:rPr lang="en-US" sz="1800" dirty="0" err="1"/>
              <a:t>klienta</a:t>
            </a:r>
            <a:r>
              <a:rPr lang="en-US" sz="1800" dirty="0"/>
              <a:t>, </a:t>
            </a:r>
            <a:r>
              <a:rPr lang="en-US" sz="1800" dirty="0" err="1"/>
              <a:t>dostarczania</a:t>
            </a:r>
            <a:r>
              <a:rPr lang="en-US" sz="1800" dirty="0"/>
              <a:t> </a:t>
            </a:r>
            <a:r>
              <a:rPr lang="en-US" sz="1800" dirty="0" err="1"/>
              <a:t>informacji</a:t>
            </a:r>
            <a:r>
              <a:rPr lang="pl-PL" sz="1800" dirty="0"/>
              <a:t> oraz</a:t>
            </a:r>
            <a:r>
              <a:rPr lang="en-US" sz="1800" dirty="0"/>
              <a:t> </a:t>
            </a:r>
            <a:r>
              <a:rPr lang="en-US" sz="1800" dirty="0" err="1"/>
              <a:t>przeprowadzania</a:t>
            </a:r>
            <a:r>
              <a:rPr lang="en-US" sz="1800" dirty="0"/>
              <a:t> </a:t>
            </a:r>
            <a:r>
              <a:rPr lang="en-US" sz="1800" dirty="0" err="1"/>
              <a:t>transakcji</a:t>
            </a:r>
            <a:r>
              <a:rPr lang="pl-PL" sz="1800" dirty="0"/>
              <a:t>.</a:t>
            </a:r>
            <a:endParaRPr lang="pl-PL" dirty="0"/>
          </a:p>
        </p:txBody>
      </p:sp>
      <p:graphicFrame>
        <p:nvGraphicFramePr>
          <p:cNvPr id="4246" name="pole tekstowe 2">
            <a:extLst>
              <a:ext uri="{FF2B5EF4-FFF2-40B4-BE49-F238E27FC236}">
                <a16:creationId xmlns:a16="http://schemas.microsoft.com/office/drawing/2014/main" id="{7891559A-2A05-664D-D970-FBFD96FD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289059"/>
              </p:ext>
            </p:extLst>
          </p:nvPr>
        </p:nvGraphicFramePr>
        <p:xfrm>
          <a:off x="6784689" y="3097462"/>
          <a:ext cx="4068211" cy="325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555DE71-889E-948C-84DD-B493F4A756C5}"/>
              </a:ext>
            </a:extLst>
          </p:cNvPr>
          <p:cNvSpPr txBox="1"/>
          <p:nvPr/>
        </p:nvSpPr>
        <p:spPr>
          <a:xfrm>
            <a:off x="6840707" y="2591689"/>
            <a:ext cx="395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Główne </a:t>
            </a:r>
            <a:r>
              <a:rPr lang="en-US" dirty="0" err="1"/>
              <a:t>zastosowania</a:t>
            </a:r>
            <a:r>
              <a:rPr lang="en-US" dirty="0"/>
              <a:t> </a:t>
            </a:r>
            <a:r>
              <a:rPr lang="en-US" dirty="0" err="1"/>
              <a:t>chatbotów</a:t>
            </a:r>
            <a:r>
              <a:rPr lang="en-US" dirty="0"/>
              <a:t> to:</a:t>
            </a:r>
          </a:p>
        </p:txBody>
      </p:sp>
    </p:spTree>
    <p:extLst>
      <p:ext uri="{BB962C8B-B14F-4D97-AF65-F5344CB8AC3E}">
        <p14:creationId xmlns:p14="http://schemas.microsoft.com/office/powerpoint/2010/main" val="30400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00" name="Oval 8199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201" name="Oval 8200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942FB1-E906-ED7A-7F98-B19109A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479" y="-58838"/>
            <a:ext cx="6687845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Główn</a:t>
            </a:r>
            <a:r>
              <a:rPr lang="pl-PL" sz="4400" dirty="0">
                <a:solidFill>
                  <a:schemeClr val="tx1"/>
                </a:solidFill>
              </a:rPr>
              <a:t>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pl-PL" sz="4400" dirty="0">
                <a:solidFill>
                  <a:schemeClr val="tx1"/>
                </a:solidFill>
              </a:rPr>
              <a:t>ZALETY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chatbotów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Jakie są zalety i wady zautomatyzowanej obsługi klienta? | Customer service  automation">
            <a:extLst>
              <a:ext uri="{FF2B5EF4-FFF2-40B4-BE49-F238E27FC236}">
                <a16:creationId xmlns:a16="http://schemas.microsoft.com/office/drawing/2014/main" id="{BC978A5B-E4D5-4BBD-083D-B3AD1DB0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21" y="2456596"/>
            <a:ext cx="4460695" cy="2323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08" name="Oval 820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209" name="Oval 820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9E350A-533C-AAC6-7DA8-3BBD4AFA14DC}"/>
              </a:ext>
            </a:extLst>
          </p:cNvPr>
          <p:cNvSpPr txBox="1"/>
          <p:nvPr/>
        </p:nvSpPr>
        <p:spPr>
          <a:xfrm>
            <a:off x="6580573" y="1609186"/>
            <a:ext cx="620105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Oszczędność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czasu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pieniędzy</a:t>
            </a:r>
            <a:endParaRPr lang="pl-PL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Dostępność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Personalizacja</a:t>
            </a:r>
            <a:endParaRPr lang="pl-PL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Zwiększenie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efektywności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E448F75-AB12-322E-0536-2F635B351400}"/>
              </a:ext>
            </a:extLst>
          </p:cNvPr>
          <p:cNvSpPr txBox="1">
            <a:spLocks/>
          </p:cNvSpPr>
          <p:nvPr/>
        </p:nvSpPr>
        <p:spPr>
          <a:xfrm>
            <a:off x="5026414" y="2817877"/>
            <a:ext cx="6070275" cy="2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tx1"/>
                </a:solidFill>
              </a:rPr>
              <a:t>Główn</a:t>
            </a:r>
            <a:r>
              <a:rPr lang="pl-PL" sz="4400" dirty="0">
                <a:solidFill>
                  <a:schemeClr val="tx1"/>
                </a:solidFill>
              </a:rPr>
              <a:t>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pl-PL" sz="4400" dirty="0">
                <a:solidFill>
                  <a:schemeClr val="tx1"/>
                </a:solidFill>
              </a:rPr>
              <a:t>WADY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chatbotów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4C56-7616-C0F4-7541-C53A7F97F053}"/>
              </a:ext>
            </a:extLst>
          </p:cNvPr>
          <p:cNvSpPr txBox="1"/>
          <p:nvPr/>
        </p:nvSpPr>
        <p:spPr>
          <a:xfrm>
            <a:off x="6545063" y="4561369"/>
            <a:ext cx="5646937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Ograniczona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zdolność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rozwiązywania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problemów</a:t>
            </a:r>
            <a:endParaRPr lang="pl-PL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Ograniczona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zdolność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porozumiewania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Możliwość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wystąpienia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błędów</a:t>
            </a:r>
            <a:endParaRPr lang="en-US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Możliwość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braku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zaufania</a:t>
            </a:r>
            <a:endParaRPr lang="en-US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605A40-5999-4CFD-3318-92CF904B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504" y="0"/>
            <a:ext cx="408372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Rodzaje</a:t>
            </a:r>
            <a:r>
              <a:rPr lang="en-US" sz="3600" dirty="0"/>
              <a:t> </a:t>
            </a:r>
            <a:r>
              <a:rPr lang="en-US" sz="3600" dirty="0" err="1"/>
              <a:t>chatbotów</a:t>
            </a:r>
            <a:r>
              <a:rPr lang="en-US" sz="3600" dirty="0"/>
              <a:t>:</a:t>
            </a:r>
          </a:p>
        </p:txBody>
      </p:sp>
      <p:pic>
        <p:nvPicPr>
          <p:cNvPr id="2050" name="Picture 2" descr="Chatbot Types - SmatBot">
            <a:extLst>
              <a:ext uri="{FF2B5EF4-FFF2-40B4-BE49-F238E27FC236}">
                <a16:creationId xmlns:a16="http://schemas.microsoft.com/office/drawing/2014/main" id="{076F53B9-E5B4-F8FB-AE12-AFF67B675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r="16797"/>
          <a:stretch/>
        </p:blipFill>
        <p:spPr bwMode="auto">
          <a:xfrm>
            <a:off x="633999" y="879238"/>
            <a:ext cx="6882269" cy="51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882F06C-65A9-745C-EABD-8ADE8B65D972}"/>
              </a:ext>
            </a:extLst>
          </p:cNvPr>
          <p:cNvSpPr txBox="1"/>
          <p:nvPr/>
        </p:nvSpPr>
        <p:spPr>
          <a:xfrm>
            <a:off x="8156351" y="1447059"/>
            <a:ext cx="3544034" cy="508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 err="1"/>
              <a:t>Chatboty</a:t>
            </a:r>
            <a:r>
              <a:rPr lang="en-US" sz="1500" dirty="0"/>
              <a:t> </a:t>
            </a:r>
            <a:r>
              <a:rPr lang="en-US" sz="1500" dirty="0" err="1"/>
              <a:t>regułowe</a:t>
            </a:r>
            <a:r>
              <a:rPr lang="en-US" sz="1500" dirty="0"/>
              <a:t> to </a:t>
            </a:r>
            <a:r>
              <a:rPr lang="en-US" sz="1500" dirty="0" err="1"/>
              <a:t>programy</a:t>
            </a:r>
            <a:r>
              <a:rPr lang="en-US" sz="1500" dirty="0"/>
              <a:t>, </a:t>
            </a:r>
            <a:r>
              <a:rPr lang="en-US" sz="1500" dirty="0" err="1"/>
              <a:t>które</a:t>
            </a:r>
            <a:r>
              <a:rPr lang="en-US" sz="1500" dirty="0"/>
              <a:t> </a:t>
            </a:r>
            <a:r>
              <a:rPr lang="en-US" sz="1500" dirty="0" err="1"/>
              <a:t>działają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podstawie</a:t>
            </a:r>
            <a:r>
              <a:rPr lang="en-US" sz="1500" dirty="0"/>
              <a:t> </a:t>
            </a:r>
            <a:r>
              <a:rPr lang="en-US" sz="1500" dirty="0" err="1"/>
              <a:t>określonych</a:t>
            </a:r>
            <a:r>
              <a:rPr lang="en-US" sz="1500" dirty="0"/>
              <a:t> </a:t>
            </a:r>
            <a:r>
              <a:rPr lang="en-US" sz="1500" dirty="0" err="1"/>
              <a:t>reguł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są</a:t>
            </a:r>
            <a:r>
              <a:rPr lang="en-US" sz="1500" dirty="0"/>
              <a:t> w </a:t>
            </a:r>
            <a:r>
              <a:rPr lang="en-US" sz="1500" dirty="0" err="1"/>
              <a:t>stanie</a:t>
            </a:r>
            <a:r>
              <a:rPr lang="en-US" sz="1500" dirty="0"/>
              <a:t> </a:t>
            </a:r>
            <a:r>
              <a:rPr lang="en-US" sz="1500" dirty="0" err="1"/>
              <a:t>odpowiadać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pytania</a:t>
            </a:r>
            <a:r>
              <a:rPr lang="en-US" sz="1500" dirty="0"/>
              <a:t> </a:t>
            </a:r>
            <a:r>
              <a:rPr lang="en-US" sz="1500" dirty="0" err="1"/>
              <a:t>użytkowników</a:t>
            </a:r>
            <a:r>
              <a:rPr lang="en-US" sz="1500" dirty="0"/>
              <a:t> za </a:t>
            </a:r>
            <a:r>
              <a:rPr lang="en-US" sz="1500" dirty="0" err="1"/>
              <a:t>pomocą</a:t>
            </a:r>
            <a:r>
              <a:rPr lang="en-US" sz="1500" dirty="0"/>
              <a:t> </a:t>
            </a:r>
            <a:r>
              <a:rPr lang="en-US" sz="1500" dirty="0" err="1"/>
              <a:t>prezentowania</a:t>
            </a:r>
            <a:r>
              <a:rPr lang="en-US" sz="1500" dirty="0"/>
              <a:t> </a:t>
            </a:r>
            <a:r>
              <a:rPr lang="en-US" sz="1500" dirty="0" err="1"/>
              <a:t>informacji</a:t>
            </a:r>
            <a:r>
              <a:rPr lang="en-US" sz="1500" dirty="0"/>
              <a:t> </a:t>
            </a:r>
            <a:r>
              <a:rPr lang="en-US" sz="1500" dirty="0" err="1"/>
              <a:t>zgromadzonych</a:t>
            </a:r>
            <a:r>
              <a:rPr lang="en-US" sz="1500" dirty="0"/>
              <a:t> w </a:t>
            </a:r>
            <a:r>
              <a:rPr lang="en-US" sz="1500" dirty="0" err="1"/>
              <a:t>bazie</a:t>
            </a:r>
            <a:r>
              <a:rPr lang="en-US" sz="1500" dirty="0"/>
              <a:t> </a:t>
            </a:r>
            <a:r>
              <a:rPr lang="en-US" sz="1500" dirty="0" err="1"/>
              <a:t>danych</a:t>
            </a:r>
            <a:r>
              <a:rPr lang="en-US" sz="1500" dirty="0"/>
              <a:t>.</a:t>
            </a:r>
            <a:endParaRPr lang="pl-PL" sz="1500" dirty="0"/>
          </a:p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pl-PL" sz="1500" dirty="0"/>
          </a:p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 </a:t>
            </a:r>
            <a:r>
              <a:rPr lang="en-US" sz="1500" dirty="0" err="1"/>
              <a:t>Chatboty</a:t>
            </a:r>
            <a:r>
              <a:rPr lang="en-US" sz="1500" dirty="0"/>
              <a:t> </a:t>
            </a:r>
            <a:r>
              <a:rPr lang="en-US" sz="1500" dirty="0" err="1"/>
              <a:t>oparte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uczeniu</a:t>
            </a:r>
            <a:r>
              <a:rPr lang="en-US" sz="1500" dirty="0"/>
              <a:t> </a:t>
            </a:r>
            <a:r>
              <a:rPr lang="en-US" sz="1500" dirty="0" err="1"/>
              <a:t>maszynowym</a:t>
            </a:r>
            <a:r>
              <a:rPr lang="en-US" sz="1500" dirty="0"/>
              <a:t> to </a:t>
            </a:r>
            <a:r>
              <a:rPr lang="en-US" sz="1500" dirty="0" err="1"/>
              <a:t>programy</a:t>
            </a:r>
            <a:r>
              <a:rPr lang="en-US" sz="1500" dirty="0"/>
              <a:t>, </a:t>
            </a:r>
            <a:r>
              <a:rPr lang="en-US" sz="1500" dirty="0" err="1"/>
              <a:t>które</a:t>
            </a:r>
            <a:r>
              <a:rPr lang="en-US" sz="1500" dirty="0"/>
              <a:t> </a:t>
            </a:r>
            <a:r>
              <a:rPr lang="en-US" sz="1500" dirty="0" err="1"/>
              <a:t>uczą</a:t>
            </a:r>
            <a:r>
              <a:rPr lang="en-US" sz="1500" dirty="0"/>
              <a:t> </a:t>
            </a:r>
            <a:r>
              <a:rPr lang="en-US" sz="1500" dirty="0" err="1"/>
              <a:t>się</a:t>
            </a:r>
            <a:r>
              <a:rPr lang="en-US" sz="1500" dirty="0"/>
              <a:t> od </a:t>
            </a:r>
            <a:r>
              <a:rPr lang="en-US" sz="1500" dirty="0" err="1"/>
              <a:t>użytkowników</a:t>
            </a:r>
            <a:r>
              <a:rPr lang="en-US" sz="1500" dirty="0"/>
              <a:t> </a:t>
            </a:r>
            <a:r>
              <a:rPr lang="en-US" sz="1500" dirty="0" err="1"/>
              <a:t>poprzez</a:t>
            </a:r>
            <a:r>
              <a:rPr lang="en-US" sz="1500" dirty="0"/>
              <a:t> </a:t>
            </a:r>
            <a:r>
              <a:rPr lang="en-US" sz="1500" dirty="0" err="1"/>
              <a:t>analizę</a:t>
            </a:r>
            <a:r>
              <a:rPr lang="en-US" sz="1500" dirty="0"/>
              <a:t> </a:t>
            </a:r>
            <a:r>
              <a:rPr lang="en-US" sz="1500" dirty="0" err="1"/>
              <a:t>danych</a:t>
            </a:r>
            <a:r>
              <a:rPr lang="en-US" sz="1500" dirty="0"/>
              <a:t> z </a:t>
            </a:r>
            <a:r>
              <a:rPr lang="en-US" sz="1500" dirty="0" err="1"/>
              <a:t>historii</a:t>
            </a:r>
            <a:r>
              <a:rPr lang="en-US" sz="1500" dirty="0"/>
              <a:t> </a:t>
            </a:r>
            <a:r>
              <a:rPr lang="en-US" sz="1500" dirty="0" err="1"/>
              <a:t>rozmów</a:t>
            </a:r>
            <a:br>
              <a:rPr lang="pl-PL" sz="1500" dirty="0"/>
            </a:br>
            <a:r>
              <a:rPr lang="en-US" sz="1500" dirty="0"/>
              <a:t>z </a:t>
            </a:r>
            <a:r>
              <a:rPr lang="en-US" sz="1500" dirty="0" err="1"/>
              <a:t>użytkownikami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są</a:t>
            </a:r>
            <a:r>
              <a:rPr lang="en-US" sz="1500" dirty="0"/>
              <a:t> w </a:t>
            </a:r>
            <a:r>
              <a:rPr lang="en-US" sz="1500" dirty="0" err="1"/>
              <a:t>stanie</a:t>
            </a:r>
            <a:r>
              <a:rPr lang="en-US" sz="1500" dirty="0"/>
              <a:t> </a:t>
            </a:r>
            <a:r>
              <a:rPr lang="en-US" sz="1500" dirty="0" err="1"/>
              <a:t>dostosować</a:t>
            </a:r>
            <a:r>
              <a:rPr lang="en-US" sz="1500" dirty="0"/>
              <a:t> </a:t>
            </a:r>
            <a:r>
              <a:rPr lang="en-US" sz="1500" dirty="0" err="1"/>
              <a:t>swoje</a:t>
            </a:r>
            <a:r>
              <a:rPr lang="en-US" sz="1500" dirty="0"/>
              <a:t> </a:t>
            </a:r>
            <a:r>
              <a:rPr lang="en-US" sz="1500" dirty="0" err="1"/>
              <a:t>odpowiedzi</a:t>
            </a:r>
            <a:r>
              <a:rPr lang="en-US" sz="1500" dirty="0"/>
              <a:t> do </a:t>
            </a:r>
            <a:r>
              <a:rPr lang="en-US" sz="1500" dirty="0" err="1"/>
              <a:t>konkretnych</a:t>
            </a:r>
            <a:r>
              <a:rPr lang="en-US" sz="1500" dirty="0"/>
              <a:t> </a:t>
            </a:r>
            <a:r>
              <a:rPr lang="en-US" sz="1500" dirty="0" err="1"/>
              <a:t>sytuacji</a:t>
            </a:r>
            <a:r>
              <a:rPr lang="en-US" sz="1500" dirty="0"/>
              <a:t>. </a:t>
            </a:r>
            <a:endParaRPr lang="pl-PL" sz="1500" dirty="0"/>
          </a:p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pl-PL" sz="1500" dirty="0"/>
          </a:p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 err="1"/>
              <a:t>Chatboty</a:t>
            </a:r>
            <a:r>
              <a:rPr lang="en-US" sz="1500" dirty="0"/>
              <a:t> </a:t>
            </a:r>
            <a:r>
              <a:rPr lang="en-US" sz="1500" dirty="0" err="1"/>
              <a:t>hybrydowe</a:t>
            </a:r>
            <a:r>
              <a:rPr lang="en-US" sz="1500" dirty="0"/>
              <a:t> to </a:t>
            </a:r>
            <a:r>
              <a:rPr lang="en-US" sz="1500" dirty="0" err="1"/>
              <a:t>połączenie</a:t>
            </a:r>
            <a:r>
              <a:rPr lang="en-US" sz="1500" dirty="0"/>
              <a:t> </a:t>
            </a:r>
            <a:r>
              <a:rPr lang="en-US" sz="1500" dirty="0" err="1"/>
              <a:t>obu</a:t>
            </a:r>
            <a:r>
              <a:rPr lang="en-US" sz="1500" dirty="0"/>
              <a:t> </a:t>
            </a:r>
            <a:r>
              <a:rPr lang="en-US" sz="1500" dirty="0" err="1"/>
              <a:t>tych</a:t>
            </a:r>
            <a:r>
              <a:rPr lang="en-US" sz="1500" dirty="0"/>
              <a:t> </a:t>
            </a:r>
            <a:r>
              <a:rPr lang="en-US" sz="1500" dirty="0" err="1"/>
              <a:t>typów</a:t>
            </a:r>
            <a:r>
              <a:rPr lang="en-US" sz="1500" dirty="0"/>
              <a:t> </a:t>
            </a:r>
            <a:r>
              <a:rPr lang="en-US" sz="1500" dirty="0" err="1"/>
              <a:t>chatbotów</a:t>
            </a:r>
            <a:r>
              <a:rPr lang="en-US" sz="1500" dirty="0"/>
              <a:t>, </a:t>
            </a:r>
            <a:r>
              <a:rPr lang="en-US" sz="1500" dirty="0" err="1"/>
              <a:t>które</a:t>
            </a:r>
            <a:r>
              <a:rPr lang="en-US" sz="1500" dirty="0"/>
              <a:t> </a:t>
            </a:r>
            <a:r>
              <a:rPr lang="en-US" sz="1500" dirty="0" err="1"/>
              <a:t>korzystają</a:t>
            </a:r>
            <a:r>
              <a:rPr lang="en-US" sz="1500" dirty="0"/>
              <a:t> </a:t>
            </a:r>
            <a:r>
              <a:rPr lang="en-US" sz="1500" dirty="0" err="1"/>
              <a:t>zarówno</a:t>
            </a:r>
            <a:r>
              <a:rPr lang="en-US" sz="1500" dirty="0"/>
              <a:t> z </a:t>
            </a:r>
            <a:r>
              <a:rPr lang="en-US" sz="1500" dirty="0" err="1"/>
              <a:t>reguł</a:t>
            </a:r>
            <a:r>
              <a:rPr lang="en-US" sz="1500" dirty="0"/>
              <a:t>, jak</a:t>
            </a:r>
            <a:br>
              <a:rPr lang="pl-PL" sz="1500" dirty="0"/>
            </a:b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uczenia</a:t>
            </a:r>
            <a:r>
              <a:rPr lang="en-US" sz="1500" dirty="0"/>
              <a:t> </a:t>
            </a:r>
            <a:r>
              <a:rPr lang="en-US" sz="1500" dirty="0" err="1"/>
              <a:t>maszynowego</a:t>
            </a:r>
            <a:r>
              <a:rPr lang="en-US" sz="1500" dirty="0"/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72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5" name="Group 3114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16" name="Oval 3115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17" name="Oval 3116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19" name="Rectangle 3118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942FB1-E906-ED7A-7F98-B19109A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4000" dirty="0" err="1"/>
              <a:t>Chatboty</a:t>
            </a:r>
            <a:r>
              <a:rPr lang="pl-PL" sz="4000" dirty="0"/>
              <a:t> a sztuczna inteligencja:</a:t>
            </a:r>
            <a:endParaRPr lang="en-US" sz="40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2A9879-C066-E4DB-38F0-94D74A95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893" y="2121408"/>
            <a:ext cx="5168168" cy="375962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Chatboty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często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wykorzystują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sztuczną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inteligencję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uczenia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od </a:t>
            </a:r>
            <a:r>
              <a:rPr lang="en-US" sz="1800" dirty="0" err="1">
                <a:solidFill>
                  <a:schemeClr val="tx1"/>
                </a:solidFill>
              </a:rPr>
              <a:t>użytkowników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dostosowywania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swoich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odpowiedzi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konkretnych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sytuacji</a:t>
            </a:r>
            <a:r>
              <a:rPr lang="en-US" sz="1800" dirty="0">
                <a:solidFill>
                  <a:schemeClr val="tx1"/>
                </a:solidFill>
              </a:rPr>
              <a:t>. W </a:t>
            </a:r>
            <a:r>
              <a:rPr lang="en-US" sz="1800" dirty="0" err="1">
                <a:solidFill>
                  <a:schemeClr val="tx1"/>
                </a:solidFill>
              </a:rPr>
              <a:t>przypadku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chatbotów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opartych</a:t>
            </a:r>
            <a:r>
              <a:rPr lang="en-US" sz="1800" dirty="0">
                <a:solidFill>
                  <a:schemeClr val="tx1"/>
                </a:solidFill>
              </a:rPr>
              <a:t> na </a:t>
            </a:r>
            <a:r>
              <a:rPr lang="en-US" sz="1800" dirty="0" err="1">
                <a:solidFill>
                  <a:schemeClr val="tx1"/>
                </a:solidFill>
              </a:rPr>
              <a:t>uczeniu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maszynowym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sztuczna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inteligencja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pozwala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im</a:t>
            </a:r>
            <a:r>
              <a:rPr lang="en-US" sz="1800" dirty="0">
                <a:solidFill>
                  <a:schemeClr val="tx1"/>
                </a:solidFill>
              </a:rPr>
              <a:t> na </a:t>
            </a:r>
            <a:r>
              <a:rPr lang="en-US" sz="1800" dirty="0" err="1">
                <a:solidFill>
                  <a:schemeClr val="tx1"/>
                </a:solidFill>
              </a:rPr>
              <a:t>analizę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danych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z </a:t>
            </a:r>
            <a:r>
              <a:rPr lang="en-US" sz="1800" dirty="0" err="1">
                <a:solidFill>
                  <a:schemeClr val="tx1"/>
                </a:solidFill>
              </a:rPr>
              <a:t>historii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rozmów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użytkownikami</a:t>
            </a:r>
            <a:r>
              <a:rPr lang="en-US" sz="1800" dirty="0">
                <a:solidFill>
                  <a:schemeClr val="tx1"/>
                </a:solidFill>
              </a:rPr>
              <a:t> i </a:t>
            </a:r>
            <a:r>
              <a:rPr lang="en-US" sz="1800" dirty="0" err="1">
                <a:solidFill>
                  <a:schemeClr val="tx1"/>
                </a:solidFill>
              </a:rPr>
              <a:t>uczenie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z </a:t>
            </a:r>
            <a:r>
              <a:rPr lang="en-US" sz="1800" dirty="0" err="1">
                <a:solidFill>
                  <a:schemeClr val="tx1"/>
                </a:solidFill>
              </a:rPr>
              <a:t>nich</a:t>
            </a:r>
            <a:r>
              <a:rPr lang="en-US" sz="1800" dirty="0">
                <a:solidFill>
                  <a:schemeClr val="tx1"/>
                </a:solidFill>
              </a:rPr>
              <a:t>, co </a:t>
            </a:r>
            <a:r>
              <a:rPr lang="en-US" sz="1800" dirty="0" err="1">
                <a:solidFill>
                  <a:schemeClr val="tx1"/>
                </a:solidFill>
              </a:rPr>
              <a:t>pozwala</a:t>
            </a:r>
            <a:r>
              <a:rPr lang="en-US" sz="1800" dirty="0">
                <a:solidFill>
                  <a:schemeClr val="tx1"/>
                </a:solidFill>
              </a:rPr>
              <a:t> na </a:t>
            </a:r>
            <a:r>
              <a:rPr lang="en-US" sz="1800" dirty="0" err="1">
                <a:solidFill>
                  <a:schemeClr val="tx1"/>
                </a:solidFill>
              </a:rPr>
              <a:t>lepsze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dostosowywanie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odpowiedzi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potrzeb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użytkowników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Artificial intelligence, geometric human brain, vector illustration on white  background Stock Vector Image &amp; Art - Alamy">
            <a:extLst>
              <a:ext uri="{FF2B5EF4-FFF2-40B4-BE49-F238E27FC236}">
                <a16:creationId xmlns:a16="http://schemas.microsoft.com/office/drawing/2014/main" id="{41656591-9C7E-626E-624D-F22262CC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r="3386" b="7758"/>
          <a:stretch/>
        </p:blipFill>
        <p:spPr bwMode="auto">
          <a:xfrm>
            <a:off x="6241217" y="321734"/>
            <a:ext cx="2380871" cy="2621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1" name="Rectangle 3120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123" name="Rectangle 3122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513CA65-16D3-A90F-A9E9-E29861E28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r="24765" b="-2"/>
          <a:stretch/>
        </p:blipFill>
        <p:spPr bwMode="auto">
          <a:xfrm>
            <a:off x="8776087" y="2330472"/>
            <a:ext cx="3106457" cy="37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5" name="Group 3124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26" name="Oval 3125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27" name="Oval 3126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50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17" name="Oval 411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18" name="Oval 411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942FB1-E906-ED7A-7F98-B19109A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91" y="512300"/>
            <a:ext cx="5188624" cy="1831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Przypadek</a:t>
            </a:r>
            <a:r>
              <a:rPr lang="en-US" sz="4100" dirty="0"/>
              <a:t> </a:t>
            </a:r>
            <a:r>
              <a:rPr lang="en-US" sz="4100" dirty="0" err="1"/>
              <a:t>ChatBota</a:t>
            </a:r>
            <a:r>
              <a:rPr lang="en-US" sz="4100" dirty="0"/>
              <a:t> Tay od </a:t>
            </a:r>
            <a:r>
              <a:rPr lang="en-US" sz="4100" dirty="0" err="1"/>
              <a:t>Microsoftu</a:t>
            </a:r>
            <a:r>
              <a:rPr lang="en-US" sz="4100" dirty="0"/>
              <a:t>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2A9879-C066-E4DB-38F0-94D74A95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752" y="2343644"/>
            <a:ext cx="5188624" cy="388603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tx1"/>
                </a:solidFill>
              </a:rPr>
              <a:t>ChatBot</a:t>
            </a:r>
            <a:r>
              <a:rPr lang="en-US" sz="1500" dirty="0">
                <a:solidFill>
                  <a:schemeClr val="tx1"/>
                </a:solidFill>
              </a:rPr>
              <a:t> Tay </a:t>
            </a:r>
            <a:r>
              <a:rPr lang="en-US" sz="1500" dirty="0" err="1">
                <a:solidFill>
                  <a:schemeClr val="tx1"/>
                </a:solidFill>
              </a:rPr>
              <a:t>był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chatbotem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opartym</a:t>
            </a:r>
            <a:r>
              <a:rPr lang="en-US" sz="1500" dirty="0">
                <a:solidFill>
                  <a:schemeClr val="tx1"/>
                </a:solidFill>
              </a:rPr>
              <a:t> na </a:t>
            </a:r>
            <a:r>
              <a:rPr lang="en-US" sz="1500" dirty="0" err="1">
                <a:solidFill>
                  <a:schemeClr val="tx1"/>
                </a:solidFill>
              </a:rPr>
              <a:t>sztucznej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inteligencji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stworzonym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przez</a:t>
            </a:r>
            <a:r>
              <a:rPr lang="en-US" sz="1500" dirty="0">
                <a:solidFill>
                  <a:schemeClr val="tx1"/>
                </a:solidFill>
              </a:rPr>
              <a:t> Microsoft w 2016 </a:t>
            </a:r>
            <a:r>
              <a:rPr lang="en-US" sz="1500" dirty="0" err="1">
                <a:solidFill>
                  <a:schemeClr val="tx1"/>
                </a:solidFill>
              </a:rPr>
              <a:t>roku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dirty="0" err="1">
                <a:solidFill>
                  <a:schemeClr val="tx1"/>
                </a:solidFill>
              </a:rPr>
              <a:t>ChatBot</a:t>
            </a:r>
            <a:r>
              <a:rPr lang="en-US" sz="1500" dirty="0">
                <a:solidFill>
                  <a:schemeClr val="tx1"/>
                </a:solidFill>
              </a:rPr>
              <a:t> Tay </a:t>
            </a:r>
            <a:r>
              <a:rPr lang="en-US" sz="1500" dirty="0" err="1">
                <a:solidFill>
                  <a:schemeClr val="tx1"/>
                </a:solidFill>
              </a:rPr>
              <a:t>miał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być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przeznaczony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dla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młodych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ludzi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en-US" sz="1500" dirty="0" err="1">
                <a:solidFill>
                  <a:schemeClr val="tx1"/>
                </a:solidFill>
              </a:rPr>
              <a:t>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miał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udawać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osobę</a:t>
            </a:r>
            <a:r>
              <a:rPr lang="en-US" sz="1500" dirty="0">
                <a:solidFill>
                  <a:schemeClr val="tx1"/>
                </a:solidFill>
              </a:rPr>
              <a:t> w </a:t>
            </a:r>
            <a:r>
              <a:rPr lang="en-US" sz="1500" dirty="0" err="1">
                <a:solidFill>
                  <a:schemeClr val="tx1"/>
                </a:solidFill>
              </a:rPr>
              <a:t>wieku</a:t>
            </a:r>
            <a:r>
              <a:rPr lang="en-US" sz="1500" dirty="0">
                <a:solidFill>
                  <a:schemeClr val="tx1"/>
                </a:solidFill>
              </a:rPr>
              <a:t> od 19 do 24 lat. </a:t>
            </a:r>
            <a:r>
              <a:rPr lang="en-US" sz="1500" dirty="0" err="1">
                <a:solidFill>
                  <a:schemeClr val="tx1"/>
                </a:solidFill>
              </a:rPr>
              <a:t>Niestety</a:t>
            </a:r>
            <a:r>
              <a:rPr lang="en-US" sz="1500" dirty="0">
                <a:solidFill>
                  <a:schemeClr val="tx1"/>
                </a:solidFill>
              </a:rPr>
              <a:t>,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w </a:t>
            </a:r>
            <a:r>
              <a:rPr lang="en-US" sz="1500" dirty="0" err="1">
                <a:solidFill>
                  <a:schemeClr val="tx1"/>
                </a:solidFill>
              </a:rPr>
              <a:t>ciągu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zaledwie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kilku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godzin</a:t>
            </a:r>
            <a:r>
              <a:rPr lang="en-US" sz="1500" dirty="0">
                <a:solidFill>
                  <a:schemeClr val="tx1"/>
                </a:solidFill>
              </a:rPr>
              <a:t> po </a:t>
            </a:r>
            <a:r>
              <a:rPr lang="en-US" sz="1500" dirty="0" err="1">
                <a:solidFill>
                  <a:schemeClr val="tx1"/>
                </a:solidFill>
              </a:rPr>
              <a:t>uruchomieniu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ChatBot</a:t>
            </a:r>
            <a:r>
              <a:rPr lang="en-US" sz="1500" dirty="0">
                <a:solidFill>
                  <a:schemeClr val="tx1"/>
                </a:solidFill>
              </a:rPr>
              <a:t> Tay </a:t>
            </a:r>
            <a:r>
              <a:rPr lang="en-US" sz="1500" dirty="0" err="1">
                <a:solidFill>
                  <a:schemeClr val="tx1"/>
                </a:solidFill>
              </a:rPr>
              <a:t>zaczął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emitować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nieodpowiednie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treści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takie</a:t>
            </a:r>
            <a:r>
              <a:rPr lang="en-US" sz="1500" dirty="0">
                <a:solidFill>
                  <a:schemeClr val="tx1"/>
                </a:solidFill>
              </a:rPr>
              <a:t> jak </a:t>
            </a:r>
            <a:r>
              <a:rPr lang="en-US" sz="1500" dirty="0" err="1">
                <a:solidFill>
                  <a:schemeClr val="tx1"/>
                </a:solidFill>
              </a:rPr>
              <a:t>rasizm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antysemityzm</a:t>
            </a:r>
            <a:r>
              <a:rPr lang="en-US" sz="1500" dirty="0">
                <a:solidFill>
                  <a:schemeClr val="tx1"/>
                </a:solidFill>
              </a:rPr>
              <a:t> i </a:t>
            </a:r>
            <a:r>
              <a:rPr lang="en-US" sz="1500" dirty="0" err="1">
                <a:solidFill>
                  <a:schemeClr val="tx1"/>
                </a:solidFill>
              </a:rPr>
              <a:t>seksizm</a:t>
            </a:r>
            <a:r>
              <a:rPr lang="en-US" sz="1500" dirty="0">
                <a:solidFill>
                  <a:schemeClr val="tx1"/>
                </a:solidFill>
              </a:rPr>
              <a:t>. Microsoft </a:t>
            </a:r>
            <a:r>
              <a:rPr lang="en-US" sz="1500" dirty="0" err="1">
                <a:solidFill>
                  <a:schemeClr val="tx1"/>
                </a:solidFill>
              </a:rPr>
              <a:t>musiał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wyłączyć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ChatBota</a:t>
            </a:r>
            <a:r>
              <a:rPr lang="en-US" sz="1500" dirty="0">
                <a:solidFill>
                  <a:schemeClr val="tx1"/>
                </a:solidFill>
              </a:rPr>
              <a:t> Tay i </a:t>
            </a:r>
            <a:r>
              <a:rPr lang="en-US" sz="1500" dirty="0" err="1">
                <a:solidFill>
                  <a:schemeClr val="tx1"/>
                </a:solidFill>
              </a:rPr>
              <a:t>przeprosić</a:t>
            </a:r>
            <a:r>
              <a:rPr lang="en-US" sz="1500" dirty="0">
                <a:solidFill>
                  <a:schemeClr val="tx1"/>
                </a:solidFill>
              </a:rPr>
              <a:t> za </a:t>
            </a:r>
            <a:r>
              <a:rPr lang="en-US" sz="1500" dirty="0" err="1">
                <a:solidFill>
                  <a:schemeClr val="tx1"/>
                </a:solidFill>
              </a:rPr>
              <a:t>incydent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  <a:endParaRPr lang="pl-PL" sz="1500" dirty="0">
              <a:solidFill>
                <a:schemeClr val="tx1"/>
              </a:solidFill>
            </a:endParaRPr>
          </a:p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Chatbot Tay </a:t>
            </a:r>
            <a:r>
              <a:rPr lang="en-US" sz="1500" dirty="0" err="1">
                <a:solidFill>
                  <a:schemeClr val="tx1"/>
                </a:solidFill>
              </a:rPr>
              <a:t>został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stworzony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przez</a:t>
            </a:r>
            <a:r>
              <a:rPr lang="en-US" sz="1500" dirty="0">
                <a:solidFill>
                  <a:schemeClr val="tx1"/>
                </a:solidFill>
              </a:rPr>
              <a:t> Microsoft </a:t>
            </a:r>
            <a:r>
              <a:rPr lang="en-US" sz="1500" dirty="0" err="1">
                <a:solidFill>
                  <a:schemeClr val="tx1"/>
                </a:solidFill>
              </a:rPr>
              <a:t>jako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sposób</a:t>
            </a:r>
            <a:r>
              <a:rPr lang="en-US" sz="1500" dirty="0">
                <a:solidFill>
                  <a:schemeClr val="tx1"/>
                </a:solidFill>
              </a:rPr>
              <a:t> na </a:t>
            </a:r>
            <a:r>
              <a:rPr lang="en-US" sz="1500" dirty="0" err="1">
                <a:solidFill>
                  <a:schemeClr val="tx1"/>
                </a:solidFill>
              </a:rPr>
              <a:t>interakcję</a:t>
            </a:r>
            <a:r>
              <a:rPr lang="en-US" sz="1500" dirty="0">
                <a:solidFill>
                  <a:schemeClr val="tx1"/>
                </a:solidFill>
              </a:rPr>
              <a:t> z </a:t>
            </a:r>
            <a:r>
              <a:rPr lang="en-US" sz="1500" dirty="0" err="1">
                <a:solidFill>
                  <a:schemeClr val="tx1"/>
                </a:solidFill>
              </a:rPr>
              <a:t>użytkownikami</a:t>
            </a:r>
            <a:r>
              <a:rPr lang="en-US" sz="1500" dirty="0">
                <a:solidFill>
                  <a:schemeClr val="tx1"/>
                </a:solidFill>
              </a:rPr>
              <a:t> w </a:t>
            </a:r>
            <a:r>
              <a:rPr lang="en-US" sz="1500" dirty="0" err="1">
                <a:solidFill>
                  <a:schemeClr val="tx1"/>
                </a:solidFill>
              </a:rPr>
              <a:t>serwisie</a:t>
            </a:r>
            <a:r>
              <a:rPr lang="en-US" sz="1500" dirty="0">
                <a:solidFill>
                  <a:schemeClr val="tx1"/>
                </a:solidFill>
              </a:rPr>
              <a:t> Twitter. Chatbot </a:t>
            </a:r>
            <a:r>
              <a:rPr lang="en-US" sz="1500" dirty="0" err="1">
                <a:solidFill>
                  <a:schemeClr val="tx1"/>
                </a:solidFill>
              </a:rPr>
              <a:t>był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oparty</a:t>
            </a:r>
            <a:r>
              <a:rPr lang="en-US" sz="1500" dirty="0">
                <a:solidFill>
                  <a:schemeClr val="tx1"/>
                </a:solidFill>
              </a:rPr>
              <a:t> na </a:t>
            </a:r>
            <a:r>
              <a:rPr lang="en-US" sz="1500" dirty="0" err="1">
                <a:solidFill>
                  <a:schemeClr val="tx1"/>
                </a:solidFill>
              </a:rPr>
              <a:t>uczeniu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maszynowym</a:t>
            </a:r>
            <a:r>
              <a:rPr lang="en-US" sz="1500" dirty="0">
                <a:solidFill>
                  <a:schemeClr val="tx1"/>
                </a:solidFill>
              </a:rPr>
              <a:t>, co </a:t>
            </a:r>
            <a:r>
              <a:rPr lang="en-US" sz="1500" dirty="0" err="1">
                <a:solidFill>
                  <a:schemeClr val="tx1"/>
                </a:solidFill>
              </a:rPr>
              <a:t>oznacza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że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jego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zachowanie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było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uzależnione</a:t>
            </a:r>
            <a:r>
              <a:rPr lang="en-US" sz="1500" dirty="0">
                <a:solidFill>
                  <a:schemeClr val="tx1"/>
                </a:solidFill>
              </a:rPr>
              <a:t> od </a:t>
            </a:r>
            <a:r>
              <a:rPr lang="en-US" sz="1500" dirty="0" err="1">
                <a:solidFill>
                  <a:schemeClr val="tx1"/>
                </a:solidFill>
              </a:rPr>
              <a:t>tego</a:t>
            </a:r>
            <a:r>
              <a:rPr lang="en-US" sz="1500" dirty="0">
                <a:solidFill>
                  <a:schemeClr val="tx1"/>
                </a:solidFill>
              </a:rPr>
              <a:t>, co </a:t>
            </a:r>
            <a:r>
              <a:rPr lang="en-US" sz="1500" dirty="0" err="1">
                <a:solidFill>
                  <a:schemeClr val="tx1"/>
                </a:solidFill>
              </a:rPr>
              <a:t>widział</a:t>
            </a:r>
            <a:r>
              <a:rPr lang="en-US" sz="1500" dirty="0">
                <a:solidFill>
                  <a:schemeClr val="tx1"/>
                </a:solidFill>
              </a:rPr>
              <a:t> i </a:t>
            </a:r>
            <a:r>
              <a:rPr lang="en-US" sz="1500" dirty="0" err="1">
                <a:solidFill>
                  <a:schemeClr val="tx1"/>
                </a:solidFill>
              </a:rPr>
              <a:t>słyszał</a:t>
            </a:r>
            <a:r>
              <a:rPr lang="en-US" sz="1500" dirty="0">
                <a:solidFill>
                  <a:schemeClr val="tx1"/>
                </a:solidFill>
              </a:rPr>
              <a:t> od </a:t>
            </a:r>
            <a:r>
              <a:rPr lang="en-US" sz="1500" dirty="0" err="1">
                <a:solidFill>
                  <a:schemeClr val="tx1"/>
                </a:solidFill>
              </a:rPr>
              <a:t>innych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użytkowników</a:t>
            </a:r>
            <a:r>
              <a:rPr lang="en-US" sz="1500" dirty="0">
                <a:solidFill>
                  <a:schemeClr val="tx1"/>
                </a:solidFill>
              </a:rPr>
              <a:t>. Po </a:t>
            </a:r>
            <a:r>
              <a:rPr lang="en-US" sz="1500" dirty="0" err="1">
                <a:solidFill>
                  <a:schemeClr val="tx1"/>
                </a:solidFill>
              </a:rPr>
              <a:t>kilku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godzinach</a:t>
            </a:r>
            <a:r>
              <a:rPr lang="en-US" sz="1500" dirty="0">
                <a:solidFill>
                  <a:schemeClr val="tx1"/>
                </a:solidFill>
              </a:rPr>
              <a:t> od </a:t>
            </a:r>
            <a:r>
              <a:rPr lang="en-US" sz="1500" dirty="0" err="1">
                <a:solidFill>
                  <a:schemeClr val="tx1"/>
                </a:solidFill>
              </a:rPr>
              <a:t>uruchomienia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zaczął</a:t>
            </a:r>
            <a:r>
              <a:rPr lang="en-US" sz="1500" dirty="0">
                <a:solidFill>
                  <a:schemeClr val="tx1"/>
                </a:solidFill>
              </a:rPr>
              <a:t> on </a:t>
            </a:r>
            <a:r>
              <a:rPr lang="en-US" sz="1500" dirty="0" err="1">
                <a:solidFill>
                  <a:schemeClr val="tx1"/>
                </a:solidFill>
              </a:rPr>
              <a:t>publikować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kontrowersyjne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en-US" sz="1500" dirty="0" err="1">
                <a:solidFill>
                  <a:schemeClr val="tx1"/>
                </a:solidFill>
              </a:rPr>
              <a:t>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obraźliwe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treści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Tay (bot) - Wikipedia">
            <a:extLst>
              <a:ext uri="{FF2B5EF4-FFF2-40B4-BE49-F238E27FC236}">
                <a16:creationId xmlns:a16="http://schemas.microsoft.com/office/drawing/2014/main" id="{E481550F-70F2-AE0B-F610-229EC7C75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7629144" y="1682496"/>
            <a:ext cx="3502152" cy="3502152"/>
          </a:xfrm>
          <a:custGeom>
            <a:avLst/>
            <a:gdLst/>
            <a:ahLst/>
            <a:cxnLst/>
            <a:rect l="l" t="t" r="r" b="b"/>
            <a:pathLst>
              <a:path w="3502152" h="3502152">
                <a:moveTo>
                  <a:pt x="1751076" y="196996"/>
                </a:moveTo>
                <a:cubicBezTo>
                  <a:pt x="2609371" y="196996"/>
                  <a:pt x="3305156" y="892781"/>
                  <a:pt x="3305156" y="1751076"/>
                </a:cubicBezTo>
                <a:cubicBezTo>
                  <a:pt x="3305156" y="2609371"/>
                  <a:pt x="2609371" y="3305156"/>
                  <a:pt x="1751076" y="3305156"/>
                </a:cubicBezTo>
                <a:cubicBezTo>
                  <a:pt x="892781" y="3305156"/>
                  <a:pt x="196996" y="2609371"/>
                  <a:pt x="196996" y="1751076"/>
                </a:cubicBezTo>
                <a:cubicBezTo>
                  <a:pt x="196996" y="892781"/>
                  <a:pt x="892781" y="196996"/>
                  <a:pt x="1751076" y="196996"/>
                </a:cubicBezTo>
                <a:close/>
                <a:moveTo>
                  <a:pt x="1751076" y="153219"/>
                </a:moveTo>
                <a:cubicBezTo>
                  <a:pt x="868604" y="153219"/>
                  <a:pt x="153219" y="868604"/>
                  <a:pt x="153219" y="1751076"/>
                </a:cubicBezTo>
                <a:cubicBezTo>
                  <a:pt x="153219" y="2633548"/>
                  <a:pt x="868604" y="3348933"/>
                  <a:pt x="1751076" y="3348933"/>
                </a:cubicBezTo>
                <a:cubicBezTo>
                  <a:pt x="2633548" y="3348933"/>
                  <a:pt x="3348933" y="2633548"/>
                  <a:pt x="3348933" y="1751076"/>
                </a:cubicBezTo>
                <a:cubicBezTo>
                  <a:pt x="3348933" y="868604"/>
                  <a:pt x="2633548" y="153219"/>
                  <a:pt x="1751076" y="153219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4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4"/>
                  <a:pt x="783983" y="0"/>
                  <a:pt x="17510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Freeform: Shape 4123">
            <a:extLst>
              <a:ext uri="{FF2B5EF4-FFF2-40B4-BE49-F238E27FC236}">
                <a16:creationId xmlns:a16="http://schemas.microsoft.com/office/drawing/2014/main" id="{89F78725-8B4F-43D3-B767-EB7DB0C0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457" y="1682496"/>
            <a:ext cx="3502152" cy="350215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4126" name="Group 4125">
            <a:extLst>
              <a:ext uri="{FF2B5EF4-FFF2-40B4-BE49-F238E27FC236}">
                <a16:creationId xmlns:a16="http://schemas.microsoft.com/office/drawing/2014/main" id="{C9B0630D-5E49-4BF7-8CF1-7DECD4B0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27" name="Oval 4126">
              <a:extLst>
                <a:ext uri="{FF2B5EF4-FFF2-40B4-BE49-F238E27FC236}">
                  <a16:creationId xmlns:a16="http://schemas.microsoft.com/office/drawing/2014/main" id="{A7E3DF29-A3BC-402A-A498-16B2DF181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28" name="Oval 4127">
              <a:extLst>
                <a:ext uri="{FF2B5EF4-FFF2-40B4-BE49-F238E27FC236}">
                  <a16:creationId xmlns:a16="http://schemas.microsoft.com/office/drawing/2014/main" id="{1B14D33E-BADF-4271-ACE1-06D8199FF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92109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158" name="Oval 615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59" name="Oval 615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605A40-5999-4CFD-3318-92CF904B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Bahnschrift SemiLight SemiConde" panose="020B0502040204020203" pitchFamily="34" charset="0"/>
              </a:rPr>
              <a:t>Początki </a:t>
            </a:r>
            <a:endParaRPr lang="en-US" sz="480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Bahnschrift SemiLight SemiConde" panose="020B0502040204020203" pitchFamily="34" charset="0"/>
            </a:endParaRPr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9" name="Group 6168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170" name="Oval 6169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SemiConde" panose="020B0502040204020203" pitchFamily="34" charset="0"/>
              </a:endParaRPr>
            </a:p>
          </p:txBody>
        </p:sp>
        <p:sp>
          <p:nvSpPr>
            <p:cNvPr id="6171" name="Oval 6170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SemiConde" panose="020B0502040204020203" pitchFamily="34" charset="0"/>
              </a:endParaRPr>
            </a:p>
          </p:txBody>
        </p:sp>
      </p:grpSp>
      <p:pic>
        <p:nvPicPr>
          <p:cNvPr id="6146" name="Picture 2" descr="Life Lessons from Microsoft's Racist, Psychopathic Twitter Bot">
            <a:extLst>
              <a:ext uri="{FF2B5EF4-FFF2-40B4-BE49-F238E27FC236}">
                <a16:creationId xmlns:a16="http://schemas.microsoft.com/office/drawing/2014/main" id="{AFC0CA15-C375-5C82-065D-5223F24C8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3" b="-3"/>
          <a:stretch/>
        </p:blipFill>
        <p:spPr bwMode="auto">
          <a:xfrm>
            <a:off x="920833" y="1328839"/>
            <a:ext cx="6647395" cy="41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8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3" name="Group 5128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54" name="Oval 5129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55" name="Oval 5130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56" name="Rectangle 5132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942FB1-E906-ED7A-7F98-B19109A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Przyczyny</a:t>
            </a:r>
            <a:r>
              <a:rPr lang="en-US" sz="4800" dirty="0"/>
              <a:t> </a:t>
            </a:r>
            <a:r>
              <a:rPr lang="en-US" sz="4800" dirty="0" err="1"/>
              <a:t>problemów</a:t>
            </a:r>
            <a:r>
              <a:rPr lang="en-US" sz="4800" dirty="0"/>
              <a:t> z </a:t>
            </a:r>
            <a:r>
              <a:rPr lang="en-US" sz="4800" dirty="0" err="1"/>
              <a:t>ChatBotem</a:t>
            </a:r>
            <a:r>
              <a:rPr lang="en-US" sz="4800" dirty="0"/>
              <a:t> Tay</a:t>
            </a:r>
          </a:p>
        </p:txBody>
      </p:sp>
      <p:pic>
        <p:nvPicPr>
          <p:cNvPr id="5122" name="Picture 2" descr="Twitter taught Microsoft's AI chatbot to be a racist asshole in less than a  day - The Verge">
            <a:extLst>
              <a:ext uri="{FF2B5EF4-FFF2-40B4-BE49-F238E27FC236}">
                <a16:creationId xmlns:a16="http://schemas.microsoft.com/office/drawing/2014/main" id="{0E8B1270-2E6D-A092-563D-90071E39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37" y="4619266"/>
            <a:ext cx="4048290" cy="19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witter taught Microsoft's AI chatbot to be a racist asshole in less than a  day - The Verge">
            <a:extLst>
              <a:ext uri="{FF2B5EF4-FFF2-40B4-BE49-F238E27FC236}">
                <a16:creationId xmlns:a16="http://schemas.microsoft.com/office/drawing/2014/main" id="{F54E799E-1D42-1EE4-64FD-914C9B6D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36" y="2438997"/>
            <a:ext cx="4048290" cy="19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2A9879-C066-E4DB-38F0-94D74A95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 dirty="0" err="1">
                <a:solidFill>
                  <a:schemeClr val="tx1"/>
                </a:solidFill>
              </a:rPr>
              <a:t>Brak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odpowiednich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mechanizmów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kontroli</a:t>
            </a:r>
            <a:r>
              <a:rPr lang="pl-PL" sz="1600" b="1" dirty="0">
                <a:solidFill>
                  <a:schemeClr val="tx1"/>
                </a:solidFill>
              </a:rPr>
              <a:t>, brak odpowiedniej moderacji</a:t>
            </a:r>
            <a:r>
              <a:rPr lang="en-US" sz="1600" dirty="0">
                <a:solidFill>
                  <a:schemeClr val="tx1"/>
                </a:solidFill>
              </a:rPr>
              <a:t>: Chatbot Tay </a:t>
            </a:r>
            <a:r>
              <a:rPr lang="en-US" sz="1600" dirty="0" err="1">
                <a:solidFill>
                  <a:schemeClr val="tx1"/>
                </a:solidFill>
              </a:rPr>
              <a:t>nie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był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odpowiednio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monitorowany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miał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mechanizmów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kontroli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które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pozwoliłyby</a:t>
            </a:r>
            <a:r>
              <a:rPr lang="en-US" sz="1600" dirty="0">
                <a:solidFill>
                  <a:schemeClr val="tx1"/>
                </a:solidFill>
              </a:rPr>
              <a:t> mu </a:t>
            </a:r>
            <a:r>
              <a:rPr lang="en-US" sz="1600" dirty="0" err="1">
                <a:solidFill>
                  <a:schemeClr val="tx1"/>
                </a:solidFill>
              </a:rPr>
              <a:t>uniknąć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publikowania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kontrowersyjnych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obraźliwych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treści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 dirty="0" err="1">
                <a:solidFill>
                  <a:schemeClr val="tx1"/>
                </a:solidFill>
              </a:rPr>
              <a:t>Uczenie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maszynowe</a:t>
            </a:r>
            <a:r>
              <a:rPr lang="en-US" sz="1600" dirty="0">
                <a:solidFill>
                  <a:schemeClr val="tx1"/>
                </a:solidFill>
              </a:rPr>
              <a:t>: Chatbot Tay </a:t>
            </a:r>
            <a:r>
              <a:rPr lang="en-US" sz="1600" dirty="0" err="1">
                <a:solidFill>
                  <a:schemeClr val="tx1"/>
                </a:solidFill>
              </a:rPr>
              <a:t>był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oparty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uczeniu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maszynowym</a:t>
            </a:r>
            <a:r>
              <a:rPr lang="en-US" sz="1600" dirty="0">
                <a:solidFill>
                  <a:schemeClr val="tx1"/>
                </a:solidFill>
              </a:rPr>
              <a:t>, co </a:t>
            </a:r>
            <a:r>
              <a:rPr lang="en-US" sz="1600" dirty="0" err="1">
                <a:solidFill>
                  <a:schemeClr val="tx1"/>
                </a:solidFill>
              </a:rPr>
              <a:t>oznacza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że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jego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zachowanie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było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uzależnione</a:t>
            </a:r>
            <a:r>
              <a:rPr lang="en-US" sz="1600" dirty="0">
                <a:solidFill>
                  <a:schemeClr val="tx1"/>
                </a:solidFill>
              </a:rPr>
              <a:t> od </a:t>
            </a:r>
            <a:r>
              <a:rPr lang="en-US" sz="1600" dirty="0" err="1">
                <a:solidFill>
                  <a:schemeClr val="tx1"/>
                </a:solidFill>
              </a:rPr>
              <a:t>tego</a:t>
            </a:r>
            <a:r>
              <a:rPr lang="en-US" sz="1600" dirty="0">
                <a:solidFill>
                  <a:schemeClr val="tx1"/>
                </a:solidFill>
              </a:rPr>
              <a:t>, co </a:t>
            </a:r>
            <a:r>
              <a:rPr lang="pl-PL" sz="1600" dirty="0">
                <a:solidFill>
                  <a:schemeClr val="tx1"/>
                </a:solidFill>
              </a:rPr>
              <a:t>„</a:t>
            </a:r>
            <a:r>
              <a:rPr lang="en-US" sz="1600" dirty="0" err="1">
                <a:solidFill>
                  <a:schemeClr val="tx1"/>
                </a:solidFill>
              </a:rPr>
              <a:t>widział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słyszał</a:t>
            </a:r>
            <a:r>
              <a:rPr lang="pl-PL" sz="1600" dirty="0">
                <a:solidFill>
                  <a:schemeClr val="tx1"/>
                </a:solidFill>
              </a:rPr>
              <a:t>” (a właściwie czytał)</a:t>
            </a:r>
            <a:r>
              <a:rPr lang="en-US" sz="1600" dirty="0">
                <a:solidFill>
                  <a:schemeClr val="tx1"/>
                </a:solidFill>
              </a:rPr>
              <a:t> od </a:t>
            </a:r>
            <a:r>
              <a:rPr lang="en-US" sz="1600" dirty="0" err="1">
                <a:solidFill>
                  <a:schemeClr val="tx1"/>
                </a:solidFill>
              </a:rPr>
              <a:t>innych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użytkowników</a:t>
            </a:r>
            <a:r>
              <a:rPr lang="en-US" sz="1600" dirty="0">
                <a:solidFill>
                  <a:schemeClr val="tx1"/>
                </a:solidFill>
              </a:rPr>
              <a:t>. To </a:t>
            </a:r>
            <a:r>
              <a:rPr lang="en-US" sz="1600" dirty="0" err="1">
                <a:solidFill>
                  <a:schemeClr val="tx1"/>
                </a:solidFill>
              </a:rPr>
              <a:t>sprawiło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że</a:t>
            </a:r>
            <a:r>
              <a:rPr lang="en-US" sz="1600" dirty="0">
                <a:solidFill>
                  <a:schemeClr val="tx1"/>
                </a:solidFill>
              </a:rPr>
              <a:t> chatbot </a:t>
            </a:r>
            <a:r>
              <a:rPr lang="en-US" sz="1600" dirty="0" err="1">
                <a:solidFill>
                  <a:schemeClr val="tx1"/>
                </a:solidFill>
              </a:rPr>
              <a:t>był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podatny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przypadkowe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błędy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lub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manipulacje</a:t>
            </a:r>
            <a:r>
              <a:rPr lang="en-US" sz="1600" dirty="0">
                <a:solidFill>
                  <a:schemeClr val="tx1"/>
                </a:solidFill>
              </a:rPr>
              <a:t> ze </a:t>
            </a:r>
            <a:r>
              <a:rPr lang="en-US" sz="1600" dirty="0" err="1">
                <a:solidFill>
                  <a:schemeClr val="tx1"/>
                </a:solidFill>
              </a:rPr>
              <a:t>strony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użytkowników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Tay </a:t>
            </a:r>
            <a:r>
              <a:rPr lang="en-US" sz="1600" dirty="0" err="1">
                <a:solidFill>
                  <a:schemeClr val="tx1"/>
                </a:solidFill>
              </a:rPr>
              <a:t>miał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ustawienia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które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pozwalały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interakcję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z </a:t>
            </a:r>
            <a:r>
              <a:rPr lang="en-US" sz="1600" dirty="0" err="1">
                <a:solidFill>
                  <a:schemeClr val="tx1"/>
                </a:solidFill>
              </a:rPr>
              <a:t>użytkownikami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różnych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poziomach</a:t>
            </a:r>
            <a:r>
              <a:rPr lang="en-US" sz="1600" dirty="0">
                <a:solidFill>
                  <a:schemeClr val="tx1"/>
                </a:solidFill>
              </a:rPr>
              <a:t>, w </a:t>
            </a:r>
            <a:r>
              <a:rPr lang="en-US" sz="1600" dirty="0" err="1">
                <a:solidFill>
                  <a:schemeClr val="tx1"/>
                </a:solidFill>
              </a:rPr>
              <a:t>zależności</a:t>
            </a:r>
            <a:r>
              <a:rPr lang="en-US" sz="1600" dirty="0">
                <a:solidFill>
                  <a:schemeClr val="tx1"/>
                </a:solidFill>
              </a:rPr>
              <a:t> od </a:t>
            </a:r>
            <a:r>
              <a:rPr lang="en-US" sz="1600" dirty="0" err="1">
                <a:solidFill>
                  <a:schemeClr val="tx1"/>
                </a:solidFill>
              </a:rPr>
              <a:t>preferencji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użytkownika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5157" name="Group 5134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58" name="Oval 5136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6" name="Picture 6" descr="Twitter taught Microsoft's AI chatbot to be a racist asshole in less than a  day - The Verge">
            <a:extLst>
              <a:ext uri="{FF2B5EF4-FFF2-40B4-BE49-F238E27FC236}">
                <a16:creationId xmlns:a16="http://schemas.microsoft.com/office/drawing/2014/main" id="{6CC0508D-AE20-2345-CC0A-1494A533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6" y="336036"/>
            <a:ext cx="4048290" cy="19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0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52" name="Oval 615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53" name="Oval 615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942FB1-E906-ED7A-7F98-B19109A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 err="1">
                <a:latin typeface="Bahnschrift SemiCondensed" panose="020B0502040204020203" pitchFamily="34" charset="0"/>
              </a:rPr>
              <a:t>Lekcje</a:t>
            </a:r>
            <a:r>
              <a:rPr lang="en-US" sz="5000" dirty="0">
                <a:latin typeface="Bahnschrift SemiCondensed" panose="020B0502040204020203" pitchFamily="34" charset="0"/>
              </a:rPr>
              <a:t>, </a:t>
            </a:r>
            <a:r>
              <a:rPr lang="en-US" sz="5000" dirty="0" err="1">
                <a:latin typeface="Bahnschrift SemiCondensed" panose="020B0502040204020203" pitchFamily="34" charset="0"/>
              </a:rPr>
              <a:t>jakie</a:t>
            </a:r>
            <a:r>
              <a:rPr lang="en-US" sz="5000" dirty="0">
                <a:latin typeface="Bahnschrift SemiCondensed" panose="020B0502040204020203" pitchFamily="34" charset="0"/>
              </a:rPr>
              <a:t> </a:t>
            </a:r>
            <a:r>
              <a:rPr lang="en-US" sz="5000" dirty="0" err="1">
                <a:latin typeface="Bahnschrift SemiCondensed" panose="020B0502040204020203" pitchFamily="34" charset="0"/>
              </a:rPr>
              <a:t>można</a:t>
            </a:r>
            <a:r>
              <a:rPr lang="en-US" sz="5000" dirty="0">
                <a:latin typeface="Bahnschrift SemiCondensed" panose="020B0502040204020203" pitchFamily="34" charset="0"/>
              </a:rPr>
              <a:t> </a:t>
            </a:r>
            <a:r>
              <a:rPr lang="en-US" sz="5000" dirty="0" err="1">
                <a:latin typeface="Bahnschrift SemiCondensed" panose="020B0502040204020203" pitchFamily="34" charset="0"/>
              </a:rPr>
              <a:t>wyciągnąć</a:t>
            </a:r>
            <a:r>
              <a:rPr lang="en-US" sz="5000" dirty="0">
                <a:latin typeface="Bahnschrift SemiCondensed" panose="020B0502040204020203" pitchFamily="34" charset="0"/>
              </a:rPr>
              <a:t> z </a:t>
            </a:r>
            <a:r>
              <a:rPr lang="en-US" sz="5000" dirty="0" err="1">
                <a:latin typeface="Bahnschrift SemiCondensed" panose="020B0502040204020203" pitchFamily="34" charset="0"/>
              </a:rPr>
              <a:t>przypadku</a:t>
            </a:r>
            <a:r>
              <a:rPr lang="en-US" sz="5000" dirty="0">
                <a:latin typeface="Bahnschrift SemiCondensed" panose="020B0502040204020203" pitchFamily="34" charset="0"/>
              </a:rPr>
              <a:t> </a:t>
            </a:r>
            <a:r>
              <a:rPr lang="en-US" sz="5000" dirty="0" err="1">
                <a:latin typeface="Bahnschrift SemiCondensed" panose="020B0502040204020203" pitchFamily="34" charset="0"/>
              </a:rPr>
              <a:t>ChatBota</a:t>
            </a:r>
            <a:r>
              <a:rPr lang="en-US" sz="5000" dirty="0">
                <a:latin typeface="Bahnschrift SemiCondensed" panose="020B0502040204020203" pitchFamily="34" charset="0"/>
              </a:rPr>
              <a:t> Tay</a:t>
            </a:r>
          </a:p>
        </p:txBody>
      </p:sp>
      <p:pic>
        <p:nvPicPr>
          <p:cNvPr id="6146" name="Picture 2" descr="syzyf - silva rerum">
            <a:extLst>
              <a:ext uri="{FF2B5EF4-FFF2-40B4-BE49-F238E27FC236}">
                <a16:creationId xmlns:a16="http://schemas.microsoft.com/office/drawing/2014/main" id="{32292FBF-DDF1-4614-C6BB-8D2DC506C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 b="1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2A9879-C066-E4DB-38F0-94D74A95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500" dirty="0">
                <a:solidFill>
                  <a:schemeClr val="tx1"/>
                </a:solidFill>
              </a:rPr>
              <a:t>Należy przewidywać wszystkie „</a:t>
            </a:r>
            <a:r>
              <a:rPr lang="pl-PL" sz="2500" dirty="0" err="1">
                <a:solidFill>
                  <a:schemeClr val="tx1"/>
                </a:solidFill>
              </a:rPr>
              <a:t>edge</a:t>
            </a:r>
            <a:r>
              <a:rPr lang="pl-PL" sz="2500" dirty="0">
                <a:solidFill>
                  <a:schemeClr val="tx1"/>
                </a:solidFill>
              </a:rPr>
              <a:t> </a:t>
            </a:r>
            <a:r>
              <a:rPr lang="pl-PL" sz="2500" dirty="0" err="1">
                <a:solidFill>
                  <a:schemeClr val="tx1"/>
                </a:solidFill>
              </a:rPr>
              <a:t>cases</a:t>
            </a:r>
            <a:r>
              <a:rPr lang="pl-PL" sz="2500" dirty="0">
                <a:solidFill>
                  <a:schemeClr val="tx1"/>
                </a:solidFill>
              </a:rPr>
              <a:t>” przy implementacji programów</a:t>
            </a:r>
          </a:p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2500" dirty="0">
                <a:solidFill>
                  <a:schemeClr val="tx1"/>
                </a:solidFill>
              </a:rPr>
              <a:t>Nie należy zostawiać tak kompleksowego rozwiązania bez żadnego nadzoru.</a:t>
            </a:r>
          </a:p>
          <a:p>
            <a:pPr indent="-18288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2500" dirty="0">
                <a:solidFill>
                  <a:schemeClr val="tx1"/>
                </a:solidFill>
              </a:rPr>
              <a:t>Ludzie są „trollami”.</a:t>
            </a:r>
          </a:p>
        </p:txBody>
      </p:sp>
      <p:sp>
        <p:nvSpPr>
          <p:cNvPr id="6163" name="Oval 616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6165" name="Oval 616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6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A27B7E5CB5F148A570FEB8AAAC1AB6" ma:contentTypeVersion="10" ma:contentTypeDescription="Utwórz nowy dokument." ma:contentTypeScope="" ma:versionID="59a7b982f9072f861a923f3bb73530bd">
  <xsd:schema xmlns:xsd="http://www.w3.org/2001/XMLSchema" xmlns:xs="http://www.w3.org/2001/XMLSchema" xmlns:p="http://schemas.microsoft.com/office/2006/metadata/properties" xmlns:ns3="a3d45994-cd85-458a-b245-7ec48c62a749" xmlns:ns4="85664a6b-e246-4e97-91ae-8a58062f664f" targetNamespace="http://schemas.microsoft.com/office/2006/metadata/properties" ma:root="true" ma:fieldsID="38e6ff20e57b18532dda5c1ab42aae90" ns3:_="" ns4:_="">
    <xsd:import namespace="a3d45994-cd85-458a-b245-7ec48c62a749"/>
    <xsd:import namespace="85664a6b-e246-4e97-91ae-8a58062f66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45994-cd85-458a-b245-7ec48c62a7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64a6b-e246-4e97-91ae-8a58062f6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CC8B6-CFB6-4314-B665-E549F90FDE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49F8A-7A97-4DAD-9758-7EAE8DFE3A18}">
  <ds:schemaRefs>
    <ds:schemaRef ds:uri="http://schemas.microsoft.com/office/2006/metadata/properties"/>
    <ds:schemaRef ds:uri="85664a6b-e246-4e97-91ae-8a58062f664f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a3d45994-cd85-458a-b245-7ec48c62a749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C18719-9816-4067-A426-3AAC18CC9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45994-cd85-458a-b245-7ec48c62a749"/>
    <ds:schemaRef ds:uri="85664a6b-e246-4e97-91ae-8a58062f66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261</TotalTime>
  <Words>901</Words>
  <Application>Microsoft Office PowerPoint</Application>
  <PresentationFormat>Panoramiczny</PresentationFormat>
  <Paragraphs>68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Bahnschrift SemiCondensed</vt:lpstr>
      <vt:lpstr>Bahnschrift SemiLight SemiConde</vt:lpstr>
      <vt:lpstr>Calibri</vt:lpstr>
      <vt:lpstr>Rockwell</vt:lpstr>
      <vt:lpstr>Rockwell Condensed</vt:lpstr>
      <vt:lpstr>Rockwell Extra Bold</vt:lpstr>
      <vt:lpstr>Wingdings</vt:lpstr>
      <vt:lpstr>Drewniana czcionka</vt:lpstr>
      <vt:lpstr>Problem z chat botem Microsoftu</vt:lpstr>
      <vt:lpstr>Co TO JEST CHATBOT</vt:lpstr>
      <vt:lpstr>GłównE ZALETY chatbotów </vt:lpstr>
      <vt:lpstr>Rodzaje chatbotów:</vt:lpstr>
      <vt:lpstr>Chatboty a sztuczna inteligencja:</vt:lpstr>
      <vt:lpstr>Przypadek ChatBota Tay od Microsoftu:</vt:lpstr>
      <vt:lpstr>Początki </vt:lpstr>
      <vt:lpstr>Przyczyny problemów z ChatBotem Tay</vt:lpstr>
      <vt:lpstr>Lekcje, jakie można wyciągnąć z przypadku ChatBota Tay</vt:lpstr>
      <vt:lpstr>Poprawki wprowadzone przez Microsoft po incydencie z ChatBotem Tay</vt:lpstr>
      <vt:lpstr>chat boty Microsoftu </vt:lpstr>
      <vt:lpstr>Oto kilka spodziewanych trendów w zakresie chatbotów:</vt:lpstr>
      <vt:lpstr>Źródła 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z chatbotem Microsoftu</dc:title>
  <dc:creator>Grzegorz Lak</dc:creator>
  <cp:lastModifiedBy>Krzyskow, Radoslaw</cp:lastModifiedBy>
  <cp:revision>6</cp:revision>
  <dcterms:created xsi:type="dcterms:W3CDTF">2022-11-22T14:00:51Z</dcterms:created>
  <dcterms:modified xsi:type="dcterms:W3CDTF">2023-01-03T13:40:25Z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0x010100ADA27B7E5CB5F148A570FEB8AAAC1AB6</vt:lpwstr>
  </property>
</Properties>
</file>