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y="5143500" cx="9144000"/>
  <p:notesSz cx="6858000" cy="9144000"/>
  <p:embeddedFontLst>
    <p:embeddedFont>
      <p:font typeface="Nunito"/>
      <p:regular r:id="rId23"/>
      <p:bold r:id="rId24"/>
      <p:italic r:id="rId25"/>
      <p:boldItalic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font" Target="fonts/Nunito-bold.fntdata"/><Relationship Id="rId23" Type="http://schemas.openxmlformats.org/officeDocument/2006/relationships/font" Target="fonts/Nunito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Nunito-boldItalic.fntdata"/><Relationship Id="rId25" Type="http://schemas.openxmlformats.org/officeDocument/2006/relationships/font" Target="fonts/Nuni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1bcd9eb21ab_0_1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1bcd9eb21ab_0_1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1bcd9eb21ab_0_1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1bcd9eb21ab_0_1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1bcd9eb21ab_0_1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1bcd9eb21ab_0_1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1bcd9eb21ab_0_2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1bcd9eb21ab_0_2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1bcd9eb21ab_0_2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1bcd9eb21ab_0_2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1bcd9eb21ab_0_2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1bcd9eb21ab_0_2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1bcd9eb21ab_0_2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1bcd9eb21ab_0_2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1bcd9eb21ab_0_2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1bcd9eb21ab_0_2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bcd9eb21ab_0_1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1bcd9eb21ab_0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bcd9eb21ab_0_1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1bcd9eb21ab_0_1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1bcd9eb21ab_0_1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1bcd9eb21ab_0_1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1bcd9eb21ab_0_1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1bcd9eb21ab_0_1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1bcd9eb21ab_0_1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1bcd9eb21ab_0_1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1bcd9eb21ab_0_1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1bcd9eb21ab_0_1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1bcd9eb21ab_0_1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1bcd9eb21ab_0_1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1bcd9eb21ab_0_1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1bcd9eb21ab_0_1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Google Shape;119;p11"/>
          <p:cNvSpPr txBox="1"/>
          <p:nvPr>
            <p:ph hasCustomPrompt="1"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Google Shape;121;p1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Google Shape;47;p3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Google Shape;48;p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Google Shape;54;p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Google Shape;69;p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7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7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Google Shape;93;p8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Google Shape;94;p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Google Shape;100;p9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Google Shape;101;p9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Google Shape;102;p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0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Google Shape;108;p1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9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7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6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.png"/><Relationship Id="rId4" Type="http://schemas.openxmlformats.org/officeDocument/2006/relationships/image" Target="../media/image10.png"/><Relationship Id="rId5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b="1" lang="pl" sz="2800"/>
              <a:t>KebaBot - Chatbot obsługujący restaurację</a:t>
            </a:r>
            <a:endParaRPr b="1" sz="2800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13"/>
          <p:cNvSpPr txBox="1"/>
          <p:nvPr>
            <p:ph idx="1" type="subTitle"/>
          </p:nvPr>
        </p:nvSpPr>
        <p:spPr>
          <a:xfrm>
            <a:off x="1891350" y="33662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2000">
                <a:solidFill>
                  <a:srgbClr val="000000"/>
                </a:solidFill>
              </a:rPr>
              <a:t>Projekt końcowy na przedmiot PJN</a:t>
            </a:r>
            <a:endParaRPr/>
          </a:p>
        </p:txBody>
      </p:sp>
      <p:sp>
        <p:nvSpPr>
          <p:cNvPr id="130" name="Google Shape;130;p13"/>
          <p:cNvSpPr txBox="1"/>
          <p:nvPr/>
        </p:nvSpPr>
        <p:spPr>
          <a:xfrm>
            <a:off x="7220000" y="2969775"/>
            <a:ext cx="1516500" cy="218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l" sz="1200"/>
              <a:t>Mikołaj Michalczak</a:t>
            </a:r>
            <a:endParaRPr sz="1200"/>
          </a:p>
          <a:p>
            <a:pPr indent="0" lvl="0" marL="0" rtl="0" algn="ctr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l" sz="1200"/>
              <a:t>Mateusz Nosal</a:t>
            </a:r>
            <a:endParaRPr sz="1200"/>
          </a:p>
          <a:p>
            <a:pPr indent="0" lvl="0" marL="0" rtl="0" algn="ctr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l" sz="1200"/>
              <a:t>Jacek Oleksy</a:t>
            </a:r>
            <a:endParaRPr sz="1200"/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l" sz="1200"/>
              <a:t>Jan Sporszil</a:t>
            </a:r>
            <a:endParaRPr sz="1200"/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l" sz="1200"/>
              <a:t>Gr. 42 (2)</a:t>
            </a:r>
            <a:endParaRPr sz="1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2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Odpowiedź końcowa</a:t>
            </a:r>
            <a:endParaRPr/>
          </a:p>
        </p:txBody>
      </p:sp>
      <p:sp>
        <p:nvSpPr>
          <p:cNvPr id="187" name="Google Shape;187;p22"/>
          <p:cNvSpPr txBox="1"/>
          <p:nvPr>
            <p:ph idx="1" type="body"/>
          </p:nvPr>
        </p:nvSpPr>
        <p:spPr>
          <a:xfrm>
            <a:off x="819150" y="15344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Ostatnim polem jest odpowiedź końcowa. Pojawia się w momencie, gdy bot uzyskał wszystkie wymagane atrybuty. Zostaje ona zaprezentowana dla użytkownika w celu potwierdzenia zamówienia.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pl"/>
              <a:t>Można tutaj także używać wartości parametrów, które zdefiniowaliśmy punkt wcześniej.</a:t>
            </a:r>
            <a:endParaRPr/>
          </a:p>
        </p:txBody>
      </p:sp>
      <p:pic>
        <p:nvPicPr>
          <p:cNvPr id="188" name="Google Shape;188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52675" y="2571750"/>
            <a:ext cx="6838651" cy="2098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3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Encje</a:t>
            </a:r>
            <a:endParaRPr/>
          </a:p>
        </p:txBody>
      </p:sp>
      <p:sp>
        <p:nvSpPr>
          <p:cNvPr id="194" name="Google Shape;194;p23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900"/>
              <a:t>Przy tworzeniu parametrów zostały wspomniane encje. Nie pojawiają się one znikąd. Musimy je utworzyć, aby później bot mógł z nich korzystać. </a:t>
            </a:r>
            <a:endParaRPr sz="19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pl" sz="1900"/>
              <a:t>Realizujemy to w zakładce „Entities”. W każdym z nich definiujemy wartości jakie mogą się pojawiać w ramach pojedynczego parametru oraz ich synonimy.</a:t>
            </a:r>
            <a:endParaRPr sz="19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2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201" name="Google Shape;201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59438" y="610851"/>
            <a:ext cx="6025125" cy="3921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25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208" name="Google Shape;208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84988" y="775188"/>
            <a:ext cx="6374036" cy="3593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Moduły</a:t>
            </a:r>
            <a:endParaRPr/>
          </a:p>
        </p:txBody>
      </p:sp>
      <p:sp>
        <p:nvSpPr>
          <p:cNvPr id="214" name="Google Shape;214;p26"/>
          <p:cNvSpPr txBox="1"/>
          <p:nvPr>
            <p:ph idx="1" type="body"/>
          </p:nvPr>
        </p:nvSpPr>
        <p:spPr>
          <a:xfrm>
            <a:off x="819150" y="1537350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pl" sz="1600"/>
              <a:t>Istnieją również predefiniowane moduły, które można dodać do bota. Jednym z nich jest Small Talk. Dostajemy tam paczkę pogrupowanych wiadomości użytkowników, którą wypełniamy odpowiedziami naszego bota. </a:t>
            </a:r>
            <a:endParaRPr sz="1800"/>
          </a:p>
        </p:txBody>
      </p:sp>
      <p:pic>
        <p:nvPicPr>
          <p:cNvPr id="215" name="Google Shape;215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50475" y="2571750"/>
            <a:ext cx="6072601" cy="2146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7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Training</a:t>
            </a:r>
            <a:endParaRPr/>
          </a:p>
        </p:txBody>
      </p:sp>
      <p:sp>
        <p:nvSpPr>
          <p:cNvPr id="221" name="Google Shape;221;p27"/>
          <p:cNvSpPr txBox="1"/>
          <p:nvPr>
            <p:ph idx="1" type="body"/>
          </p:nvPr>
        </p:nvSpPr>
        <p:spPr>
          <a:xfrm>
            <a:off x="819150" y="1990725"/>
            <a:ext cx="7505700" cy="116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pl" sz="1900"/>
              <a:t>Ważną zakładką jest dla nas również Training. Mamy tam dostęp do konwersacji z naszym botem. Kiedy w trakcie testowania naszego rozwiązania natrafimy na przypadek, gdzie bot niepoprawnie zareagował do wiadomości, możemy to poprawić. </a:t>
            </a:r>
            <a:endParaRPr sz="19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28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28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228" name="Google Shape;228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36076" y="531550"/>
            <a:ext cx="4941350" cy="4080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29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Przykładowe działanie</a:t>
            </a:r>
            <a:endParaRPr/>
          </a:p>
        </p:txBody>
      </p:sp>
      <p:sp>
        <p:nvSpPr>
          <p:cNvPr id="234" name="Google Shape;234;p29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235" name="Google Shape;235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7175" y="1990726"/>
            <a:ext cx="2558411" cy="24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Google Shape;236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92799" y="1992751"/>
            <a:ext cx="2558400" cy="244393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Google Shape;237;p2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851200" y="1974012"/>
            <a:ext cx="2889175" cy="24814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DialogFlow</a:t>
            </a:r>
            <a:endParaRPr/>
          </a:p>
        </p:txBody>
      </p:sp>
      <p:sp>
        <p:nvSpPr>
          <p:cNvPr id="136" name="Google Shape;136;p1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l" sz="1900">
                <a:solidFill>
                  <a:srgbClr val="000000"/>
                </a:solidFill>
              </a:rPr>
              <a:t>Jest to narzędzie firmy Google do tworzenia oraz integrowania konwersacyjnych aplikacji takich jak chatboty oraz voiceboty. Wykorzystuje przetwarzanie języka naturalnego wraz z uczeniem maszynowym oraz wsparciem sztucznej inteligencji. Możemy powiązać naszą aplikację z wieloma platformami oraz komunikatorami np. Asystent Google, Facebook Messenger, Slack lub umieścić na naszej własnej stronie internetowej.</a:t>
            </a:r>
            <a:endParaRPr sz="1900">
              <a:solidFill>
                <a:srgbClr val="000000"/>
              </a:solidFill>
            </a:endParaRPr>
          </a:p>
          <a:p>
            <a:pPr indent="0" lvl="0" marL="0" rtl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9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Zadania KebaBota</a:t>
            </a:r>
            <a:endParaRPr/>
          </a:p>
        </p:txBody>
      </p:sp>
      <p:sp>
        <p:nvSpPr>
          <p:cNvPr id="142" name="Google Shape;142;p15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pl" sz="1900"/>
              <a:t>Nasz bot ma za zadanie zebrać od klienta niezbędne informacje do złożenia zamówienia w restauracji. Powinien przeprowadzić rozmowę tak, żeby nakierować użytkownika na uzupełnienie braków, jeśli takie występują. Na końcu powinien przedstawić propozycję zamówienia do jego potwierdzenia. W przypadku negatywnej odpowiedzi, proces zaczyna się od początku.</a:t>
            </a:r>
            <a:endParaRPr sz="19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Intents</a:t>
            </a:r>
            <a:endParaRPr/>
          </a:p>
        </p:txBody>
      </p:sp>
      <p:sp>
        <p:nvSpPr>
          <p:cNvPr id="148" name="Google Shape;148;p16"/>
          <p:cNvSpPr txBox="1"/>
          <p:nvPr/>
        </p:nvSpPr>
        <p:spPr>
          <a:xfrm>
            <a:off x="922400" y="1500850"/>
            <a:ext cx="7505700" cy="34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17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 naszym projekcie utworzyliśmy „customer kebapshop”. W ramach tego zawierają się wszystkie możliwe odpowiedzi, którymi bot będzie się posługiwać. Dodatkowo można rozbudować intencję o prostsze przypadki występujące w jej ramach. Tutaj widzimy, że mamy przygotowane odpowiedzi na tak, nie, odmowy wykonania czynności oraz fallback, która pojawia się w momencie braku dopasowania do czegokolwiek.</a:t>
            </a:r>
            <a:endParaRPr sz="17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l" sz="17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 ramach tworzenia intencji możemy utworzyć kontekst i przekazać informacje, które mogą być przenoszone do innych typów potrzeb. Można również wybrać zdarzenie kiedy ma się uruchomić.</a:t>
            </a:r>
            <a:endParaRPr sz="17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7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7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17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55" name="Google Shape;15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18175" y="711975"/>
            <a:ext cx="7307650" cy="3719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8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18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62" name="Google Shape;162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41423" y="437750"/>
            <a:ext cx="5915874" cy="4126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9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Frazy trenujące</a:t>
            </a:r>
            <a:endParaRPr/>
          </a:p>
        </p:txBody>
      </p:sp>
      <p:sp>
        <p:nvSpPr>
          <p:cNvPr id="168" name="Google Shape;168;p19"/>
          <p:cNvSpPr txBox="1"/>
          <p:nvPr>
            <p:ph idx="1" type="body"/>
          </p:nvPr>
        </p:nvSpPr>
        <p:spPr>
          <a:xfrm>
            <a:off x="819150" y="1693700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900"/>
              <a:t>Następnym krokiem jest wypełnienie fraz trenujących. Podajemy tam zdania, na które ma reagować bot. Lista ta nie musi być duża, ponieważ Diagflow jest w stanie na podstawie kilku przykładów wygenerować wiele podobnych przypadków.</a:t>
            </a:r>
            <a:endParaRPr sz="19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pl" sz="1900">
                <a:solidFill>
                  <a:srgbClr val="000000"/>
                </a:solidFill>
              </a:rPr>
              <a:t>Zaznaczone kolorem części zdania są tak zwanymi Entities, czyli parametry wykorzystywane przez nas do konkretnych celów. Każdy kolor odpowiada innej grupie zmiennych. Bot jest w stanie wyciągnąć te informacje ze zdania i zachować je do późniejszego wykorzystania. </a:t>
            </a:r>
            <a:endParaRPr sz="19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0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Akcje i parametry</a:t>
            </a:r>
            <a:endParaRPr/>
          </a:p>
        </p:txBody>
      </p:sp>
      <p:sp>
        <p:nvSpPr>
          <p:cNvPr id="174" name="Google Shape;174;p20"/>
          <p:cNvSpPr txBox="1"/>
          <p:nvPr>
            <p:ph idx="1" type="body"/>
          </p:nvPr>
        </p:nvSpPr>
        <p:spPr>
          <a:xfrm>
            <a:off x="819150" y="1800200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rPr lang="pl" sz="1515"/>
              <a:t>Tutaj wskazujemy na zmienne, które pojawiają się w ramach konwersacji z użytkownikiem. Mamy tutaj do dyspozycji szereg opcji:</a:t>
            </a:r>
            <a:endParaRPr sz="1515"/>
          </a:p>
          <a:p>
            <a:pPr indent="-324802" lvl="0" marL="45720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1515"/>
              <a:buChar char="●"/>
            </a:pPr>
            <a:r>
              <a:rPr lang="pl" sz="1515"/>
              <a:t>required – wskazujemy, że informacja jest wymagana do spełnienia prośby użytkownika</a:t>
            </a:r>
            <a:endParaRPr sz="1515"/>
          </a:p>
          <a:p>
            <a:pPr indent="-324802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515"/>
              <a:buChar char="●"/>
            </a:pPr>
            <a:r>
              <a:rPr lang="pl" sz="1515"/>
              <a:t>parameter name – nazwa parametru</a:t>
            </a:r>
            <a:endParaRPr sz="1515"/>
          </a:p>
          <a:p>
            <a:pPr indent="-324802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515"/>
              <a:buChar char="●"/>
            </a:pPr>
            <a:r>
              <a:rPr lang="pl" sz="1515"/>
              <a:t>entity – encja (do tego przejdziemy później); musi być wcześniej zdefiniowana</a:t>
            </a:r>
            <a:endParaRPr sz="1515"/>
          </a:p>
          <a:p>
            <a:pPr indent="-324802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515"/>
              <a:buChar char="●"/>
            </a:pPr>
            <a:r>
              <a:rPr lang="pl" sz="1515"/>
              <a:t>value – referencja do parametru; można przypisać wartość z góry lub skorzystać z predefiniowanych zmiennych</a:t>
            </a:r>
            <a:endParaRPr sz="1515"/>
          </a:p>
          <a:p>
            <a:pPr indent="-324802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515"/>
              <a:buChar char="●"/>
            </a:pPr>
            <a:r>
              <a:rPr lang="pl" sz="1515"/>
              <a:t>is list – wskazujemy czy wartości mogą być zawarte jako lista</a:t>
            </a:r>
            <a:endParaRPr sz="1515"/>
          </a:p>
          <a:p>
            <a:pPr indent="-324802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515"/>
              <a:buChar char="●"/>
            </a:pPr>
            <a:r>
              <a:rPr lang="pl" sz="1515"/>
              <a:t>prompts – przygotowana wiadomość dla użytkownika w przypadku braku danej informacji </a:t>
            </a:r>
            <a:endParaRPr sz="1515"/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605"/>
              <a:buNone/>
            </a:pPr>
            <a:r>
              <a:t/>
            </a:r>
            <a:endParaRPr sz="1515"/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1200"/>
              </a:spcAft>
              <a:buSzPts val="605"/>
              <a:buNone/>
            </a:pPr>
            <a:r>
              <a:t/>
            </a:r>
            <a:endParaRPr sz="1515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1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21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81" name="Google Shape;181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3174" y="819363"/>
            <a:ext cx="8157651" cy="3504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