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Nuni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Nunito-bold.fntdata"/><Relationship Id="rId23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boldItalic.fntdata"/><Relationship Id="rId25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bcd9eb21ab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bcd9eb21ab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bcd9eb21ab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bcd9eb21ab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bcd9eb21ab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bcd9eb21ab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bcd9eb21ab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bcd9eb21ab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bcd9eb21ab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bcd9eb21ab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bcd9eb21ab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bcd9eb21ab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bcd9eb21ab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bcd9eb21ab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bcd9eb21ab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bcd9eb21ab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bcd9eb21ab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bcd9eb21ab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bcd9eb21ab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bcd9eb21ab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bcd9eb21ab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bcd9eb21ab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bcd9eb21ab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bcd9eb21ab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bcd9eb21ab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bcd9eb21ab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bcd9eb21ab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bcd9eb21ab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bcd9eb21ab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bcd9eb21ab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bcd9eb21ab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bcd9eb21ab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pl" sz="2800"/>
              <a:t>KebaBot - Chatbot obsługujący restaurację</a:t>
            </a:r>
            <a:endParaRPr b="1" sz="28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91350" y="33662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rgbClr val="000000"/>
                </a:solidFill>
              </a:rPr>
              <a:t>Projekt końcowy na przedmiot PJN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7220000" y="2969775"/>
            <a:ext cx="1516500" cy="21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200"/>
              <a:t>Mikołaj Michalczak</a:t>
            </a:r>
            <a:endParaRPr sz="1200"/>
          </a:p>
          <a:p>
            <a:pPr indent="0" lvl="0" marL="0" rtl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200"/>
              <a:t>Mateusz Nosal</a:t>
            </a:r>
            <a:endParaRPr sz="1200"/>
          </a:p>
          <a:p>
            <a:pPr indent="0" lvl="0" marL="0" rtl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200"/>
              <a:t>Jacek Oleksy</a:t>
            </a:r>
            <a:endParaRPr sz="1200"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200"/>
              <a:t>Jan Sporszil</a:t>
            </a:r>
            <a:endParaRPr sz="1200"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200"/>
              <a:t>Gr. 42 (2)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Odpowiedź końcowa</a:t>
            </a:r>
            <a:endParaRPr/>
          </a:p>
        </p:txBody>
      </p:sp>
      <p:sp>
        <p:nvSpPr>
          <p:cNvPr id="187" name="Google Shape;187;p22"/>
          <p:cNvSpPr txBox="1"/>
          <p:nvPr>
            <p:ph idx="1" type="body"/>
          </p:nvPr>
        </p:nvSpPr>
        <p:spPr>
          <a:xfrm>
            <a:off x="819150" y="15344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Ostatnim polem jest odpowiedź końcowa. Pojawia się w momencie, gdy bot uzyskał wszystkie wymagane atrybuty. Zostaje ona zaprezentowana dla użytkownika w celu potwierdzenia zamówienia.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Można tutaj także używać wartości parametrów, które zdefiniowaliśmy punkt wcześniej.</a:t>
            </a:r>
            <a:endParaRPr/>
          </a:p>
        </p:txBody>
      </p:sp>
      <p:pic>
        <p:nvPicPr>
          <p:cNvPr id="188" name="Google Shape;18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2675" y="2571750"/>
            <a:ext cx="6838651" cy="20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Encje</a:t>
            </a:r>
            <a:endParaRPr/>
          </a:p>
        </p:txBody>
      </p:sp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/>
              <a:t>Przy tworzeniu parametrów zostały wspomniane encje. Nie pojawiają się one znikąd. Musimy je utworzyć, aby później bot mógł z nich korzystać. 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900"/>
              <a:t>Realizujemy to w zakładce „Entities”. W każdym z nich definiujemy wartości jakie mogą się pojawiać w ramach pojedynczego parametru oraz ich synonimy.</a:t>
            </a:r>
            <a:endParaRPr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1" name="Google Shape;20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9438" y="610851"/>
            <a:ext cx="6025125" cy="39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8" name="Google Shape;20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4988" y="775188"/>
            <a:ext cx="6374036" cy="359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Moduły</a:t>
            </a:r>
            <a:endParaRPr/>
          </a:p>
        </p:txBody>
      </p:sp>
      <p:sp>
        <p:nvSpPr>
          <p:cNvPr id="214" name="Google Shape;214;p26"/>
          <p:cNvSpPr txBox="1"/>
          <p:nvPr>
            <p:ph idx="1" type="body"/>
          </p:nvPr>
        </p:nvSpPr>
        <p:spPr>
          <a:xfrm>
            <a:off x="819150" y="15373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600"/>
              <a:t>Istnieją również predefiniowane moduły, które można dodać do bota. Jednym z nich jest Small Talk. Dostajemy tam paczkę pogrupowanych wiadomości użytkowników, którą wypełniamy odpowiedziami naszego bota. </a:t>
            </a:r>
            <a:endParaRPr sz="1800"/>
          </a:p>
        </p:txBody>
      </p:sp>
      <p:pic>
        <p:nvPicPr>
          <p:cNvPr id="215" name="Google Shape;21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0475" y="2571750"/>
            <a:ext cx="6072601" cy="21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Training</a:t>
            </a:r>
            <a:endParaRPr/>
          </a:p>
        </p:txBody>
      </p:sp>
      <p:sp>
        <p:nvSpPr>
          <p:cNvPr id="221" name="Google Shape;221;p27"/>
          <p:cNvSpPr txBox="1"/>
          <p:nvPr>
            <p:ph idx="1" type="body"/>
          </p:nvPr>
        </p:nvSpPr>
        <p:spPr>
          <a:xfrm>
            <a:off x="819150" y="1990725"/>
            <a:ext cx="7505700" cy="1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900"/>
              <a:t>Ważną zakładką jest dla nas również Training. Mamy tam dostęp do konwersacji z naszym botem. Kiedy w trakcie testowania naszego rozwiązania natrafimy na przypadek, gdzie bot niepoprawnie zareagował do wiadomości, możemy to poprawić. </a:t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8" name="Google Shape;2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6076" y="531550"/>
            <a:ext cx="4941350" cy="408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Przykładowe działanie</a:t>
            </a:r>
            <a:endParaRPr/>
          </a:p>
        </p:txBody>
      </p:sp>
      <p:sp>
        <p:nvSpPr>
          <p:cNvPr id="234" name="Google Shape;234;p2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5" name="Google Shape;23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175" y="1990726"/>
            <a:ext cx="2558411" cy="24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92799" y="1992751"/>
            <a:ext cx="2558400" cy="2443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1200" y="1974012"/>
            <a:ext cx="2889175" cy="2481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DialogFlow</a:t>
            </a:r>
            <a:endParaRPr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000000"/>
                </a:solidFill>
              </a:rPr>
              <a:t>Jest to narzędzie firmy Google do tworzenia oraz integrowania konwersacyjnych aplikacji takich jak chatboty oraz voiceboty. Wykorzystuje przetwarzanie języka naturalnego wraz z uczeniem maszynowym oraz wsparciem sztucznej inteligencji. Możemy powiązać naszą aplikację z wieloma platformami oraz komunikatorami np. Asystent Google, Facebook Messenger, Slack lub umieścić na naszej własnej stronie internetowej.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Zadania KebaBota</a:t>
            </a:r>
            <a:endParaRPr/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900"/>
              <a:t>Nasz bot ma za zadanie zebrać od klienta niezbędne informacje do złożenia zamówienia w restauracji. Powinien przeprowadzić rozmowę tak, żeby nakierować użytkownika na uzupełnienie braków, jeśli takie występują. Na końcu powinien przedstawić propozycję zamówienia do jego potwierdzenia. W przypadku negatywnej odpowiedzi, proces zaczyna się od początku.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Intents</a:t>
            </a:r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922400" y="1500850"/>
            <a:ext cx="7505700" cy="34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 naszym projekcie utworzyliśmy „customer kebapshop”. W ramach tego zawierają się wszystkie możliwe odpowiedzi, którymi bot będzie się posługiwać. Dodatkowo można rozbudować intencję o prostsze przypadki występujące w jej ramach. Tutaj widzimy, że mamy przygotowane odpowiedzi na tak, nie, odmowy wykonania czynności oraz fallback, która pojawia się w momencie braku dopasowania do czegokolwiek.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 ramach tworzenia intencji możemy utworzyć kontekst i przekazać informacje, które mogą być przenoszone do innych typów potrzeb. Można również wybrać zdarzenie kiedy ma się uruchomić.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8175" y="711975"/>
            <a:ext cx="7307650" cy="37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1423" y="437750"/>
            <a:ext cx="5915874" cy="412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Frazy trenujące</a:t>
            </a:r>
            <a:endParaRPr/>
          </a:p>
        </p:txBody>
      </p:sp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819150" y="16937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/>
              <a:t>Następnym krokiem jest wypełnienie fraz trenujących. Podajemy tam zdania, na które ma reagować bot. Lista ta nie musi być duża, ponieważ Diagflow jest w stanie na podstawie kilku przykładów wygenerować wiele podobnych przypadków.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900">
                <a:solidFill>
                  <a:srgbClr val="000000"/>
                </a:solidFill>
              </a:rPr>
              <a:t>Zaznaczone kolorem części zdania są tak zwanymi Entities, czyli parametry wykorzystywane przez nas do konkretnych celów. Każdy kolor odpowiada innej grupie zmiennych. Bot jest w stanie wyciągnąć te informacje ze zdania i zachować je do późniejszego wykorzystania. 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Akcje i parametry</a:t>
            </a:r>
            <a:endParaRPr/>
          </a:p>
        </p:txBody>
      </p:sp>
      <p:sp>
        <p:nvSpPr>
          <p:cNvPr id="174" name="Google Shape;174;p20"/>
          <p:cNvSpPr txBox="1"/>
          <p:nvPr>
            <p:ph idx="1" type="body"/>
          </p:nvPr>
        </p:nvSpPr>
        <p:spPr>
          <a:xfrm>
            <a:off x="819150" y="18002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pl" sz="1515"/>
              <a:t>Tutaj wskazujemy na zmienne, które pojawiają się w ramach konwersacji z użytkownikiem. Mamy tutaj do dyspozycji szereg opcji:</a:t>
            </a:r>
            <a:endParaRPr sz="1515"/>
          </a:p>
          <a:p>
            <a:pPr indent="-324802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515"/>
              <a:buChar char="●"/>
            </a:pPr>
            <a:r>
              <a:rPr lang="pl" sz="1515"/>
              <a:t>required – wskazujemy, że informacja jest wymagana do spełnienia prośby użytkownika</a:t>
            </a:r>
            <a:endParaRPr sz="1515"/>
          </a:p>
          <a:p>
            <a:pPr indent="-32480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15"/>
              <a:buChar char="●"/>
            </a:pPr>
            <a:r>
              <a:rPr lang="pl" sz="1515"/>
              <a:t>parameter name – nazwa parametru</a:t>
            </a:r>
            <a:endParaRPr sz="1515"/>
          </a:p>
          <a:p>
            <a:pPr indent="-32480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15"/>
              <a:buChar char="●"/>
            </a:pPr>
            <a:r>
              <a:rPr lang="pl" sz="1515"/>
              <a:t>entity – encja (do tego przejdziemy później); musi być wcześniej zdefiniowana</a:t>
            </a:r>
            <a:endParaRPr sz="1515"/>
          </a:p>
          <a:p>
            <a:pPr indent="-32480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15"/>
              <a:buChar char="●"/>
            </a:pPr>
            <a:r>
              <a:rPr lang="pl" sz="1515"/>
              <a:t>value – referencja do parametru; można przypisać wartość z góry lub skorzystać z predefiniowanych zmiennych</a:t>
            </a:r>
            <a:endParaRPr sz="1515"/>
          </a:p>
          <a:p>
            <a:pPr indent="-32480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15"/>
              <a:buChar char="●"/>
            </a:pPr>
            <a:r>
              <a:rPr lang="pl" sz="1515"/>
              <a:t>is list – wskazujemy czy wartości mogą być zawarte jako lista</a:t>
            </a:r>
            <a:endParaRPr sz="1515"/>
          </a:p>
          <a:p>
            <a:pPr indent="-32480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15"/>
              <a:buChar char="●"/>
            </a:pPr>
            <a:r>
              <a:rPr lang="pl" sz="1515"/>
              <a:t>prompts – przygotowana wiadomość dla użytkownika w przypadku braku danej informacji </a:t>
            </a:r>
            <a:endParaRPr sz="151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51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 sz="151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174" y="819363"/>
            <a:ext cx="8157651" cy="350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