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0" r:id="rId8"/>
    <p:sldId id="261" r:id="rId9"/>
    <p:sldId id="262" r:id="rId10"/>
    <p:sldId id="268" r:id="rId11"/>
    <p:sldId id="267" r:id="rId12"/>
    <p:sldId id="25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EF753-DA60-C990-D077-33450824E5F8}" v="310" dt="2022-12-17T20:55:23.542"/>
    <p1510:client id="{2C75569C-D1D9-BE5A-A5A5-C8C089FE7A99}" v="560" dt="2022-12-17T12:53:10.264"/>
    <p1510:client id="{3ADBE956-CABE-183F-A6B6-A01E1DF623A9}" v="2853" dt="2022-12-19T14:40:33.148"/>
    <p1510:client id="{42CB7B4F-78A2-C360-E7EB-95049C291E46}" v="397" dt="2022-12-17T11:13:05.863"/>
    <p1510:client id="{8A407E1F-172F-1CA4-81EA-419C35C0EA87}" v="1821" dt="2022-12-17T14:45:50.939"/>
    <p1510:client id="{D2447F25-9465-4E0D-9525-F88FAE98C34D}" v="46" dt="2022-12-16T13:34:25.687"/>
    <p1510:client id="{D9718FB9-9D52-C49B-AF9B-BFD2D05CF647}" v="451" dt="2022-12-16T13:38:36.380"/>
    <p1510:client id="{EB96242F-71A1-AD5F-E89D-EC1FD5CE576E}" v="894" dt="2022-12-17T23:42:11.023"/>
    <p1510:client id="{F63F63D2-118A-1757-BD64-2B471F871B7F}" v="4829" dt="2022-12-17T19:13:44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7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7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3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4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ellify.com/blog/natural-language-generation/" TargetMode="External"/><Relationship Id="rId3" Type="http://schemas.openxmlformats.org/officeDocument/2006/relationships/hyperlink" Target="https://atozofai.withgoogle.com/intl/pl/journalism/" TargetMode="External"/><Relationship Id="rId7" Type="http://schemas.openxmlformats.org/officeDocument/2006/relationships/hyperlink" Target="https://www.analyticsinsight.net/artificial-intelligence-in-journalism-where-is-media-headed/" TargetMode="External"/><Relationship Id="rId2" Type="http://schemas.openxmlformats.org/officeDocument/2006/relationships/hyperlink" Target="https://www.theverge.com/2015/1/29/7939067/ap-journalism-automation-robots-financial-repor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chcounsellor.com/2018/05/future-of-artificial-intelligence-in-journalism-automated-journalism/" TargetMode="External"/><Relationship Id="rId11" Type="http://schemas.openxmlformats.org/officeDocument/2006/relationships/hyperlink" Target="https://www.latimes.com/la-me-quakebot-faq-20190517-story.html" TargetMode="External"/><Relationship Id="rId5" Type="http://schemas.openxmlformats.org/officeDocument/2006/relationships/hyperlink" Target="https://www.techtarget.com/searchenterpriseai/definition/GPT-3" TargetMode="External"/><Relationship Id="rId10" Type="http://schemas.openxmlformats.org/officeDocument/2006/relationships/hyperlink" Target="https://en.wikipedia.org/wiki/Automated_journalism" TargetMode="External"/><Relationship Id="rId4" Type="http://schemas.openxmlformats.org/officeDocument/2006/relationships/hyperlink" Target="https://bdtechtalks.com/2020/09/14/guardian-gpt-3-article-ai-fake-news/" TargetMode="External"/><Relationship Id="rId9" Type="http://schemas.openxmlformats.org/officeDocument/2006/relationships/hyperlink" Target="https://en.wikipedia.org/wiki/Automated_Insigh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FCBF91-E32C-1504-8696-8D1966063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8538"/>
            <a:ext cx="9144000" cy="1047955"/>
          </a:xfrm>
        </p:spPr>
        <p:txBody>
          <a:bodyPr/>
          <a:lstStyle/>
          <a:p>
            <a:r>
              <a:rPr lang="pl-PL">
                <a:cs typeface="Calibri Light"/>
              </a:rPr>
              <a:t>Dziennikarstwo oparte na AI</a:t>
            </a:r>
            <a:endParaRPr lang="pl-PL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605DF06-E3AF-AB50-A9FB-75CD8CC71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271" y="1845873"/>
            <a:ext cx="7229168" cy="407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EDB14-273B-C2D6-B69B-D5D21B2B865A}"/>
              </a:ext>
            </a:extLst>
          </p:cNvPr>
          <p:cNvSpPr txBox="1"/>
          <p:nvPr/>
        </p:nvSpPr>
        <p:spPr>
          <a:xfrm>
            <a:off x="3682679" y="5852931"/>
            <a:ext cx="60419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3"/>
                </a:solidFill>
              </a:rPr>
              <a:t>https://www.techcounsellor.com/2018/05/future-of-artificial-intelligence-in-journalism-automated-journalism/</a:t>
            </a:r>
          </a:p>
        </p:txBody>
      </p:sp>
    </p:spTree>
    <p:extLst>
      <p:ext uri="{BB962C8B-B14F-4D97-AF65-F5344CB8AC3E}">
        <p14:creationId xmlns:p14="http://schemas.microsoft.com/office/powerpoint/2010/main" val="283814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08B5-9AFD-85BD-E0C8-856A98BA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1325563"/>
          </a:xfrm>
        </p:spPr>
        <p:txBody>
          <a:bodyPr/>
          <a:lstStyle/>
          <a:p>
            <a:pPr algn="ctr"/>
            <a:r>
              <a:rPr lang="en-US" err="1">
                <a:cs typeface="Calibri Light"/>
              </a:rPr>
              <a:t>Plusy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oraz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minusy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dziennikarstwa</a:t>
            </a:r>
            <a:r>
              <a:rPr lang="en-US">
                <a:cs typeface="Calibri Light"/>
              </a:rPr>
              <a:t> AI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C7C7C-DC98-FFEB-2ED7-FBC717A3211A}"/>
              </a:ext>
            </a:extLst>
          </p:cNvPr>
          <p:cNvSpPr txBox="1"/>
          <p:nvPr/>
        </p:nvSpPr>
        <p:spPr>
          <a:xfrm>
            <a:off x="840658" y="1261798"/>
            <a:ext cx="4340941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- </a:t>
            </a:r>
            <a:r>
              <a:rPr lang="en-US" b="1" err="1"/>
              <a:t>szybkość</a:t>
            </a:r>
            <a:r>
              <a:rPr lang="en-US" b="1"/>
              <a:t> </a:t>
            </a:r>
            <a:r>
              <a:rPr lang="en-US"/>
              <a:t>- AI </a:t>
            </a:r>
            <a:r>
              <a:rPr lang="en-US" err="1"/>
              <a:t>może</a:t>
            </a:r>
            <a:r>
              <a:rPr lang="en-US"/>
              <a:t> </a:t>
            </a:r>
            <a:r>
              <a:rPr lang="en-US" err="1"/>
              <a:t>być</a:t>
            </a:r>
            <a:r>
              <a:rPr lang="en-US"/>
              <a:t> </a:t>
            </a:r>
            <a:r>
              <a:rPr lang="en-US" err="1"/>
              <a:t>używana</a:t>
            </a:r>
            <a:r>
              <a:rPr lang="en-US"/>
              <a:t> do </a:t>
            </a:r>
            <a:r>
              <a:rPr lang="en-US" err="1"/>
              <a:t>natychmiastowego</a:t>
            </a:r>
            <a:r>
              <a:rPr lang="en-US"/>
              <a:t> </a:t>
            </a:r>
            <a:r>
              <a:rPr lang="en-US" err="1"/>
              <a:t>generowania</a:t>
            </a:r>
            <a:r>
              <a:rPr lang="en-US"/>
              <a:t> </a:t>
            </a:r>
            <a:r>
              <a:rPr lang="en-US" err="1"/>
              <a:t>treści</a:t>
            </a:r>
            <a:r>
              <a:rPr lang="en-US"/>
              <a:t> po </a:t>
            </a:r>
            <a:r>
              <a:rPr lang="en-US" err="1"/>
              <a:t>otrzymaniu</a:t>
            </a:r>
            <a:r>
              <a:rPr lang="en-US"/>
              <a:t> </a:t>
            </a:r>
            <a:r>
              <a:rPr lang="en-US" err="1"/>
              <a:t>informacji</a:t>
            </a:r>
            <a:r>
              <a:rPr lang="en-US"/>
              <a:t>, </a:t>
            </a:r>
            <a:r>
              <a:rPr lang="en-US" err="1"/>
              <a:t>umożliwia</a:t>
            </a:r>
            <a:r>
              <a:rPr lang="en-US"/>
              <a:t> </a:t>
            </a:r>
            <a:r>
              <a:rPr lang="en-US" err="1"/>
              <a:t>przyspieszenie</a:t>
            </a:r>
            <a:r>
              <a:rPr lang="en-US"/>
              <a:t> </a:t>
            </a:r>
            <a:r>
              <a:rPr lang="en-US" err="1"/>
              <a:t>procesu</a:t>
            </a:r>
            <a:r>
              <a:rPr lang="en-US"/>
              <a:t> </a:t>
            </a:r>
            <a:r>
              <a:rPr lang="en-US" err="1"/>
              <a:t>produkcji</a:t>
            </a:r>
            <a:r>
              <a:rPr lang="en-US"/>
              <a:t>, </a:t>
            </a:r>
            <a:r>
              <a:rPr lang="en-US" err="1"/>
              <a:t>ponieważ</a:t>
            </a:r>
            <a:r>
              <a:rPr lang="en-US"/>
              <a:t> </a:t>
            </a:r>
            <a:r>
              <a:rPr lang="en-US" err="1"/>
              <a:t>człowiek</a:t>
            </a:r>
            <a:r>
              <a:rPr lang="en-US"/>
              <a:t> </a:t>
            </a:r>
            <a:r>
              <a:rPr lang="en-US" err="1"/>
              <a:t>musi</a:t>
            </a:r>
            <a:r>
              <a:rPr lang="en-US"/>
              <a:t> </a:t>
            </a:r>
            <a:r>
              <a:rPr lang="en-US" err="1"/>
              <a:t>tylko</a:t>
            </a:r>
            <a:r>
              <a:rPr lang="en-US"/>
              <a:t> </a:t>
            </a:r>
            <a:r>
              <a:rPr lang="en-US" err="1"/>
              <a:t>sprawdzić</a:t>
            </a:r>
            <a:r>
              <a:rPr lang="en-US"/>
              <a:t> </a:t>
            </a:r>
            <a:r>
              <a:rPr lang="en-US" err="1"/>
              <a:t>powstały</a:t>
            </a:r>
            <a:r>
              <a:rPr lang="en-US"/>
              <a:t> </a:t>
            </a:r>
            <a:r>
              <a:rPr lang="en-US" err="1"/>
              <a:t>artykuł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nanieść</a:t>
            </a:r>
            <a:r>
              <a:rPr lang="en-US"/>
              <a:t> </a:t>
            </a:r>
            <a:r>
              <a:rPr lang="en-US" err="1"/>
              <a:t>poprawki</a:t>
            </a:r>
            <a:endParaRPr lang="en-US" err="1">
              <a:cs typeface="Calibri" panose="020F0502020204030204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 </a:t>
            </a:r>
            <a:r>
              <a:rPr lang="en-US" b="1" err="1">
                <a:cs typeface="Calibri"/>
              </a:rPr>
              <a:t>obiektywizm</a:t>
            </a:r>
            <a:r>
              <a:rPr lang="en-US">
                <a:cs typeface="Calibri"/>
              </a:rPr>
              <a:t> –</a:t>
            </a:r>
            <a:r>
              <a:rPr lang="en-US" b="1">
                <a:cs typeface="Calibri"/>
              </a:rPr>
              <a:t> </a:t>
            </a:r>
            <a:r>
              <a:rPr lang="en-US">
                <a:cs typeface="Calibri"/>
              </a:rPr>
              <a:t>AI </a:t>
            </a:r>
            <a:r>
              <a:rPr lang="en-US" err="1">
                <a:cs typeface="Calibri"/>
              </a:rPr>
              <a:t>pozwala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uniknięcie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subiektywności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emocjonalnego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zaangażowania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dziennikarza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wiarygodność</a:t>
            </a:r>
            <a:r>
              <a:rPr lang="en-US">
                <a:cs typeface="Calibri"/>
              </a:rPr>
              <a:t> - AI </a:t>
            </a:r>
            <a:r>
              <a:rPr lang="en-US" err="1">
                <a:cs typeface="Calibri"/>
              </a:rPr>
              <a:t>pozwala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szybkie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przeszukanie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innych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źródeł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danych</a:t>
            </a:r>
            <a:r>
              <a:rPr lang="en-US">
                <a:cs typeface="Calibri"/>
              </a:rPr>
              <a:t> w </a:t>
            </a:r>
            <a:r>
              <a:rPr lang="en-US" err="1">
                <a:cs typeface="Calibri"/>
              </a:rPr>
              <a:t>celu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weryfikacji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otrzymanych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informacji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zanim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utworzy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 </a:t>
            </a:r>
            <a:r>
              <a:rPr lang="en-US" b="1" err="1">
                <a:cs typeface="Calibri"/>
              </a:rPr>
              <a:t>dogłębność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analizy</a:t>
            </a:r>
            <a:r>
              <a:rPr lang="en-US" b="1">
                <a:cs typeface="Calibri"/>
              </a:rPr>
              <a:t> od </a:t>
            </a:r>
            <a:r>
              <a:rPr lang="en-US" b="1" err="1">
                <a:cs typeface="Calibri"/>
              </a:rPr>
              <a:t>strony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naukowej</a:t>
            </a:r>
            <a:r>
              <a:rPr lang="en-US">
                <a:cs typeface="Calibri"/>
              </a:rPr>
              <a:t> - </a:t>
            </a:r>
          </a:p>
          <a:p>
            <a:r>
              <a:rPr lang="en-US">
                <a:cs typeface="Calibri"/>
              </a:rPr>
              <a:t>AI </a:t>
            </a:r>
            <a:r>
              <a:rPr lang="en-US" err="1">
                <a:cs typeface="Calibri"/>
              </a:rPr>
              <a:t>może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szybko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przeanalizować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wielkie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zbiory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danych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3E016-8A31-F1DD-F129-7B351A84BFD1}"/>
              </a:ext>
            </a:extLst>
          </p:cNvPr>
          <p:cNvSpPr txBox="1"/>
          <p:nvPr/>
        </p:nvSpPr>
        <p:spPr>
          <a:xfrm>
            <a:off x="7010399" y="1297266"/>
            <a:ext cx="434094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- </a:t>
            </a:r>
            <a:r>
              <a:rPr lang="en-US" b="1" err="1"/>
              <a:t>autorstwo</a:t>
            </a:r>
            <a:r>
              <a:rPr lang="en-US" b="1"/>
              <a:t> </a:t>
            </a:r>
            <a:r>
              <a:rPr lang="en-US"/>
              <a:t>- </a:t>
            </a:r>
            <a:r>
              <a:rPr lang="en-US" err="1"/>
              <a:t>ciężko</a:t>
            </a:r>
            <a:r>
              <a:rPr lang="en-US"/>
              <a:t> </a:t>
            </a:r>
            <a:r>
              <a:rPr lang="en-US" err="1"/>
              <a:t>przypisać</a:t>
            </a:r>
            <a:r>
              <a:rPr lang="en-US"/>
              <a:t> </a:t>
            </a:r>
            <a:r>
              <a:rPr lang="en-US" err="1"/>
              <a:t>autorstwo</a:t>
            </a:r>
            <a:r>
              <a:rPr lang="en-US"/>
              <a:t> </a:t>
            </a:r>
            <a:r>
              <a:rPr lang="en-US" err="1"/>
              <a:t>takich</a:t>
            </a:r>
            <a:r>
              <a:rPr lang="en-US"/>
              <a:t> </a:t>
            </a:r>
            <a:r>
              <a:rPr lang="en-US" err="1"/>
              <a:t>artykułów</a:t>
            </a:r>
            <a:r>
              <a:rPr lang="en-US"/>
              <a:t>, </a:t>
            </a:r>
            <a:r>
              <a:rPr lang="en-US" err="1"/>
              <a:t>ponieważ</a:t>
            </a:r>
            <a:r>
              <a:rPr lang="en-US"/>
              <a:t> </a:t>
            </a:r>
            <a:r>
              <a:rPr lang="en-US" err="1"/>
              <a:t>część</a:t>
            </a:r>
            <a:r>
              <a:rPr lang="en-US"/>
              <a:t> </a:t>
            </a:r>
            <a:r>
              <a:rPr lang="en-US" err="1"/>
              <a:t>pracy</a:t>
            </a:r>
            <a:r>
              <a:rPr lang="en-US"/>
              <a:t> </a:t>
            </a:r>
            <a:r>
              <a:rPr lang="en-US" err="1"/>
              <a:t>wykonują</a:t>
            </a:r>
            <a:r>
              <a:rPr lang="en-US"/>
              <a:t> </a:t>
            </a:r>
            <a:r>
              <a:rPr lang="en-US" err="1"/>
              <a:t>zarówno</a:t>
            </a:r>
            <a:r>
              <a:rPr lang="en-US"/>
              <a:t> </a:t>
            </a:r>
            <a:r>
              <a:rPr lang="en-US" err="1"/>
              <a:t>dziennikarze</a:t>
            </a:r>
            <a:r>
              <a:rPr lang="en-US"/>
              <a:t>, </a:t>
            </a:r>
            <a:r>
              <a:rPr lang="en-US" err="1"/>
              <a:t>edytorzy</a:t>
            </a:r>
            <a:r>
              <a:rPr lang="en-US"/>
              <a:t>, a </a:t>
            </a:r>
            <a:r>
              <a:rPr lang="en-US" err="1"/>
              <a:t>także</a:t>
            </a:r>
            <a:r>
              <a:rPr lang="en-US"/>
              <a:t> </a:t>
            </a:r>
            <a:r>
              <a:rPr lang="en-US" err="1"/>
              <a:t>programiści</a:t>
            </a:r>
            <a:r>
              <a:rPr lang="en-US"/>
              <a:t> </a:t>
            </a:r>
            <a:r>
              <a:rPr lang="en-US" err="1"/>
              <a:t>tworzący</a:t>
            </a:r>
            <a:r>
              <a:rPr lang="en-US"/>
              <a:t> AI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- </a:t>
            </a:r>
            <a:r>
              <a:rPr lang="en-US" b="1" err="1">
                <a:cs typeface="Calibri"/>
              </a:rPr>
              <a:t>brak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ludzkiego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czynnika</a:t>
            </a:r>
            <a:r>
              <a:rPr lang="en-US" b="1">
                <a:cs typeface="Calibri"/>
              </a:rPr>
              <a:t> </a:t>
            </a:r>
            <a:r>
              <a:rPr lang="en-US">
                <a:cs typeface="Calibri"/>
              </a:rPr>
              <a:t>–</a:t>
            </a:r>
            <a:r>
              <a:rPr lang="en-US" b="1">
                <a:cs typeface="Calibri"/>
              </a:rPr>
              <a:t> </a:t>
            </a:r>
            <a:r>
              <a:rPr lang="en-US" err="1">
                <a:cs typeface="Calibri"/>
              </a:rPr>
              <a:t>brak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większego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emocjonalnego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zaangażowania</a:t>
            </a:r>
            <a:r>
              <a:rPr lang="en-US">
                <a:cs typeface="Calibri"/>
              </a:rPr>
              <a:t> ze </a:t>
            </a:r>
            <a:r>
              <a:rPr lang="en-US" err="1">
                <a:cs typeface="Calibri"/>
              </a:rPr>
              <a:t>strony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dziennikarzy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czy</a:t>
            </a:r>
            <a:r>
              <a:rPr lang="en-US">
                <a:cs typeface="Calibri"/>
              </a:rPr>
              <a:t> po </a:t>
            </a:r>
            <a:r>
              <a:rPr lang="en-US" err="1">
                <a:cs typeface="Calibri"/>
              </a:rPr>
              <a:t>prostu</a:t>
            </a:r>
            <a:r>
              <a:rPr lang="en-US">
                <a:cs typeface="Calibri"/>
              </a:rPr>
              <a:t> '</a:t>
            </a:r>
            <a:r>
              <a:rPr lang="en-US" err="1">
                <a:cs typeface="Calibri"/>
              </a:rPr>
              <a:t>ludzkiej</a:t>
            </a:r>
            <a:r>
              <a:rPr lang="en-US">
                <a:cs typeface="Calibri"/>
              </a:rPr>
              <a:t>' </a:t>
            </a:r>
            <a:r>
              <a:rPr lang="en-US" err="1">
                <a:cs typeface="Calibri"/>
              </a:rPr>
              <a:t>interpretacji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może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prowadzić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powstawania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mało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angażujących</a:t>
            </a:r>
            <a:r>
              <a:rPr lang="en-US">
                <a:cs typeface="Calibri"/>
              </a:rPr>
              <a:t>, bez </a:t>
            </a:r>
            <a:r>
              <a:rPr lang="en-US" err="1">
                <a:cs typeface="Calibri"/>
              </a:rPr>
              <a:t>głębi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oraz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ludzkiej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perspektywy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dając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czytelnikowi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zapalnika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przemyśleń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możliwość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manipulacji</a:t>
            </a:r>
            <a:r>
              <a:rPr lang="en-US" b="1">
                <a:cs typeface="Calibri"/>
              </a:rPr>
              <a:t> </a:t>
            </a:r>
            <a:r>
              <a:rPr lang="en-US">
                <a:cs typeface="Calibri"/>
              </a:rPr>
              <a:t>– </a:t>
            </a:r>
            <a:r>
              <a:rPr lang="en-US" err="1">
                <a:cs typeface="Calibri"/>
              </a:rPr>
              <a:t>istnieje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ryzyko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że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głębszej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analizie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sposobu</a:t>
            </a:r>
            <a:r>
              <a:rPr lang="en-US">
                <a:cs typeface="Calibri"/>
              </a:rPr>
              <a:t>, w </a:t>
            </a:r>
            <a:r>
              <a:rPr lang="en-US" err="1">
                <a:cs typeface="Calibri"/>
              </a:rPr>
              <a:t>jaki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dany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algorytm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tworzy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artykuły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może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być</a:t>
            </a:r>
            <a:r>
              <a:rPr lang="en-US">
                <a:cs typeface="Calibri"/>
              </a:rPr>
              <a:t> on </a:t>
            </a:r>
            <a:r>
              <a:rPr lang="en-US" err="1">
                <a:cs typeface="Calibri"/>
              </a:rPr>
              <a:t>zmanipulowany</a:t>
            </a:r>
          </a:p>
        </p:txBody>
      </p:sp>
    </p:spTree>
    <p:extLst>
      <p:ext uri="{BB962C8B-B14F-4D97-AF65-F5344CB8AC3E}">
        <p14:creationId xmlns:p14="http://schemas.microsoft.com/office/powerpoint/2010/main" val="426857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B707364-807F-785E-7B25-62090AFEACA4}"/>
              </a:ext>
            </a:extLst>
          </p:cNvPr>
          <p:cNvSpPr txBox="1">
            <a:spLocks/>
          </p:cNvSpPr>
          <p:nvPr/>
        </p:nvSpPr>
        <p:spPr>
          <a:xfrm>
            <a:off x="643467" y="3431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err="1">
                <a:cs typeface="Calibri Light"/>
              </a:rPr>
              <a:t>Przykłady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stron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generujących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artykuły</a:t>
            </a:r>
            <a:endParaRPr lang="en-US" sz="3600">
              <a:cs typeface="Calibri Light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6403AD55-A6B9-441C-CBF2-AD069DCF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700987"/>
            <a:ext cx="4648200" cy="384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10EFA278-58DA-32A3-B2D6-DF85BAC3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55" y="1096876"/>
            <a:ext cx="4648201" cy="359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F5D87D15-A7D5-8833-D02B-09CCFFB19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21" y="1267502"/>
            <a:ext cx="2165555" cy="122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D8C1FF-3C7F-E6BB-900C-B634867F0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303" y="1270943"/>
            <a:ext cx="2300748" cy="121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Logo&#10;&#10;Description automatically generated">
            <a:extLst>
              <a:ext uri="{FF2B5EF4-FFF2-40B4-BE49-F238E27FC236}">
                <a16:creationId xmlns:a16="http://schemas.microsoft.com/office/drawing/2014/main" id="{39E9A75C-9CC9-0684-D59D-BE8AE7732E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964" r="-503" b="26607"/>
          <a:stretch/>
        </p:blipFill>
        <p:spPr>
          <a:xfrm>
            <a:off x="5818238" y="5252203"/>
            <a:ext cx="2681762" cy="815900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B8CA0278-F55B-D7F2-ADBB-C3AE86E66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4174" y="5278350"/>
            <a:ext cx="3050458" cy="7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72B22D-A208-C108-637D-8C1892FE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40"/>
            <a:ext cx="10515600" cy="57017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l-PL">
                <a:cs typeface="Calibri" panose="020F0502020204030204"/>
              </a:rPr>
              <a:t>Bibliografia:</a:t>
            </a:r>
          </a:p>
          <a:p>
            <a:r>
              <a:rPr lang="pl-PL">
                <a:ea typeface="+mn-lt"/>
                <a:cs typeface="+mn-lt"/>
                <a:hlinkClick r:id="rId2"/>
              </a:rPr>
              <a:t>https://www.theverge.com/2015/1/29/7939067/ap-journalism-automation-robots-financial-reporting</a:t>
            </a:r>
            <a:endParaRPr lang="pl-PL">
              <a:ea typeface="+mn-lt"/>
              <a:cs typeface="+mn-lt"/>
            </a:endParaRPr>
          </a:p>
          <a:p>
            <a:r>
              <a:rPr lang="pl-PL">
                <a:ea typeface="+mn-lt"/>
                <a:cs typeface="+mn-lt"/>
                <a:hlinkClick r:id="rId3"/>
              </a:rPr>
              <a:t>https://atozofai.withgoogle.com/intl/pl/journalism/</a:t>
            </a:r>
            <a:endParaRPr lang="pl-PL"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  <a:hlinkClick r:id="rId4"/>
              </a:rPr>
              <a:t>https://bdtechtalks.com/2020/09/14/guardian-gpt-3-article-ai-fake-news/</a:t>
            </a:r>
            <a:endParaRPr lang="pl-PL">
              <a:ea typeface="+mn-lt"/>
              <a:cs typeface="+mn-lt"/>
            </a:endParaRPr>
          </a:p>
          <a:p>
            <a:r>
              <a:rPr lang="pl-PL">
                <a:ea typeface="+mn-lt"/>
                <a:cs typeface="+mn-lt"/>
                <a:hlinkClick r:id="rId5"/>
              </a:rPr>
              <a:t>https://www.techtarget.com/searchenterpriseai/definition/GPT-3</a:t>
            </a:r>
            <a:endParaRPr lang="pl-PL">
              <a:ea typeface="Calibri"/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  <a:hlinkClick r:id="rId6"/>
              </a:rPr>
              <a:t>https://www.techcounsellor.com/2018/05/future-of-artificial-intelligence-in-journalism-automated-journalism/</a:t>
            </a:r>
            <a:endParaRPr lang="pl-PL">
              <a:ea typeface="Calibri"/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  <a:hlinkClick r:id="rId7"/>
              </a:rPr>
              <a:t>https://www.analyticsinsight.net/artificial-intelligence-in-journalism-where-is-media-headed/</a:t>
            </a:r>
            <a:endParaRPr lang="pl-PL">
              <a:ea typeface="Calibri"/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  <a:hlinkClick r:id="rId8"/>
              </a:rPr>
              <a:t>https://rellify.com/blog/natural-language-generation/</a:t>
            </a:r>
            <a:endParaRPr lang="pl-PL">
              <a:ea typeface="Calibri"/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  <a:hlinkClick r:id="rId9"/>
              </a:rPr>
              <a:t>https://en.wikipedia.org/wiki/Automated_Insights</a:t>
            </a:r>
            <a:endParaRPr lang="pl-PL">
              <a:ea typeface="Calibri"/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  <a:hlinkClick r:id="rId10"/>
              </a:rPr>
              <a:t>https://en.wikipedia.org/wiki/Automated_journalism</a:t>
            </a:r>
            <a:endParaRPr lang="pl-PL">
              <a:ea typeface="Calibri"/>
              <a:cs typeface="Calibri" panose="020F0502020204030204"/>
            </a:endParaRPr>
          </a:p>
          <a:p>
            <a:r>
              <a:rPr lang="pl-PL">
                <a:ea typeface="+mn-lt"/>
                <a:cs typeface="+mn-lt"/>
                <a:hlinkClick r:id="rId11"/>
              </a:rPr>
              <a:t>https://www.latimes.com/la-me-quakebot-faq-20190517-story.html</a:t>
            </a:r>
          </a:p>
          <a:p>
            <a:endParaRPr lang="pl-PL">
              <a:ea typeface="+mn-lt"/>
              <a:cs typeface="+mn-lt"/>
            </a:endParaRPr>
          </a:p>
          <a:p>
            <a:endParaRPr lang="pl-PL">
              <a:ea typeface="Calibri"/>
              <a:cs typeface="Calibri" panose="020F0502020204030204"/>
            </a:endParaRPr>
          </a:p>
          <a:p>
            <a:endParaRPr lang="pl-PL">
              <a:ea typeface="Calibri"/>
              <a:cs typeface="Calibri" panose="020F0502020204030204"/>
            </a:endParaRPr>
          </a:p>
          <a:p>
            <a:endParaRPr lang="pl-PL">
              <a:ea typeface="Calibri"/>
              <a:cs typeface="Calibri" panose="020F0502020204030204"/>
            </a:endParaRPr>
          </a:p>
          <a:p>
            <a:endParaRPr lang="pl-PL">
              <a:ea typeface="Calibri"/>
              <a:cs typeface="Calibri" panose="020F0502020204030204"/>
            </a:endParaRPr>
          </a:p>
          <a:p>
            <a:endParaRPr lang="pl-PL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493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A487D8-BDDF-D28D-CC11-FACE9279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cs typeface="Calibri Light"/>
              </a:rPr>
              <a:t>Jak AI może być wykorzystane w dziennikarstwie?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C4DDA-9E0E-140A-A426-0F3D6AB50552}"/>
              </a:ext>
            </a:extLst>
          </p:cNvPr>
          <p:cNvSpPr txBox="1"/>
          <p:nvPr/>
        </p:nvSpPr>
        <p:spPr>
          <a:xfrm>
            <a:off x="1470948" y="1410664"/>
            <a:ext cx="9139177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Analiza </a:t>
            </a:r>
            <a:r>
              <a:rPr lang="en-US" err="1">
                <a:ea typeface="+mn-lt"/>
                <a:cs typeface="+mn-lt"/>
              </a:rPr>
              <a:t>danych</a:t>
            </a:r>
            <a:r>
              <a:rPr lang="en-US">
                <a:ea typeface="+mn-lt"/>
                <a:cs typeface="+mn-lt"/>
              </a:rPr>
              <a:t> w </a:t>
            </a:r>
            <a:r>
              <a:rPr lang="en-US" err="1">
                <a:ea typeface="+mn-lt"/>
                <a:cs typeface="+mn-lt"/>
              </a:rPr>
              <a:t>celu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bardziej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dogłębnej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analizy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danego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tematu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zjawiska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Transkrypcja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mowy</a:t>
            </a:r>
            <a:r>
              <a:rPr lang="en-US">
                <a:ea typeface="+mn-lt"/>
                <a:cs typeface="+mn-lt"/>
              </a:rPr>
              <a:t> z </a:t>
            </a:r>
            <a:r>
              <a:rPr lang="en-US" err="1">
                <a:ea typeface="+mn-lt"/>
                <a:cs typeface="+mn-lt"/>
              </a:rPr>
              <a:t>nagrań</a:t>
            </a:r>
            <a:r>
              <a:rPr lang="en-US">
                <a:ea typeface="+mn-lt"/>
                <a:cs typeface="+mn-lt"/>
              </a:rPr>
              <a:t> audio </a:t>
            </a:r>
            <a:r>
              <a:rPr lang="en-US" err="1">
                <a:ea typeface="+mn-lt"/>
                <a:cs typeface="+mn-lt"/>
              </a:rPr>
              <a:t>oraz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wideo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tekst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pisany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Analiza </a:t>
            </a:r>
            <a:r>
              <a:rPr lang="en-US" err="1">
                <a:ea typeface="+mn-lt"/>
                <a:cs typeface="+mn-lt"/>
              </a:rPr>
              <a:t>dużych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zbiorów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danych</a:t>
            </a:r>
            <a:r>
              <a:rPr lang="en-US">
                <a:ea typeface="+mn-lt"/>
                <a:cs typeface="+mn-lt"/>
              </a:rPr>
              <a:t> - big data – w </a:t>
            </a:r>
            <a:r>
              <a:rPr lang="en-US" err="1">
                <a:ea typeface="+mn-lt"/>
                <a:cs typeface="+mn-lt"/>
              </a:rPr>
              <a:t>celu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wyszukiwania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trendów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lub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anomalii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jako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możliwych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tematów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które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warto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byłoby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opisać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oraz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powiadamiania</a:t>
            </a:r>
            <a:r>
              <a:rPr lang="en-US">
                <a:ea typeface="+mn-lt"/>
                <a:cs typeface="+mn-lt"/>
              </a:rPr>
              <a:t> o ich </a:t>
            </a:r>
            <a:r>
              <a:rPr lang="en-US" err="1">
                <a:ea typeface="+mn-lt"/>
                <a:cs typeface="+mn-lt"/>
              </a:rPr>
              <a:t>wystąpieniu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dziennikarzy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Wykrywanie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fałszywych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informacji</a:t>
            </a:r>
            <a:r>
              <a:rPr lang="en-US">
                <a:ea typeface="+mn-lt"/>
                <a:cs typeface="+mn-lt"/>
              </a:rPr>
              <a:t> (fake </a:t>
            </a:r>
            <a:r>
              <a:rPr lang="en-US" err="1">
                <a:ea typeface="+mn-lt"/>
                <a:cs typeface="+mn-lt"/>
              </a:rPr>
              <a:t>newsów</a:t>
            </a:r>
            <a:r>
              <a:rPr lang="en-US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poprzez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wykorzystanie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uczenia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maszynowego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tworząc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algorytm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uczący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się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rozpoznawać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cechy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charakterystyczne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fałszywych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informacji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Cechy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obejmują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tylko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samą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informację</a:t>
            </a:r>
            <a:r>
              <a:rPr lang="en-US">
                <a:ea typeface="+mn-lt"/>
                <a:cs typeface="+mn-lt"/>
              </a:rPr>
              <a:t> - </a:t>
            </a:r>
            <a:r>
              <a:rPr lang="en-US" err="1">
                <a:ea typeface="+mn-lt"/>
                <a:cs typeface="+mn-lt"/>
              </a:rPr>
              <a:t>czyli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użyty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język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frazy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czy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struktura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tekstu</a:t>
            </a:r>
            <a:r>
              <a:rPr lang="en-US">
                <a:ea typeface="+mn-lt"/>
                <a:cs typeface="+mn-lt"/>
              </a:rPr>
              <a:t>, ale </a:t>
            </a:r>
            <a:r>
              <a:rPr lang="en-US" err="1">
                <a:ea typeface="+mn-lt"/>
                <a:cs typeface="+mn-lt"/>
              </a:rPr>
              <a:t>także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dotyczące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metadanych</a:t>
            </a:r>
            <a:r>
              <a:rPr lang="en-US">
                <a:ea typeface="+mn-lt"/>
                <a:cs typeface="+mn-lt"/>
              </a:rPr>
              <a:t> – </a:t>
            </a:r>
            <a:r>
              <a:rPr lang="en-US" err="1">
                <a:ea typeface="+mn-lt"/>
                <a:cs typeface="+mn-lt"/>
              </a:rPr>
              <a:t>czyli</a:t>
            </a:r>
            <a:r>
              <a:rPr lang="en-US">
                <a:ea typeface="+mn-lt"/>
                <a:cs typeface="+mn-lt"/>
              </a:rPr>
              <a:t> np. </a:t>
            </a:r>
            <a:r>
              <a:rPr lang="en-US" err="1">
                <a:ea typeface="+mn-lt"/>
                <a:cs typeface="+mn-lt"/>
              </a:rPr>
              <a:t>wiarygodność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autora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tekstu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osób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potwierdzających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autentyczność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podanych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informacji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+mn-lt"/>
              </a:rPr>
              <a:t>Pisanie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artykułów</a:t>
            </a:r>
            <a:r>
              <a:rPr lang="en-US">
                <a:cs typeface="+mn-lt"/>
              </a:rPr>
              <a:t> </a:t>
            </a:r>
            <a:r>
              <a:rPr lang="en-US" err="1">
                <a:cs typeface="+mn-lt"/>
              </a:rPr>
              <a:t>poprzez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analizę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dużych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zbiorów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danych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oraz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tekstów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pisanych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przez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ludzi</a:t>
            </a:r>
            <a:r>
              <a:rPr lang="en-US">
                <a:cs typeface="+mn-lt"/>
              </a:rPr>
              <a:t>, </a:t>
            </a:r>
            <a:r>
              <a:rPr lang="en-US" err="1">
                <a:cs typeface="+mn-lt"/>
              </a:rPr>
              <a:t>nauczenie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się</a:t>
            </a:r>
            <a:r>
              <a:rPr lang="en-US">
                <a:cs typeface="+mn-lt"/>
              </a:rPr>
              <a:t> w ten </a:t>
            </a:r>
            <a:r>
              <a:rPr lang="en-US" err="1">
                <a:cs typeface="+mn-lt"/>
              </a:rPr>
              <a:t>sposób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języka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naturalnego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oraz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poznanie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zasad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pisania</a:t>
            </a:r>
            <a:r>
              <a:rPr lang="en-US">
                <a:cs typeface="+mn-lt"/>
              </a:rPr>
              <a:t> w </a:t>
            </a:r>
            <a:r>
              <a:rPr lang="en-US" err="1">
                <a:cs typeface="+mn-lt"/>
              </a:rPr>
              <a:t>sposób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zbliżony</a:t>
            </a:r>
            <a:r>
              <a:rPr lang="en-US">
                <a:cs typeface="+mn-lt"/>
              </a:rPr>
              <a:t> do </a:t>
            </a:r>
            <a:r>
              <a:rPr lang="en-US" err="1">
                <a:cs typeface="+mn-lt"/>
              </a:rPr>
              <a:t>ludzi</a:t>
            </a:r>
            <a:r>
              <a:rPr lang="en-US">
                <a:cs typeface="+mn-lt"/>
              </a:rPr>
              <a:t>, a </a:t>
            </a:r>
            <a:r>
              <a:rPr lang="en-US" err="1">
                <a:cs typeface="+mn-lt"/>
              </a:rPr>
              <a:t>natępnie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generowanie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nowych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treści</a:t>
            </a:r>
            <a:r>
              <a:rPr lang="en-US">
                <a:cs typeface="+mn-lt"/>
              </a:rPr>
              <a:t> o </a:t>
            </a:r>
            <a:r>
              <a:rPr lang="en-US" err="1">
                <a:cs typeface="+mn-lt"/>
              </a:rPr>
              <a:t>podanym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temacie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40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218C-4E71-A859-E32E-FF79A161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948"/>
            <a:ext cx="10515600" cy="1325563"/>
          </a:xfrm>
        </p:spPr>
        <p:txBody>
          <a:bodyPr/>
          <a:lstStyle/>
          <a:p>
            <a:pPr algn="ctr"/>
            <a:r>
              <a:rPr lang="en-US"/>
              <a:t>Natural Language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0BF63-94BB-EEF5-D968-813AB8FC0BE1}"/>
              </a:ext>
            </a:extLst>
          </p:cNvPr>
          <p:cNvSpPr txBox="1"/>
          <p:nvPr/>
        </p:nvSpPr>
        <p:spPr>
          <a:xfrm>
            <a:off x="1425616" y="936387"/>
            <a:ext cx="93504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NLG</a:t>
            </a:r>
            <a:r>
              <a:rPr lang="en-US">
                <a:cs typeface="Calibri"/>
              </a:rPr>
              <a:t> to </a:t>
            </a:r>
            <a:r>
              <a:rPr lang="en-US" err="1">
                <a:cs typeface="Calibri"/>
              </a:rPr>
              <a:t>dział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sztucznej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inteligencji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wykorzystujący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algorytmy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oraz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techniki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uczenia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maszynowego</a:t>
            </a:r>
            <a:r>
              <a:rPr lang="en-US">
                <a:cs typeface="Calibri"/>
              </a:rPr>
              <a:t> 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w </a:t>
            </a:r>
            <a:r>
              <a:rPr lang="en-US" err="1">
                <a:cs typeface="Calibri"/>
              </a:rPr>
              <a:t>celu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nauczenia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się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tworzenia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składnych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brzmiących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naturalnie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ludzi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tekstów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6A8A8-6ED8-DF66-7ACD-7842E62B44B9}"/>
              </a:ext>
            </a:extLst>
          </p:cNvPr>
          <p:cNvSpPr txBox="1"/>
          <p:nvPr/>
        </p:nvSpPr>
        <p:spPr>
          <a:xfrm>
            <a:off x="1414410" y="1716117"/>
            <a:ext cx="935041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NLG </a:t>
            </a:r>
            <a:r>
              <a:rPr lang="en-US" err="1">
                <a:cs typeface="Calibri"/>
              </a:rPr>
              <a:t>głównie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stosuje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się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tworzenia</a:t>
            </a:r>
            <a:r>
              <a:rPr lang="en-US"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raportów</a:t>
            </a:r>
            <a:r>
              <a:rPr lang="en-US">
                <a:cs typeface="Calibri"/>
              </a:rPr>
              <a:t> z </a:t>
            </a:r>
            <a:r>
              <a:rPr lang="en-US" err="1">
                <a:cs typeface="Calibri"/>
              </a:rPr>
              <a:t>medycznych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oraz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finansowych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danych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chatbotów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wirtualnych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asystentów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zawartości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stron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internetowych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postów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social media 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podsumowań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dłuższych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dokumentów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czy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artykułów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wypunktowując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najważniejsze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informacje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translacji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tekstów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języki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niż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te</a:t>
            </a:r>
            <a:r>
              <a:rPr lang="en-US">
                <a:cs typeface="Calibri"/>
              </a:rPr>
              <a:t>, w </a:t>
            </a:r>
            <a:r>
              <a:rPr lang="en-US" err="1">
                <a:cs typeface="Calibri"/>
              </a:rPr>
              <a:t>których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pierwotnie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zostały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napisane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61D1BB8F-E907-9892-130E-C1061DDA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956" y="3550583"/>
            <a:ext cx="4435287" cy="319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CBAA8-3F2C-E9AC-A781-031E4E7EEB78}"/>
              </a:ext>
            </a:extLst>
          </p:cNvPr>
          <p:cNvSpPr txBox="1"/>
          <p:nvPr/>
        </p:nvSpPr>
        <p:spPr>
          <a:xfrm>
            <a:off x="1429871" y="1889312"/>
            <a:ext cx="49171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577BA-10B8-4CB6-8DFB-ED34935C990B}"/>
              </a:ext>
            </a:extLst>
          </p:cNvPr>
          <p:cNvSpPr txBox="1"/>
          <p:nvPr/>
        </p:nvSpPr>
        <p:spPr>
          <a:xfrm>
            <a:off x="5312780" y="6614931"/>
            <a:ext cx="60419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3"/>
                </a:solidFill>
              </a:rPr>
              <a:t>https://rellify.com/blog/natural-language-generation/</a:t>
            </a:r>
          </a:p>
        </p:txBody>
      </p:sp>
    </p:spTree>
    <p:extLst>
      <p:ext uri="{BB962C8B-B14F-4D97-AF65-F5344CB8AC3E}">
        <p14:creationId xmlns:p14="http://schemas.microsoft.com/office/powerpoint/2010/main" val="296170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C5AE5-DE80-0BAF-396C-3A4206C1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8823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err="1">
                <a:latin typeface="+mj-lt"/>
                <a:ea typeface="+mj-ea"/>
                <a:cs typeface="+mj-cs"/>
              </a:rPr>
              <a:t>Rozwój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dziennikarstwa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opartego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na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sztucznej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inteligencji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3A3BE-42B1-9EDA-AD89-FCFB62890DB0}"/>
              </a:ext>
            </a:extLst>
          </p:cNvPr>
          <p:cNvSpPr txBox="1"/>
          <p:nvPr/>
        </p:nvSpPr>
        <p:spPr>
          <a:xfrm>
            <a:off x="675984" y="1357331"/>
            <a:ext cx="10841803" cy="17414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/>
              <a:t>Automated Insights</a:t>
            </a:r>
            <a:r>
              <a:rPr lang="en-US" sz="2000"/>
              <a:t> – </a:t>
            </a:r>
            <a:r>
              <a:rPr lang="en-US" sz="2000" err="1"/>
              <a:t>firma</a:t>
            </a:r>
            <a:r>
              <a:rPr lang="en-US" sz="2000"/>
              <a:t> </a:t>
            </a:r>
            <a:r>
              <a:rPr lang="en-US" sz="2000" err="1"/>
              <a:t>specjalizująca</a:t>
            </a:r>
            <a:r>
              <a:rPr lang="en-US" sz="2000"/>
              <a:t> </a:t>
            </a:r>
            <a:r>
              <a:rPr lang="en-US" sz="2000" err="1"/>
              <a:t>się</a:t>
            </a:r>
            <a:r>
              <a:rPr lang="en-US" sz="2000"/>
              <a:t> w </a:t>
            </a:r>
            <a:r>
              <a:rPr lang="en-US" sz="2000" err="1"/>
              <a:t>technologiach</a:t>
            </a:r>
            <a:r>
              <a:rPr lang="en-US" sz="2000"/>
              <a:t> NLG. </a:t>
            </a:r>
            <a:br>
              <a:rPr lang="en-US" sz="2000"/>
            </a:br>
            <a:r>
              <a:rPr lang="en-US" sz="2000"/>
              <a:t>W 2011 </a:t>
            </a:r>
            <a:r>
              <a:rPr lang="en-US" sz="2000" err="1"/>
              <a:t>roku</a:t>
            </a:r>
            <a:r>
              <a:rPr lang="en-US" sz="2000"/>
              <a:t> </a:t>
            </a:r>
            <a:r>
              <a:rPr lang="en-US" sz="2000" err="1"/>
              <a:t>powstała</a:t>
            </a:r>
            <a:r>
              <a:rPr lang="en-US" sz="2000"/>
              <a:t> </a:t>
            </a:r>
            <a:r>
              <a:rPr lang="en-US" sz="2000" err="1"/>
              <a:t>jako</a:t>
            </a:r>
            <a:r>
              <a:rPr lang="en-US" sz="2000"/>
              <a:t> </a:t>
            </a:r>
            <a:r>
              <a:rPr lang="en-US" sz="2000" err="1"/>
              <a:t>StatSheet</a:t>
            </a:r>
            <a:r>
              <a:rPr lang="en-US" sz="2000"/>
              <a:t> - </a:t>
            </a:r>
            <a:r>
              <a:rPr lang="en-US" sz="2000" err="1"/>
              <a:t>sieć</a:t>
            </a:r>
            <a:r>
              <a:rPr lang="en-US" sz="2000"/>
              <a:t> 345 </a:t>
            </a:r>
            <a:r>
              <a:rPr lang="en-US" sz="2000" err="1"/>
              <a:t>stron</a:t>
            </a:r>
            <a:r>
              <a:rPr lang="en-US" sz="2000"/>
              <a:t>, </a:t>
            </a:r>
            <a:r>
              <a:rPr lang="en-US" sz="2000" err="1"/>
              <a:t>każda</a:t>
            </a:r>
            <a:r>
              <a:rPr lang="en-US" sz="2000"/>
              <a:t> </a:t>
            </a:r>
            <a:r>
              <a:rPr lang="en-US" sz="2000" err="1"/>
              <a:t>dedykowana</a:t>
            </a:r>
            <a:r>
              <a:rPr lang="en-US" sz="2000"/>
              <a:t> </a:t>
            </a:r>
            <a:r>
              <a:rPr lang="en-US" sz="2000" err="1"/>
              <a:t>innej</a:t>
            </a:r>
            <a:r>
              <a:rPr lang="en-US" sz="2000"/>
              <a:t> </a:t>
            </a:r>
            <a:r>
              <a:rPr lang="en-US" sz="2000" err="1"/>
              <a:t>drużynie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z </a:t>
            </a:r>
            <a:r>
              <a:rPr lang="en-US" sz="2000" err="1"/>
              <a:t>uniwersyteckiej</a:t>
            </a:r>
            <a:r>
              <a:rPr lang="en-US" sz="2000"/>
              <a:t> </a:t>
            </a:r>
            <a:r>
              <a:rPr lang="en-US" sz="2000" err="1"/>
              <a:t>Pierwszej</a:t>
            </a:r>
            <a:r>
              <a:rPr lang="en-US" sz="2000"/>
              <a:t> </a:t>
            </a:r>
            <a:r>
              <a:rPr lang="en-US" sz="2000" err="1"/>
              <a:t>Dywizji</a:t>
            </a:r>
            <a:r>
              <a:rPr lang="en-US" sz="2000"/>
              <a:t> </a:t>
            </a:r>
            <a:r>
              <a:rPr lang="en-US" sz="2000" err="1"/>
              <a:t>koszykówki</a:t>
            </a:r>
            <a:r>
              <a:rPr lang="en-US" sz="2000"/>
              <a:t>. </a:t>
            </a:r>
            <a:r>
              <a:rPr lang="en-US" sz="2000" err="1"/>
              <a:t>Strony</a:t>
            </a:r>
            <a:r>
              <a:rPr lang="en-US" sz="2000"/>
              <a:t> </a:t>
            </a:r>
            <a:r>
              <a:rPr lang="en-US" sz="2000" err="1"/>
              <a:t>te</a:t>
            </a:r>
            <a:r>
              <a:rPr lang="en-US" sz="2000"/>
              <a:t> </a:t>
            </a:r>
            <a:r>
              <a:rPr lang="en-US" sz="2000" err="1"/>
              <a:t>automatycznie</a:t>
            </a:r>
            <a:r>
              <a:rPr lang="en-US" sz="2000"/>
              <a:t> </a:t>
            </a:r>
            <a:r>
              <a:rPr lang="en-US" sz="2000" err="1"/>
              <a:t>publikowały</a:t>
            </a:r>
            <a:r>
              <a:rPr lang="en-US" sz="2000"/>
              <a:t> </a:t>
            </a:r>
            <a:r>
              <a:rPr lang="en-US" sz="2000" err="1"/>
              <a:t>artykuły</a:t>
            </a:r>
            <a:r>
              <a:rPr lang="en-US" sz="2000"/>
              <a:t> </a:t>
            </a:r>
            <a:r>
              <a:rPr lang="en-US" sz="2000" err="1"/>
              <a:t>dotyczące</a:t>
            </a:r>
            <a:r>
              <a:rPr lang="en-US" sz="2000"/>
              <a:t> </a:t>
            </a:r>
            <a:r>
              <a:rPr lang="en-US" sz="2000" err="1"/>
              <a:t>zapowiedzi</a:t>
            </a:r>
            <a:r>
              <a:rPr lang="en-US" sz="2000"/>
              <a:t> 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podsumowania</a:t>
            </a:r>
            <a:r>
              <a:rPr lang="en-US" sz="2000"/>
              <a:t> </a:t>
            </a:r>
            <a:r>
              <a:rPr lang="en-US" sz="2000" err="1"/>
              <a:t>meczy</a:t>
            </a:r>
            <a:r>
              <a:rPr lang="en-US" sz="2000"/>
              <a:t>, </a:t>
            </a:r>
            <a:r>
              <a:rPr lang="en-US" sz="2000" err="1"/>
              <a:t>relacje</a:t>
            </a:r>
            <a:r>
              <a:rPr lang="en-US" sz="2000"/>
              <a:t> w </a:t>
            </a:r>
            <a:r>
              <a:rPr lang="en-US" sz="2000" err="1"/>
              <a:t>czasie</a:t>
            </a:r>
            <a:r>
              <a:rPr lang="en-US" sz="2000"/>
              <a:t> </a:t>
            </a:r>
            <a:r>
              <a:rPr lang="en-US" sz="2000" err="1"/>
              <a:t>rzeczywistym</a:t>
            </a:r>
            <a:r>
              <a:rPr lang="en-US" sz="2000"/>
              <a:t> </a:t>
            </a:r>
            <a:r>
              <a:rPr lang="en-US" sz="2000" err="1"/>
              <a:t>czy</a:t>
            </a:r>
            <a:r>
              <a:rPr lang="en-US" sz="2000"/>
              <a:t> </a:t>
            </a:r>
            <a:r>
              <a:rPr lang="en-US" sz="2000" err="1"/>
              <a:t>raporty</a:t>
            </a:r>
            <a:r>
              <a:rPr lang="en-US" sz="2000"/>
              <a:t> 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temat</a:t>
            </a:r>
            <a:r>
              <a:rPr lang="en-US" sz="2000"/>
              <a:t> </a:t>
            </a:r>
            <a:r>
              <a:rPr lang="en-US" sz="2000" err="1"/>
              <a:t>zawodników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kontuzji</a:t>
            </a:r>
            <a:r>
              <a:rPr lang="en-US" sz="2000"/>
              <a:t>, </a:t>
            </a:r>
            <a:r>
              <a:rPr lang="en-US" sz="2000" err="1"/>
              <a:t>korzystając</a:t>
            </a:r>
            <a:r>
              <a:rPr lang="en-US" sz="2000"/>
              <a:t> </a:t>
            </a:r>
            <a:r>
              <a:rPr lang="en-US" sz="2000" err="1"/>
              <a:t>tylko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 </a:t>
            </a:r>
            <a:r>
              <a:rPr lang="en-US" sz="2000" err="1"/>
              <a:t>wyłącznie</a:t>
            </a:r>
            <a:r>
              <a:rPr lang="en-US" sz="2000"/>
              <a:t> z </a:t>
            </a:r>
            <a:r>
              <a:rPr lang="en-US" sz="2000" err="1"/>
              <a:t>surowych</a:t>
            </a:r>
            <a:r>
              <a:rPr lang="en-US" sz="2000"/>
              <a:t> </a:t>
            </a:r>
            <a:r>
              <a:rPr lang="en-US" sz="2000" err="1"/>
              <a:t>danych</a:t>
            </a:r>
            <a:r>
              <a:rPr lang="en-US" sz="2000"/>
              <a:t>.</a:t>
            </a:r>
            <a:endParaRPr lang="en-US" sz="20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9093A7FC-4EE9-3A76-9437-F4D4A233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971" y="3432601"/>
            <a:ext cx="3987905" cy="255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F3F464-D3FC-2311-F863-9A9C5380A833}"/>
              </a:ext>
            </a:extLst>
          </p:cNvPr>
          <p:cNvSpPr txBox="1"/>
          <p:nvPr/>
        </p:nvSpPr>
        <p:spPr>
          <a:xfrm>
            <a:off x="711843" y="3229337"/>
            <a:ext cx="62445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>
                <a:cs typeface="Arial"/>
              </a:rPr>
              <a:t>W </a:t>
            </a:r>
            <a:r>
              <a:rPr lang="en-US" b="1">
                <a:cs typeface="Arial"/>
              </a:rPr>
              <a:t>2013 </a:t>
            </a:r>
            <a:r>
              <a:rPr lang="en-US" b="1" err="1">
                <a:cs typeface="Arial"/>
              </a:rPr>
              <a:t>roku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firma</a:t>
            </a:r>
            <a:r>
              <a:rPr lang="en-US">
                <a:cs typeface="Arial"/>
              </a:rPr>
              <a:t> ta </a:t>
            </a:r>
            <a:r>
              <a:rPr lang="en-US" err="1">
                <a:cs typeface="Arial"/>
              </a:rPr>
              <a:t>była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odpowiedzialna</a:t>
            </a:r>
            <a:r>
              <a:rPr lang="en-US">
                <a:cs typeface="Arial"/>
              </a:rPr>
              <a:t> za </a:t>
            </a:r>
            <a:r>
              <a:rPr lang="en-US" err="1">
                <a:cs typeface="Arial"/>
              </a:rPr>
              <a:t>powstanie</a:t>
            </a:r>
            <a:r>
              <a:rPr lang="en-US">
                <a:cs typeface="Arial"/>
              </a:rPr>
              <a:t> </a:t>
            </a:r>
            <a:r>
              <a:rPr lang="en-US" b="1">
                <a:cs typeface="Arial"/>
              </a:rPr>
              <a:t>300 </a:t>
            </a:r>
            <a:br>
              <a:rPr lang="en-US" b="1">
                <a:cs typeface="Arial"/>
              </a:rPr>
            </a:br>
            <a:r>
              <a:rPr lang="en-US" b="1" err="1">
                <a:cs typeface="Arial"/>
              </a:rPr>
              <a:t>milionów</a:t>
            </a:r>
            <a:r>
              <a:rPr lang="en-US" b="1">
                <a:cs typeface="Arial"/>
              </a:rPr>
              <a:t> </a:t>
            </a:r>
            <a:r>
              <a:rPr lang="en-US" b="1" err="1">
                <a:cs typeface="Arial"/>
              </a:rPr>
              <a:t>treści</a:t>
            </a:r>
            <a:r>
              <a:rPr lang="en-US">
                <a:cs typeface="Arial"/>
              </a:rPr>
              <a:t>, w 2014 </a:t>
            </a:r>
            <a:r>
              <a:rPr lang="en-US" err="1">
                <a:cs typeface="Arial"/>
              </a:rPr>
              <a:t>roku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już</a:t>
            </a:r>
            <a:r>
              <a:rPr lang="en-US">
                <a:cs typeface="Arial"/>
              </a:rPr>
              <a:t> za </a:t>
            </a:r>
            <a:r>
              <a:rPr lang="en-US" err="1">
                <a:cs typeface="Arial"/>
              </a:rPr>
              <a:t>ponad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miliard</a:t>
            </a:r>
            <a:r>
              <a:rPr lang="en-US">
                <a:cs typeface="Arial"/>
              </a:rPr>
              <a:t>, 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a w </a:t>
            </a:r>
            <a:r>
              <a:rPr lang="en-US" b="1">
                <a:cs typeface="Arial"/>
              </a:rPr>
              <a:t>2016 </a:t>
            </a:r>
            <a:r>
              <a:rPr lang="en-US" b="1" err="1">
                <a:cs typeface="Arial"/>
              </a:rPr>
              <a:t>roku</a:t>
            </a:r>
            <a:r>
              <a:rPr lang="en-US">
                <a:cs typeface="Arial"/>
              </a:rPr>
              <a:t> za </a:t>
            </a:r>
            <a:r>
              <a:rPr lang="en-US" err="1">
                <a:cs typeface="Arial"/>
              </a:rPr>
              <a:t>ponad</a:t>
            </a:r>
            <a:r>
              <a:rPr lang="en-US">
                <a:cs typeface="Arial"/>
              </a:rPr>
              <a:t> </a:t>
            </a:r>
            <a:r>
              <a:rPr lang="en-US" b="1">
                <a:cs typeface="Arial"/>
              </a:rPr>
              <a:t>1,5 </a:t>
            </a:r>
            <a:r>
              <a:rPr lang="en-US" b="1" err="1">
                <a:cs typeface="Arial"/>
              </a:rPr>
              <a:t>miliarda</a:t>
            </a:r>
            <a:r>
              <a:rPr lang="en-US">
                <a:cs typeface="Arial"/>
              </a:rPr>
              <a:t>.​</a:t>
            </a:r>
            <a:endParaRPr lang="en-US">
              <a:cs typeface="Calibri" panose="020F0502020204030204"/>
            </a:endParaRPr>
          </a:p>
          <a:p>
            <a:pPr>
              <a:buChar char="•"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pPr>
              <a:buChar char="•"/>
            </a:pPr>
            <a:r>
              <a:rPr lang="en-US">
                <a:cs typeface="Arial"/>
              </a:rPr>
              <a:t>W 2014 </a:t>
            </a:r>
            <a:r>
              <a:rPr lang="en-US" err="1">
                <a:cs typeface="Arial"/>
              </a:rPr>
              <a:t>roku</a:t>
            </a:r>
            <a:r>
              <a:rPr lang="en-US">
                <a:cs typeface="Arial"/>
              </a:rPr>
              <a:t> </a:t>
            </a:r>
            <a:r>
              <a:rPr lang="en-US" b="1">
                <a:cs typeface="Arial"/>
              </a:rPr>
              <a:t>'Associated Press'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ogłosiło</a:t>
            </a:r>
            <a:r>
              <a:rPr lang="en-US">
                <a:cs typeface="Arial"/>
              </a:rPr>
              <a:t>, </a:t>
            </a:r>
            <a:r>
              <a:rPr lang="en-US" err="1">
                <a:cs typeface="Arial"/>
              </a:rPr>
              <a:t>że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zacznie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używać</a:t>
            </a:r>
            <a:r>
              <a:rPr lang="en-US">
                <a:cs typeface="Arial"/>
              </a:rPr>
              <a:t> </a:t>
            </a:r>
            <a:br>
              <a:rPr lang="en-US">
                <a:cs typeface="Arial"/>
              </a:rPr>
            </a:br>
            <a:r>
              <a:rPr lang="en-US" err="1">
                <a:cs typeface="Arial"/>
              </a:rPr>
              <a:t>technologii</a:t>
            </a:r>
            <a:r>
              <a:rPr lang="en-US">
                <a:cs typeface="Arial"/>
              </a:rPr>
              <a:t> od Automated Insights w </a:t>
            </a:r>
            <a:r>
              <a:rPr lang="en-US" err="1">
                <a:cs typeface="Arial"/>
              </a:rPr>
              <a:t>celu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tworzenia</a:t>
            </a:r>
            <a:r>
              <a:rPr lang="en-US">
                <a:cs typeface="Arial"/>
              </a:rPr>
              <a:t> </a:t>
            </a:r>
            <a:br>
              <a:rPr lang="en-US">
                <a:cs typeface="Arial"/>
              </a:rPr>
            </a:br>
            <a:r>
              <a:rPr lang="en-US" err="1">
                <a:cs typeface="Arial"/>
              </a:rPr>
              <a:t>artykułów</a:t>
            </a:r>
            <a:r>
              <a:rPr lang="en-US">
                <a:cs typeface="Arial"/>
              </a:rPr>
              <a:t> w </a:t>
            </a:r>
            <a:r>
              <a:rPr lang="en-US" err="1">
                <a:cs typeface="Arial"/>
              </a:rPr>
              <a:t>oparciu</a:t>
            </a:r>
            <a:r>
              <a:rPr lang="en-US">
                <a:cs typeface="Arial"/>
              </a:rPr>
              <a:t> o </a:t>
            </a:r>
            <a:r>
              <a:rPr lang="en-US" err="1">
                <a:cs typeface="Arial"/>
              </a:rPr>
              <a:t>raporty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finansowe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korporacji</a:t>
            </a:r>
            <a:r>
              <a:rPr lang="en-US">
                <a:cs typeface="Arial"/>
              </a:rPr>
              <a:t>.​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66A25-0C07-1B97-6EC7-282F512060B4}"/>
              </a:ext>
            </a:extLst>
          </p:cNvPr>
          <p:cNvSpPr txBox="1"/>
          <p:nvPr/>
        </p:nvSpPr>
        <p:spPr>
          <a:xfrm>
            <a:off x="9585768" y="3190754"/>
            <a:ext cx="60419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3"/>
                </a:solidFill>
              </a:rPr>
              <a:t>https://automatedinsights.com</a:t>
            </a:r>
          </a:p>
        </p:txBody>
      </p:sp>
    </p:spTree>
    <p:extLst>
      <p:ext uri="{BB962C8B-B14F-4D97-AF65-F5344CB8AC3E}">
        <p14:creationId xmlns:p14="http://schemas.microsoft.com/office/powerpoint/2010/main" val="245400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2127F7-FF51-A51B-0E0D-561BF421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8823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err="1">
                <a:latin typeface="+mj-lt"/>
                <a:ea typeface="+mj-ea"/>
                <a:cs typeface="+mj-cs"/>
              </a:rPr>
              <a:t>Rozwój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dziennikarstwa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opartego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na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sztucznej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inteligencji</a:t>
            </a:r>
            <a:endParaRPr lang="en-US" err="1">
              <a:ea typeface="+mj-ea"/>
              <a:cs typeface="+mj-cs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E5B34B6E-6BE9-C4A1-02C1-BB5780503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65" y="1950544"/>
            <a:ext cx="6284524" cy="378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E2CED-A990-E546-BB9E-AAEC19957D24}"/>
              </a:ext>
            </a:extLst>
          </p:cNvPr>
          <p:cNvSpPr txBox="1"/>
          <p:nvPr/>
        </p:nvSpPr>
        <p:spPr>
          <a:xfrm>
            <a:off x="483073" y="1694926"/>
            <a:ext cx="5015879" cy="430717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err="1">
                <a:cs typeface="Calibri"/>
              </a:rPr>
              <a:t>Quakebot</a:t>
            </a:r>
            <a:r>
              <a:rPr lang="en-US" b="1">
                <a:cs typeface="Calibri"/>
              </a:rPr>
              <a:t> </a:t>
            </a:r>
            <a:r>
              <a:rPr lang="en-US">
                <a:cs typeface="Calibri"/>
              </a:rPr>
              <a:t>to </a:t>
            </a:r>
            <a:r>
              <a:rPr lang="en-US" err="1">
                <a:cs typeface="Calibri"/>
              </a:rPr>
              <a:t>aplikacja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stworzona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przez</a:t>
            </a:r>
            <a:r>
              <a:rPr lang="en-US">
                <a:cs typeface="Calibri"/>
              </a:rPr>
              <a:t> 'The Times' w 2014 </a:t>
            </a:r>
            <a:r>
              <a:rPr lang="en-US" err="1">
                <a:cs typeface="Calibri"/>
              </a:rPr>
              <a:t>roku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raportująca</a:t>
            </a:r>
            <a:r>
              <a:rPr lang="en-US">
                <a:cs typeface="Calibri"/>
              </a:rPr>
              <a:t> o </a:t>
            </a:r>
            <a:r>
              <a:rPr lang="en-US" err="1">
                <a:cs typeface="Calibri"/>
              </a:rPr>
              <a:t>wydarzających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się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trzęsieniach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ziemi</a:t>
            </a:r>
            <a:r>
              <a:rPr lang="en-US">
                <a:cs typeface="Calibri"/>
              </a:rPr>
              <a:t> w </a:t>
            </a:r>
            <a:r>
              <a:rPr lang="en-US" err="1">
                <a:cs typeface="Calibri"/>
              </a:rPr>
              <a:t>Stanach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Zjednoczonych</a:t>
            </a:r>
            <a:r>
              <a:rPr lang="en-US">
                <a:cs typeface="Calibri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cs typeface="Calibri"/>
              </a:rPr>
              <a:t>Bot ten </a:t>
            </a:r>
            <a:r>
              <a:rPr lang="en-US" err="1">
                <a:cs typeface="Calibri"/>
              </a:rPr>
              <a:t>analizuje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dane</a:t>
            </a:r>
            <a:r>
              <a:rPr lang="en-US">
                <a:cs typeface="Calibri"/>
              </a:rPr>
              <a:t> "U.S. Geological Survey". </a:t>
            </a:r>
            <a:r>
              <a:rPr lang="en-US" err="1">
                <a:cs typeface="Calibri"/>
              </a:rPr>
              <a:t>Jeśli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informacje</a:t>
            </a:r>
            <a:r>
              <a:rPr lang="en-US">
                <a:cs typeface="Calibri"/>
              </a:rPr>
              <a:t> o </a:t>
            </a:r>
            <a:r>
              <a:rPr lang="en-US" err="1">
                <a:cs typeface="Calibri"/>
              </a:rPr>
              <a:t>nowym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trzęsieniu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ziemi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spełniają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pewne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kryteria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nadane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regionowi</a:t>
            </a:r>
            <a:r>
              <a:rPr lang="en-US">
                <a:cs typeface="Calibri"/>
              </a:rPr>
              <a:t>, w </a:t>
            </a:r>
            <a:r>
              <a:rPr lang="en-US" err="1">
                <a:cs typeface="Calibri"/>
              </a:rPr>
              <a:t>którym</a:t>
            </a:r>
            <a:r>
              <a:rPr lang="en-US">
                <a:cs typeface="Calibri"/>
              </a:rPr>
              <a:t> ono </a:t>
            </a:r>
            <a:r>
              <a:rPr lang="en-US" err="1">
                <a:cs typeface="Calibri"/>
              </a:rPr>
              <a:t>wystąpiło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przez</a:t>
            </a:r>
            <a:r>
              <a:rPr lang="en-US">
                <a:cs typeface="Calibri"/>
              </a:rPr>
              <a:t> 'The Times'), </a:t>
            </a:r>
            <a:r>
              <a:rPr lang="en-US" err="1">
                <a:cs typeface="Calibri"/>
              </a:rPr>
              <a:t>automatycznie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generowany</a:t>
            </a:r>
            <a:r>
              <a:rPr lang="en-US">
                <a:cs typeface="Calibri"/>
              </a:rPr>
              <a:t> jest </a:t>
            </a:r>
            <a:r>
              <a:rPr lang="en-US" err="1">
                <a:cs typeface="Calibri"/>
              </a:rPr>
              <a:t>artykuł</a:t>
            </a:r>
            <a:r>
              <a:rPr lang="en-US">
                <a:cs typeface="Calibri"/>
              </a:rPr>
              <a:t> o </a:t>
            </a:r>
            <a:r>
              <a:rPr lang="en-US" err="1">
                <a:cs typeface="Calibri"/>
              </a:rPr>
              <a:t>nim</a:t>
            </a:r>
            <a:r>
              <a:rPr lang="en-US">
                <a:cs typeface="Calibri"/>
              </a:rPr>
              <a:t>. </a:t>
            </a:r>
            <a:r>
              <a:rPr lang="en-US" b="1" err="1">
                <a:cs typeface="Calibri"/>
              </a:rPr>
              <a:t>Dziennikarze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oraz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edytorzy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otrzymują</a:t>
            </a:r>
            <a:r>
              <a:rPr lang="en-US" b="1">
                <a:cs typeface="Calibri"/>
              </a:rPr>
              <a:t> alert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wraz</a:t>
            </a:r>
            <a:r>
              <a:rPr lang="en-US">
                <a:cs typeface="Calibri"/>
              </a:rPr>
              <a:t> z </a:t>
            </a:r>
            <a:r>
              <a:rPr lang="en-US" err="1">
                <a:cs typeface="Calibri"/>
              </a:rPr>
              <a:t>artykułem</a:t>
            </a:r>
            <a:r>
              <a:rPr lang="en-US">
                <a:cs typeface="Calibri"/>
              </a:rPr>
              <a:t>, aby </a:t>
            </a:r>
            <a:r>
              <a:rPr lang="en-US" err="1">
                <a:cs typeface="Calibri"/>
              </a:rPr>
              <a:t>określić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czy</a:t>
            </a:r>
            <a:r>
              <a:rPr lang="en-US">
                <a:cs typeface="Calibri"/>
              </a:rPr>
              <a:t> jest on </a:t>
            </a:r>
            <a:r>
              <a:rPr lang="en-US" err="1">
                <a:cs typeface="Calibri"/>
              </a:rPr>
              <a:t>godny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uwagi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powinien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być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opublikowany</a:t>
            </a:r>
            <a:r>
              <a:rPr lang="en-US">
                <a:cs typeface="Calibri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>
                <a:cs typeface="Calibri"/>
              </a:rPr>
              <a:t>Najgłośniej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było</a:t>
            </a:r>
            <a:r>
              <a:rPr lang="en-US">
                <a:cs typeface="Calibri"/>
              </a:rPr>
              <a:t> o </a:t>
            </a:r>
            <a:r>
              <a:rPr lang="en-US" err="1">
                <a:cs typeface="Calibri"/>
              </a:rPr>
              <a:t>Quakebot</a:t>
            </a:r>
            <a:r>
              <a:rPr lang="en-US">
                <a:cs typeface="Calibri"/>
              </a:rPr>
              <a:t> w 2014 </a:t>
            </a:r>
            <a:r>
              <a:rPr lang="en-US" err="1">
                <a:cs typeface="Calibri"/>
              </a:rPr>
              <a:t>roku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gdy</a:t>
            </a:r>
            <a:r>
              <a:rPr lang="en-US">
                <a:cs typeface="Calibri"/>
              </a:rPr>
              <a:t> 'The Los Angeles Times' </a:t>
            </a:r>
            <a:r>
              <a:rPr lang="en-US" err="1">
                <a:cs typeface="Calibri"/>
              </a:rPr>
              <a:t>opublikowało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artykuł</a:t>
            </a:r>
            <a:r>
              <a:rPr lang="en-US">
                <a:cs typeface="Calibri"/>
              </a:rPr>
              <a:t> o </a:t>
            </a:r>
            <a:r>
              <a:rPr lang="en-US" err="1">
                <a:cs typeface="Calibri"/>
              </a:rPr>
              <a:t>nowym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trzęsieniu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ziemi</a:t>
            </a: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3 </a:t>
            </a:r>
            <a:r>
              <a:rPr lang="en-US" b="1" err="1">
                <a:cs typeface="Calibri"/>
              </a:rPr>
              <a:t>minuty</a:t>
            </a:r>
            <a:r>
              <a:rPr lang="en-US">
                <a:cs typeface="Calibri"/>
              </a:rPr>
              <a:t> po </a:t>
            </a:r>
            <a:r>
              <a:rPr lang="en-US" err="1">
                <a:cs typeface="Calibri"/>
              </a:rPr>
              <a:t>jego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zakończeniu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71FAF-5C5A-34B6-92E8-CD55FCAB1E98}"/>
              </a:ext>
            </a:extLst>
          </p:cNvPr>
          <p:cNvSpPr txBox="1"/>
          <p:nvPr/>
        </p:nvSpPr>
        <p:spPr>
          <a:xfrm>
            <a:off x="9431439" y="1772855"/>
            <a:ext cx="60419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3"/>
                </a:solidFill>
              </a:rPr>
              <a:t>https://www.latimes.com/people/quakebot</a:t>
            </a:r>
          </a:p>
        </p:txBody>
      </p:sp>
    </p:spTree>
    <p:extLst>
      <p:ext uri="{BB962C8B-B14F-4D97-AF65-F5344CB8AC3E}">
        <p14:creationId xmlns:p14="http://schemas.microsoft.com/office/powerpoint/2010/main" val="163390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542297-80A8-B662-9CCF-C8437280F2E1}"/>
              </a:ext>
            </a:extLst>
          </p:cNvPr>
          <p:cNvSpPr txBox="1">
            <a:spLocks/>
          </p:cNvSpPr>
          <p:nvPr/>
        </p:nvSpPr>
        <p:spPr>
          <a:xfrm>
            <a:off x="643467" y="128823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err="1"/>
              <a:t>Rozwój</a:t>
            </a:r>
            <a:r>
              <a:rPr lang="en-US" sz="3600"/>
              <a:t> </a:t>
            </a:r>
            <a:r>
              <a:rPr lang="en-US" sz="3600" err="1"/>
              <a:t>dziennikarstwa</a:t>
            </a:r>
            <a:r>
              <a:rPr lang="en-US" sz="3600"/>
              <a:t> </a:t>
            </a:r>
            <a:r>
              <a:rPr lang="en-US" sz="3600" err="1"/>
              <a:t>opartego</a:t>
            </a:r>
            <a:r>
              <a:rPr lang="en-US" sz="3600"/>
              <a:t> </a:t>
            </a:r>
            <a:r>
              <a:rPr lang="en-US" sz="3600" err="1"/>
              <a:t>na</a:t>
            </a:r>
            <a:r>
              <a:rPr lang="en-US" sz="3600"/>
              <a:t> </a:t>
            </a:r>
            <a:r>
              <a:rPr lang="en-US" sz="3600" err="1"/>
              <a:t>sztucznej</a:t>
            </a:r>
            <a:r>
              <a:rPr lang="en-US" sz="3600"/>
              <a:t> </a:t>
            </a:r>
            <a:r>
              <a:rPr lang="en-US" sz="3600" err="1"/>
              <a:t>inteligencji</a:t>
            </a:r>
            <a:endParaRPr lang="en-US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DE3F4-B821-4B1E-44C6-7A0BBA793176}"/>
              </a:ext>
            </a:extLst>
          </p:cNvPr>
          <p:cNvSpPr txBox="1"/>
          <p:nvPr/>
        </p:nvSpPr>
        <p:spPr>
          <a:xfrm>
            <a:off x="483073" y="1714217"/>
            <a:ext cx="5604258" cy="44229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>
                <a:cs typeface="Calibri"/>
              </a:rPr>
              <a:t>Heliograph </a:t>
            </a:r>
            <a:r>
              <a:rPr lang="en-US">
                <a:cs typeface="Calibri"/>
              </a:rPr>
              <a:t>to </a:t>
            </a:r>
            <a:r>
              <a:rPr lang="en-US" err="1">
                <a:cs typeface="Calibri"/>
              </a:rPr>
              <a:t>kolejne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narzędzie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automatycznego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tworzenia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artykułów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głównie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dotyczących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rynków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finansowych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oraz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gospodarczych</a:t>
            </a:r>
            <a:r>
              <a:rPr lang="en-US">
                <a:cs typeface="Calibri"/>
              </a:rPr>
              <a:t>. </a:t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>
                <a:cs typeface="Calibri"/>
              </a:rPr>
              <a:t>Początkowo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posłużył</a:t>
            </a:r>
            <a:r>
              <a:rPr lang="en-US">
                <a:cs typeface="Calibri"/>
              </a:rPr>
              <a:t> </a:t>
            </a:r>
            <a:r>
              <a:rPr lang="en-US">
                <a:ea typeface="+mn-lt"/>
                <a:cs typeface="+mn-lt"/>
              </a:rPr>
              <a:t>'The Washington Post</a:t>
            </a:r>
            <a:r>
              <a:rPr lang="en-US">
                <a:cs typeface="Calibri"/>
              </a:rPr>
              <a:t>' w </a:t>
            </a:r>
            <a:r>
              <a:rPr lang="en-US" err="1">
                <a:cs typeface="Calibri"/>
              </a:rPr>
              <a:t>tematyce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sportowej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kreując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około</a:t>
            </a: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300 </a:t>
            </a:r>
            <a:r>
              <a:rPr lang="en-US" b="1" err="1">
                <a:cs typeface="Calibri"/>
              </a:rPr>
              <a:t>artykułów</a:t>
            </a:r>
            <a:r>
              <a:rPr lang="en-US">
                <a:cs typeface="Calibri"/>
              </a:rPr>
              <a:t> o </a:t>
            </a:r>
            <a:r>
              <a:rPr lang="en-US" err="1">
                <a:cs typeface="Calibri"/>
              </a:rPr>
              <a:t>Igrzyskach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Olimpijskich</a:t>
            </a:r>
            <a:r>
              <a:rPr lang="en-US">
                <a:cs typeface="Calibri"/>
              </a:rPr>
              <a:t> w Rio de Janeiro 2016.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>
                <a:cs typeface="Calibri"/>
              </a:rPr>
              <a:t>Następnie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posłużył</a:t>
            </a:r>
            <a:r>
              <a:rPr lang="en-US">
                <a:cs typeface="Calibri"/>
              </a:rPr>
              <a:t> do </a:t>
            </a:r>
            <a:r>
              <a:rPr lang="en-US" err="1">
                <a:cs typeface="Calibri"/>
              </a:rPr>
              <a:t>wytworzenia</a:t>
            </a:r>
            <a:r>
              <a:rPr lang="en-US">
                <a:cs typeface="Calibri"/>
              </a:rPr>
              <a:t> </a:t>
            </a:r>
            <a:r>
              <a:rPr lang="en-US" b="1">
                <a:cs typeface="Calibri"/>
              </a:rPr>
              <a:t>500 </a:t>
            </a:r>
            <a:r>
              <a:rPr lang="en-US" b="1" err="1">
                <a:cs typeface="Calibri"/>
              </a:rPr>
              <a:t>artykułów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przed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wyborami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prezydenckimi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dzięki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czemu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redakcja</a:t>
            </a:r>
            <a:r>
              <a:rPr lang="en-US">
                <a:cs typeface="Calibri"/>
              </a:rPr>
              <a:t> </a:t>
            </a:r>
            <a:br>
              <a:rPr lang="en-US"/>
            </a:br>
            <a:r>
              <a:rPr lang="en-US">
                <a:cs typeface="Calibri"/>
              </a:rPr>
              <a:t>'The Washington Post' </a:t>
            </a:r>
            <a:r>
              <a:rPr lang="en-US" err="1">
                <a:cs typeface="Calibri"/>
              </a:rPr>
              <a:t>ogółem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wydała</a:t>
            </a:r>
            <a:r>
              <a:rPr lang="en-US">
                <a:cs typeface="Calibri"/>
              </a:rPr>
              <a:t> </a:t>
            </a:r>
            <a:r>
              <a:rPr lang="en-US" b="1" err="1">
                <a:cs typeface="Calibri"/>
              </a:rPr>
              <a:t>sześciokrotnie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więcej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artykułów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niż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podczas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poprzednich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elekcji</a:t>
            </a:r>
            <a:r>
              <a:rPr lang="en-US">
                <a:cs typeface="Calibri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>
                <a:ea typeface="+mn-lt"/>
                <a:cs typeface="+mn-lt"/>
              </a:rPr>
              <a:t>Artykuły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tworzone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przez</a:t>
            </a:r>
            <a:r>
              <a:rPr lang="en-US">
                <a:ea typeface="+mn-lt"/>
                <a:cs typeface="+mn-lt"/>
              </a:rPr>
              <a:t> Heliograph </a:t>
            </a:r>
            <a:r>
              <a:rPr lang="en-US" err="1">
                <a:ea typeface="+mn-lt"/>
                <a:cs typeface="+mn-lt"/>
              </a:rPr>
              <a:t>również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sprawdzane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przez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ludzkich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redaktorów</a:t>
            </a:r>
            <a:r>
              <a:rPr lang="en-US">
                <a:ea typeface="+mn-lt"/>
                <a:cs typeface="+mn-lt"/>
              </a:rPr>
              <a:t>, aby </a:t>
            </a:r>
            <a:r>
              <a:rPr lang="en-US" err="1">
                <a:ea typeface="+mn-lt"/>
                <a:cs typeface="+mn-lt"/>
              </a:rPr>
              <a:t>zapewnić</a:t>
            </a:r>
            <a:r>
              <a:rPr lang="en-US">
                <a:ea typeface="+mn-lt"/>
                <a:cs typeface="+mn-lt"/>
              </a:rPr>
              <a:t> ich </a:t>
            </a:r>
            <a:r>
              <a:rPr lang="en-US" err="1">
                <a:ea typeface="+mn-lt"/>
                <a:cs typeface="+mn-lt"/>
              </a:rPr>
              <a:t>dokładność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jakość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pic>
        <p:nvPicPr>
          <p:cNvPr id="11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3E716095-E915-0C43-E3E5-80F051DC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507" y="2365139"/>
            <a:ext cx="5975554" cy="292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E25C5-0A0F-7BE8-1AB2-E3E36516D6FA}"/>
              </a:ext>
            </a:extLst>
          </p:cNvPr>
          <p:cNvSpPr txBox="1"/>
          <p:nvPr/>
        </p:nvSpPr>
        <p:spPr>
          <a:xfrm>
            <a:off x="8987743" y="2120096"/>
            <a:ext cx="604198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3"/>
                </a:solidFill>
              </a:rPr>
              <a:t>https://www.ticworks.com/blog/artificial-intelligence</a:t>
            </a:r>
            <a:endParaRPr lang="en-US" sz="1000">
              <a:solidFill>
                <a:schemeClr val="accent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02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3E6D-870D-F597-166D-B3B3EF06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226"/>
            <a:ext cx="10515600" cy="1325563"/>
          </a:xfrm>
        </p:spPr>
        <p:txBody>
          <a:bodyPr/>
          <a:lstStyle/>
          <a:p>
            <a:pPr algn="ctr"/>
            <a:r>
              <a:rPr lang="en-US"/>
              <a:t>A robot wrote this entire article. Are you scared yet, human?</a:t>
            </a:r>
          </a:p>
          <a:p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2EEA-508B-CB35-9664-D6E08586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795" y="1709879"/>
            <a:ext cx="10757826" cy="47178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err="1">
                <a:cs typeface="Calibri"/>
              </a:rPr>
              <a:t>Artykuł</a:t>
            </a:r>
            <a:r>
              <a:rPr lang="en-US" sz="2000">
                <a:cs typeface="Calibri"/>
              </a:rPr>
              <a:t> o </a:t>
            </a:r>
            <a:r>
              <a:rPr lang="en-US" sz="2000" err="1">
                <a:cs typeface="Calibri"/>
              </a:rPr>
              <a:t>takim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tytule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został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opublikowany</a:t>
            </a:r>
            <a:r>
              <a:rPr lang="en-US" sz="2000">
                <a:cs typeface="Calibri"/>
              </a:rPr>
              <a:t> w 2020 </a:t>
            </a:r>
            <a:r>
              <a:rPr lang="en-US" sz="2000" err="1">
                <a:cs typeface="Calibri"/>
              </a:rPr>
              <a:t>roku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przez</a:t>
            </a:r>
            <a:r>
              <a:rPr lang="en-US" sz="2000">
                <a:cs typeface="Calibri"/>
              </a:rPr>
              <a:t> 'The Guardian'. </a:t>
            </a:r>
            <a:br>
              <a:rPr lang="en-US" sz="2000">
                <a:cs typeface="Calibri"/>
              </a:rPr>
            </a:br>
            <a:r>
              <a:rPr lang="en-US" sz="2000">
                <a:cs typeface="Calibri"/>
              </a:rPr>
              <a:t>Pomimo, </a:t>
            </a:r>
            <a:r>
              <a:rPr lang="en-US" sz="2000" err="1">
                <a:cs typeface="Calibri"/>
              </a:rPr>
              <a:t>że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artykuł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był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napisany</a:t>
            </a:r>
            <a:r>
              <a:rPr lang="en-US" sz="2000">
                <a:cs typeface="Calibri"/>
              </a:rPr>
              <a:t> w </a:t>
            </a:r>
            <a:r>
              <a:rPr lang="en-US" sz="2000" err="1">
                <a:cs typeface="Calibri"/>
              </a:rPr>
              <a:t>celu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zapewnienia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przez</a:t>
            </a:r>
            <a:r>
              <a:rPr lang="en-US" sz="2000">
                <a:cs typeface="Calibri"/>
              </a:rPr>
              <a:t> AI, </a:t>
            </a:r>
            <a:r>
              <a:rPr lang="en-US" sz="2000" err="1">
                <a:cs typeface="Calibri"/>
              </a:rPr>
              <a:t>że</a:t>
            </a:r>
            <a:r>
              <a:rPr lang="en-US" sz="2000">
                <a:cs typeface="Calibri"/>
              </a:rPr>
              <a:t> '</a:t>
            </a:r>
            <a:r>
              <a:rPr lang="en-US" sz="2000" err="1">
                <a:cs typeface="Calibri"/>
              </a:rPr>
              <a:t>roboty</a:t>
            </a:r>
            <a:r>
              <a:rPr lang="en-US" sz="2000">
                <a:cs typeface="Calibri"/>
              </a:rPr>
              <a:t>' </a:t>
            </a:r>
            <a:r>
              <a:rPr lang="en-US" sz="2000" err="1">
                <a:cs typeface="Calibri"/>
              </a:rPr>
              <a:t>przychodzą</a:t>
            </a:r>
            <a:r>
              <a:rPr lang="en-US" sz="2000">
                <a:cs typeface="Calibri"/>
              </a:rPr>
              <a:t> </a:t>
            </a:r>
            <a:br>
              <a:rPr lang="en-US" sz="2000"/>
            </a:br>
            <a:r>
              <a:rPr lang="en-US" sz="2000">
                <a:cs typeface="Calibri"/>
              </a:rPr>
              <a:t>w </a:t>
            </a:r>
            <a:r>
              <a:rPr lang="en-US" sz="2000" err="1">
                <a:cs typeface="Calibri"/>
              </a:rPr>
              <a:t>pokoju</a:t>
            </a:r>
            <a:r>
              <a:rPr lang="en-US" sz="2000">
                <a:cs typeface="Calibri"/>
              </a:rPr>
              <a:t>, </a:t>
            </a:r>
            <a:r>
              <a:rPr lang="en-US" sz="2000" err="1">
                <a:cs typeface="Calibri"/>
              </a:rPr>
              <a:t>wywołał</a:t>
            </a:r>
            <a:r>
              <a:rPr lang="en-US" sz="2000">
                <a:cs typeface="Calibri"/>
              </a:rPr>
              <a:t> on </a:t>
            </a:r>
            <a:r>
              <a:rPr lang="en-US" sz="2000" err="1">
                <a:cs typeface="Calibri"/>
              </a:rPr>
              <a:t>niemałe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poruszenie</a:t>
            </a:r>
            <a:r>
              <a:rPr lang="en-US" sz="2000">
                <a:cs typeface="Calibri"/>
              </a:rPr>
              <a:t> w </a:t>
            </a:r>
            <a:r>
              <a:rPr lang="en-US" sz="2000" err="1">
                <a:cs typeface="Calibri"/>
              </a:rPr>
              <a:t>internecie</a:t>
            </a:r>
            <a:r>
              <a:rPr lang="en-US" sz="2000">
                <a:cs typeface="Calibri"/>
              </a:rPr>
              <a:t>. </a:t>
            </a:r>
            <a:br>
              <a:rPr lang="en-US" sz="2000">
                <a:cs typeface="Calibri"/>
              </a:rPr>
            </a:br>
            <a:endParaRPr lang="en-US" sz="2000">
              <a:cs typeface="Calibri"/>
            </a:endParaRPr>
          </a:p>
        </p:txBody>
      </p:sp>
      <p:pic>
        <p:nvPicPr>
          <p:cNvPr id="4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C779E36B-FD12-32D3-43C8-87011EEE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700" y="3291621"/>
            <a:ext cx="6000135" cy="2657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C31F23-EFCB-BAB8-C05A-6E03FC1A28AB}"/>
              </a:ext>
            </a:extLst>
          </p:cNvPr>
          <p:cNvSpPr txBox="1"/>
          <p:nvPr/>
        </p:nvSpPr>
        <p:spPr>
          <a:xfrm>
            <a:off x="1178253" y="3501902"/>
            <a:ext cx="456216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/>
              <a:t>Szczególnie</a:t>
            </a:r>
            <a:r>
              <a:rPr lang="en-US" sz="2000"/>
              <a:t> </a:t>
            </a:r>
            <a:r>
              <a:rPr lang="en-US" sz="2000" err="1"/>
              <a:t>był</a:t>
            </a:r>
            <a:r>
              <a:rPr lang="en-US" sz="2000"/>
              <a:t> </a:t>
            </a:r>
            <a:r>
              <a:rPr lang="en-US" sz="2000" err="1"/>
              <a:t>zapalnikiem</a:t>
            </a:r>
            <a:r>
              <a:rPr lang="en-US" sz="2000"/>
              <a:t> do </a:t>
            </a:r>
            <a:br>
              <a:rPr lang="en-US" sz="2000"/>
            </a:br>
            <a:r>
              <a:rPr lang="en-US" sz="2000" err="1"/>
              <a:t>rozmów</a:t>
            </a:r>
            <a:r>
              <a:rPr lang="en-US" sz="2000"/>
              <a:t> </a:t>
            </a:r>
            <a:r>
              <a:rPr lang="en-US" sz="2000" err="1"/>
              <a:t>na</a:t>
            </a:r>
            <a:r>
              <a:rPr lang="en-US" sz="2000"/>
              <a:t> </a:t>
            </a:r>
            <a:r>
              <a:rPr lang="en-US" sz="2000" err="1"/>
              <a:t>temat</a:t>
            </a:r>
            <a:r>
              <a:rPr lang="en-US" sz="2000"/>
              <a:t> </a:t>
            </a:r>
            <a:r>
              <a:rPr lang="en-US" sz="2000" err="1"/>
              <a:t>tego</a:t>
            </a:r>
            <a:r>
              <a:rPr lang="en-US" sz="2000"/>
              <a:t>, jak </a:t>
            </a:r>
            <a:r>
              <a:rPr lang="en-US" sz="2000" err="1"/>
              <a:t>sztuczna</a:t>
            </a:r>
            <a:r>
              <a:rPr lang="en-US" sz="2000"/>
              <a:t> </a:t>
            </a:r>
            <a:r>
              <a:rPr lang="en-US" sz="2000" err="1"/>
              <a:t>inteligencja</a:t>
            </a:r>
            <a:r>
              <a:rPr lang="en-US" sz="2000" b="1"/>
              <a:t> </a:t>
            </a:r>
            <a:r>
              <a:rPr lang="en-US" sz="2000" b="1" err="1"/>
              <a:t>zgładzi</a:t>
            </a:r>
            <a:r>
              <a:rPr lang="en-US" sz="2000"/>
              <a:t> </a:t>
            </a:r>
            <a:br>
              <a:rPr lang="en-US" sz="2000"/>
            </a:br>
            <a:r>
              <a:rPr lang="en-US" sz="2000" err="1"/>
              <a:t>ludzkość</a:t>
            </a:r>
            <a:r>
              <a:rPr lang="en-US" sz="2000"/>
              <a:t> </a:t>
            </a:r>
            <a:r>
              <a:rPr lang="en-US" sz="2000" err="1"/>
              <a:t>lub</a:t>
            </a:r>
            <a:r>
              <a:rPr lang="en-US" sz="2000"/>
              <a:t> w </a:t>
            </a:r>
            <a:r>
              <a:rPr lang="en-US" sz="2000" err="1"/>
              <a:t>najlepszym</a:t>
            </a:r>
            <a:r>
              <a:rPr lang="en-US" sz="2000"/>
              <a:t> </a:t>
            </a:r>
            <a:br>
              <a:rPr lang="en-US" sz="2000"/>
            </a:br>
            <a:r>
              <a:rPr lang="en-US" sz="2000" err="1"/>
              <a:t>wypadku</a:t>
            </a:r>
            <a:r>
              <a:rPr lang="en-US" sz="2000"/>
              <a:t> </a:t>
            </a:r>
            <a:r>
              <a:rPr lang="en-US" sz="2000" err="1"/>
              <a:t>zawładnie</a:t>
            </a:r>
            <a:r>
              <a:rPr lang="en-US" sz="2000"/>
              <a:t> </a:t>
            </a:r>
            <a:r>
              <a:rPr lang="en-US" sz="2000" err="1"/>
              <a:t>ziemią</a:t>
            </a:r>
            <a:r>
              <a:rPr lang="en-US" sz="2000"/>
              <a:t>, a </a:t>
            </a:r>
            <a:r>
              <a:rPr lang="en-US" sz="2000" err="1"/>
              <a:t>nas</a:t>
            </a:r>
            <a:r>
              <a:rPr lang="en-US" sz="2000"/>
              <a:t> </a:t>
            </a:r>
            <a:r>
              <a:rPr lang="en-US" sz="2000" err="1"/>
              <a:t>zniewoli</a:t>
            </a:r>
            <a:r>
              <a:rPr lang="en-US" sz="2000"/>
              <a:t>. </a:t>
            </a:r>
            <a:br>
              <a:rPr lang="en-US" sz="2000"/>
            </a:br>
            <a:r>
              <a:rPr lang="en-US" sz="2000" b="1" err="1"/>
              <a:t>Czy</a:t>
            </a:r>
            <a:r>
              <a:rPr lang="en-US" sz="2000" b="1"/>
              <a:t> </a:t>
            </a:r>
            <a:r>
              <a:rPr lang="en-US" sz="2000" b="1" err="1"/>
              <a:t>słusznie</a:t>
            </a:r>
            <a:r>
              <a:rPr lang="en-US" sz="2000" b="1"/>
              <a:t>?</a:t>
            </a:r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35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CBBFED-F16A-8617-9FAF-8274BAD3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GPT-3 – Generative Pre-trained Transformer</a:t>
            </a:r>
          </a:p>
          <a:p>
            <a:pPr algn="ctr"/>
            <a:endParaRPr lang="en-US" sz="3600" b="1" kern="1200">
              <a:latin typeface="+mj-lt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CF9A8C-AD3A-418C-7B4B-287ABBCE8A65}"/>
              </a:ext>
            </a:extLst>
          </p:cNvPr>
          <p:cNvSpPr txBox="1"/>
          <p:nvPr/>
        </p:nvSpPr>
        <p:spPr>
          <a:xfrm>
            <a:off x="643469" y="1310349"/>
            <a:ext cx="6255801" cy="53199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'</a:t>
            </a:r>
            <a:r>
              <a:rPr lang="en-US" err="1"/>
              <a:t>Autorem</a:t>
            </a:r>
            <a:r>
              <a:rPr lang="en-US"/>
              <a:t>' </a:t>
            </a:r>
            <a:r>
              <a:rPr lang="en-US" err="1"/>
              <a:t>artykułu</a:t>
            </a:r>
            <a:r>
              <a:rPr lang="en-US"/>
              <a:t> </a:t>
            </a:r>
            <a:r>
              <a:rPr lang="en-US" err="1"/>
              <a:t>okazał</a:t>
            </a:r>
            <a:r>
              <a:rPr lang="en-US"/>
              <a:t> </a:t>
            </a:r>
            <a:r>
              <a:rPr lang="en-US" err="1"/>
              <a:t>się</a:t>
            </a:r>
            <a:r>
              <a:rPr lang="en-US"/>
              <a:t> GPT-3. Jest to </a:t>
            </a:r>
            <a:r>
              <a:rPr lang="en-US" err="1"/>
              <a:t>duży</a:t>
            </a:r>
            <a:r>
              <a:rPr lang="en-US"/>
              <a:t> model </a:t>
            </a:r>
            <a:r>
              <a:rPr lang="en-US" err="1"/>
              <a:t>języka</a:t>
            </a:r>
            <a:r>
              <a:rPr lang="en-US"/>
              <a:t> </a:t>
            </a:r>
            <a:r>
              <a:rPr lang="en-US" err="1"/>
              <a:t>naturalnego</a:t>
            </a:r>
            <a:r>
              <a:rPr lang="en-US"/>
              <a:t> </a:t>
            </a:r>
            <a:r>
              <a:rPr lang="en-US" err="1"/>
              <a:t>opracowany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OpenAI. Model </a:t>
            </a:r>
            <a:r>
              <a:rPr lang="en-US" err="1"/>
              <a:t>sieci</a:t>
            </a:r>
            <a:r>
              <a:rPr lang="en-US"/>
              <a:t> </a:t>
            </a:r>
            <a:r>
              <a:rPr lang="en-US" err="1"/>
              <a:t>neuronowej</a:t>
            </a:r>
            <a:r>
              <a:rPr lang="en-US"/>
              <a:t> GPT-3 </a:t>
            </a:r>
            <a:r>
              <a:rPr lang="en-US" err="1"/>
              <a:t>zawiera</a:t>
            </a:r>
            <a:r>
              <a:rPr lang="en-US"/>
              <a:t> </a:t>
            </a:r>
            <a:r>
              <a:rPr lang="en-US" err="1"/>
              <a:t>ponad</a:t>
            </a:r>
            <a:r>
              <a:rPr lang="en-US" b="1"/>
              <a:t> 175 </a:t>
            </a:r>
            <a:r>
              <a:rPr lang="en-US" b="1" err="1"/>
              <a:t>miliardów</a:t>
            </a:r>
            <a:r>
              <a:rPr lang="en-US"/>
              <a:t> </a:t>
            </a:r>
            <a:r>
              <a:rPr lang="en-US" err="1"/>
              <a:t>parametrów</a:t>
            </a:r>
            <a:r>
              <a:rPr lang="en-US"/>
              <a:t> </a:t>
            </a:r>
            <a:r>
              <a:rPr lang="en-US" err="1"/>
              <a:t>uczenia</a:t>
            </a:r>
            <a:r>
              <a:rPr lang="en-US"/>
              <a:t> </a:t>
            </a:r>
            <a:r>
              <a:rPr lang="en-US" err="1"/>
              <a:t>mszynowego</a:t>
            </a:r>
            <a:r>
              <a:rPr lang="en-US"/>
              <a:t>. </a:t>
            </a:r>
            <a:r>
              <a:rPr lang="en-US" err="1"/>
              <a:t>Dla</a:t>
            </a:r>
            <a:r>
              <a:rPr lang="en-US"/>
              <a:t> </a:t>
            </a:r>
            <a:r>
              <a:rPr lang="en-US" err="1"/>
              <a:t>porównania</a:t>
            </a:r>
            <a:r>
              <a:rPr lang="en-US"/>
              <a:t>, </a:t>
            </a:r>
            <a:r>
              <a:rPr lang="en-US" err="1"/>
              <a:t>największym</a:t>
            </a:r>
            <a:r>
              <a:rPr lang="en-US"/>
              <a:t> </a:t>
            </a:r>
            <a:r>
              <a:rPr lang="en-US" err="1"/>
              <a:t>przed</a:t>
            </a:r>
            <a:r>
              <a:rPr lang="en-US"/>
              <a:t> </a:t>
            </a:r>
            <a:r>
              <a:rPr lang="en-US" err="1"/>
              <a:t>stworzeniem</a:t>
            </a:r>
            <a:r>
              <a:rPr lang="en-US"/>
              <a:t> GPT-3 </a:t>
            </a:r>
            <a:r>
              <a:rPr lang="en-US" err="1"/>
              <a:t>modelem</a:t>
            </a:r>
            <a:r>
              <a:rPr lang="en-US"/>
              <a:t> </a:t>
            </a:r>
            <a:r>
              <a:rPr lang="en-US" err="1"/>
              <a:t>był</a:t>
            </a:r>
            <a:r>
              <a:rPr lang="en-US"/>
              <a:t>  T-NLG – Turing Natural Language Generation model – </a:t>
            </a:r>
            <a:r>
              <a:rPr lang="en-US" err="1"/>
              <a:t>który</a:t>
            </a:r>
            <a:r>
              <a:rPr lang="en-US"/>
              <a:t> </a:t>
            </a:r>
            <a:r>
              <a:rPr lang="en-US" err="1"/>
              <a:t>miał</a:t>
            </a:r>
            <a:r>
              <a:rPr lang="en-US"/>
              <a:t> </a:t>
            </a:r>
            <a:r>
              <a:rPr lang="en-US" err="1"/>
              <a:t>ponad</a:t>
            </a:r>
            <a:r>
              <a:rPr lang="en-US"/>
              <a:t> </a:t>
            </a:r>
            <a:r>
              <a:rPr lang="en-US" b="1"/>
              <a:t>10 </a:t>
            </a:r>
            <a:r>
              <a:rPr lang="en-US" b="1" err="1"/>
              <a:t>miliardów</a:t>
            </a:r>
            <a:r>
              <a:rPr lang="en-US"/>
              <a:t> </a:t>
            </a:r>
            <a:r>
              <a:rPr lang="en-US" err="1"/>
              <a:t>parametrów</a:t>
            </a:r>
            <a:r>
              <a:rPr lang="en-US"/>
              <a:t>. </a:t>
            </a:r>
            <a:endParaRPr lang="en-US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err="1"/>
              <a:t>Dzięki</a:t>
            </a:r>
            <a:r>
              <a:rPr lang="en-US"/>
              <a:t> </a:t>
            </a:r>
            <a:r>
              <a:rPr lang="en-US" err="1"/>
              <a:t>analizie</a:t>
            </a:r>
            <a:r>
              <a:rPr lang="en-US"/>
              <a:t> </a:t>
            </a:r>
            <a:r>
              <a:rPr lang="en-US" err="1"/>
              <a:t>tekstów</a:t>
            </a:r>
            <a:r>
              <a:rPr lang="en-US"/>
              <a:t> </a:t>
            </a:r>
            <a:r>
              <a:rPr lang="en-US" err="1"/>
              <a:t>umieszczonych</a:t>
            </a:r>
            <a:r>
              <a:rPr lang="en-US"/>
              <a:t> w </a:t>
            </a:r>
            <a:r>
              <a:rPr lang="en-US" err="1"/>
              <a:t>internecie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</a:t>
            </a:r>
            <a:r>
              <a:rPr lang="en-US" err="1"/>
              <a:t>ludzi</a:t>
            </a:r>
            <a:r>
              <a:rPr lang="en-US"/>
              <a:t>, GPT-3 </a:t>
            </a:r>
            <a:r>
              <a:rPr lang="en-US" err="1"/>
              <a:t>tworzy</a:t>
            </a:r>
            <a:r>
              <a:rPr lang="en-US"/>
              <a:t> </a:t>
            </a:r>
            <a:r>
              <a:rPr lang="en-US" err="1"/>
              <a:t>teksty</a:t>
            </a:r>
            <a:r>
              <a:rPr lang="en-US"/>
              <a:t>, </a:t>
            </a:r>
            <a:r>
              <a:rPr lang="en-US" err="1"/>
              <a:t>które</a:t>
            </a:r>
            <a:r>
              <a:rPr lang="en-US"/>
              <a:t> </a:t>
            </a:r>
            <a:r>
              <a:rPr lang="en-US" err="1"/>
              <a:t>mogłyby</a:t>
            </a:r>
            <a:r>
              <a:rPr lang="en-US"/>
              <a:t> </a:t>
            </a:r>
            <a:r>
              <a:rPr lang="en-US" err="1"/>
              <a:t>zostać</a:t>
            </a:r>
            <a:r>
              <a:rPr lang="en-US"/>
              <a:t> </a:t>
            </a:r>
            <a:r>
              <a:rPr lang="en-US" err="1"/>
              <a:t>napisane</a:t>
            </a:r>
            <a:r>
              <a:rPr lang="en-US"/>
              <a:t> </a:t>
            </a:r>
            <a:r>
              <a:rPr lang="en-US" err="1"/>
              <a:t>przez</a:t>
            </a:r>
            <a:r>
              <a:rPr lang="en-US"/>
              <a:t> </a:t>
            </a:r>
            <a:r>
              <a:rPr lang="en-US" err="1"/>
              <a:t>człowieka</a:t>
            </a:r>
            <a:r>
              <a:rPr lang="en-US"/>
              <a:t>. </a:t>
            </a:r>
            <a:r>
              <a:rPr lang="en-US" err="1"/>
              <a:t>Używany</a:t>
            </a:r>
            <a:r>
              <a:rPr lang="en-US"/>
              <a:t> jest do </a:t>
            </a:r>
            <a:r>
              <a:rPr lang="en-US" err="1"/>
              <a:t>tworzenia</a:t>
            </a:r>
            <a:r>
              <a:rPr lang="en-US"/>
              <a:t> </a:t>
            </a:r>
            <a:r>
              <a:rPr lang="en-US" err="1"/>
              <a:t>artykułów</a:t>
            </a:r>
            <a:r>
              <a:rPr lang="en-US"/>
              <a:t>, </a:t>
            </a:r>
            <a:r>
              <a:rPr lang="en-US" err="1"/>
              <a:t>wiadomości</a:t>
            </a:r>
            <a:r>
              <a:rPr lang="en-US"/>
              <a:t>, </a:t>
            </a:r>
            <a:r>
              <a:rPr lang="en-US" err="1"/>
              <a:t>historii</a:t>
            </a:r>
            <a:r>
              <a:rPr lang="en-US"/>
              <a:t>, a </a:t>
            </a:r>
            <a:r>
              <a:rPr lang="en-US" err="1"/>
              <a:t>nawet</a:t>
            </a:r>
            <a:r>
              <a:rPr lang="en-US"/>
              <a:t> </a:t>
            </a:r>
            <a:r>
              <a:rPr lang="en-US" err="1"/>
              <a:t>poezji</a:t>
            </a:r>
            <a:r>
              <a:rPr lang="en-US"/>
              <a:t>, </a:t>
            </a:r>
            <a:r>
              <a:rPr lang="en-US" err="1"/>
              <a:t>która</a:t>
            </a:r>
            <a:r>
              <a:rPr lang="en-US"/>
              <a:t> ma </a:t>
            </a:r>
            <a:r>
              <a:rPr lang="en-US" err="1"/>
              <a:t>mieć</a:t>
            </a:r>
            <a:r>
              <a:rPr lang="en-US"/>
              <a:t> </a:t>
            </a:r>
            <a:r>
              <a:rPr lang="en-US" err="1"/>
              <a:t>styl</a:t>
            </a:r>
            <a:r>
              <a:rPr lang="en-US"/>
              <a:t> </a:t>
            </a:r>
            <a:r>
              <a:rPr lang="en-US" err="1"/>
              <a:t>podobny</a:t>
            </a:r>
            <a:r>
              <a:rPr lang="en-US"/>
              <a:t> do </a:t>
            </a:r>
            <a:r>
              <a:rPr lang="en-US" err="1"/>
              <a:t>jakiegoś</a:t>
            </a:r>
            <a:r>
              <a:rPr lang="en-US"/>
              <a:t> </a:t>
            </a:r>
            <a:r>
              <a:rPr lang="en-US" err="1"/>
              <a:t>znanego</a:t>
            </a:r>
            <a:r>
              <a:rPr lang="en-US"/>
              <a:t> </a:t>
            </a:r>
            <a:r>
              <a:rPr lang="en-US" err="1"/>
              <a:t>autora</a:t>
            </a:r>
            <a:r>
              <a:rPr lang="en-US"/>
              <a:t>, np. </a:t>
            </a:r>
            <a:r>
              <a:rPr lang="en-US" err="1"/>
              <a:t>Szekspira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26DE7A-AE95-558B-A418-94039524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42" y="1713286"/>
            <a:ext cx="4343390" cy="2446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30278AB-7976-D646-0FD5-D0996AF14B35}"/>
              </a:ext>
            </a:extLst>
          </p:cNvPr>
          <p:cNvSpPr txBox="1"/>
          <p:nvPr/>
        </p:nvSpPr>
        <p:spPr>
          <a:xfrm>
            <a:off x="653971" y="4996343"/>
            <a:ext cx="108840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Arial"/>
              </a:rPr>
              <a:t>Ludzie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obawiający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się</a:t>
            </a:r>
            <a:r>
              <a:rPr lang="en-US">
                <a:cs typeface="Arial"/>
              </a:rPr>
              <a:t> o </a:t>
            </a:r>
            <a:r>
              <a:rPr lang="en-US" err="1">
                <a:cs typeface="Arial"/>
              </a:rPr>
              <a:t>przyszłość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dziennikarstwa</a:t>
            </a:r>
            <a:r>
              <a:rPr lang="en-US">
                <a:cs typeface="Arial"/>
              </a:rPr>
              <a:t>, w </a:t>
            </a:r>
            <a:r>
              <a:rPr lang="en-US" err="1">
                <a:cs typeface="Arial"/>
              </a:rPr>
              <a:t>którym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brak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będzie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ludzi</a:t>
            </a:r>
            <a:r>
              <a:rPr lang="en-US">
                <a:cs typeface="Arial"/>
              </a:rPr>
              <a:t>, a </a:t>
            </a:r>
            <a:r>
              <a:rPr lang="en-US" err="1">
                <a:cs typeface="Arial"/>
              </a:rPr>
              <a:t>wszystkie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artykuły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będą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tworzone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tylko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i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wyłącznie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przez</a:t>
            </a:r>
            <a:r>
              <a:rPr lang="en-US">
                <a:cs typeface="Arial"/>
              </a:rPr>
              <a:t> AI, </a:t>
            </a:r>
            <a:r>
              <a:rPr lang="en-US" err="1">
                <a:cs typeface="Arial"/>
              </a:rPr>
              <a:t>prawdopodobnie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nie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doczytali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artykułu</a:t>
            </a:r>
            <a:r>
              <a:rPr lang="en-US">
                <a:cs typeface="Arial"/>
              </a:rPr>
              <a:t> do </a:t>
            </a:r>
            <a:r>
              <a:rPr lang="en-US" err="1">
                <a:cs typeface="Arial"/>
              </a:rPr>
              <a:t>końca</a:t>
            </a:r>
            <a:r>
              <a:rPr lang="en-US">
                <a:cs typeface="Arial"/>
              </a:rPr>
              <a:t>. ​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'The Guardian' </a:t>
            </a:r>
            <a:r>
              <a:rPr lang="en-US" err="1">
                <a:cs typeface="Arial"/>
              </a:rPr>
              <a:t>zamieścił</a:t>
            </a:r>
            <a:r>
              <a:rPr lang="en-US">
                <a:cs typeface="Arial"/>
              </a:rPr>
              <a:t> tam </a:t>
            </a:r>
            <a:r>
              <a:rPr lang="en-US" err="1">
                <a:cs typeface="Arial"/>
              </a:rPr>
              <a:t>notkę</a:t>
            </a:r>
            <a:r>
              <a:rPr lang="en-US">
                <a:cs typeface="Arial"/>
              </a:rPr>
              <a:t>, </a:t>
            </a:r>
            <a:r>
              <a:rPr lang="en-US" err="1">
                <a:cs typeface="Arial"/>
              </a:rPr>
              <a:t>objaśniającą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czym</a:t>
            </a:r>
            <a:r>
              <a:rPr lang="en-US">
                <a:cs typeface="Arial"/>
              </a:rPr>
              <a:t> jest GPT-3 </a:t>
            </a:r>
            <a:r>
              <a:rPr lang="en-US" err="1">
                <a:cs typeface="Arial"/>
              </a:rPr>
              <a:t>oraz</a:t>
            </a:r>
            <a:r>
              <a:rPr lang="en-US">
                <a:cs typeface="Arial"/>
              </a:rPr>
              <a:t> w </a:t>
            </a:r>
            <a:r>
              <a:rPr lang="en-US" err="1">
                <a:cs typeface="Arial"/>
              </a:rPr>
              <a:t>jaki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sposób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powstał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artykuł</a:t>
            </a:r>
            <a:r>
              <a:rPr lang="en-US">
                <a:cs typeface="Arial"/>
              </a:rPr>
              <a:t>. ​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4578-21C7-E9AC-2EDE-750CECB002C0}"/>
              </a:ext>
            </a:extLst>
          </p:cNvPr>
          <p:cNvSpPr txBox="1"/>
          <p:nvPr/>
        </p:nvSpPr>
        <p:spPr>
          <a:xfrm>
            <a:off x="7135793" y="1464197"/>
            <a:ext cx="457585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accent3"/>
                </a:solidFill>
              </a:rPr>
              <a:t>https://www.analyticsvidhya.com/blog/2021/05/hands-on-experience-with-gpt3/</a:t>
            </a:r>
          </a:p>
        </p:txBody>
      </p:sp>
    </p:spTree>
    <p:extLst>
      <p:ext uri="{BB962C8B-B14F-4D97-AF65-F5344CB8AC3E}">
        <p14:creationId xmlns:p14="http://schemas.microsoft.com/office/powerpoint/2010/main" val="138613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6FD9952-33E2-E6B1-3C6A-81A9EA6C8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364" y="862048"/>
            <a:ext cx="6303630" cy="514090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81A31-42A4-9A0D-3DF1-652B6124037B}"/>
              </a:ext>
            </a:extLst>
          </p:cNvPr>
          <p:cNvSpPr txBox="1"/>
          <p:nvPr/>
        </p:nvSpPr>
        <p:spPr>
          <a:xfrm>
            <a:off x="7184020" y="1637818"/>
            <a:ext cx="450833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To </a:t>
            </a:r>
            <a:r>
              <a:rPr lang="en-US" err="1">
                <a:cs typeface="Calibri"/>
              </a:rPr>
              <a:t>dziennikarze</a:t>
            </a:r>
            <a:r>
              <a:rPr lang="en-US">
                <a:cs typeface="Calibri"/>
              </a:rPr>
              <a:t> 'The Guardian' </a:t>
            </a:r>
            <a:r>
              <a:rPr lang="en-US" err="1">
                <a:cs typeface="Calibri"/>
              </a:rPr>
              <a:t>nakreślili</a:t>
            </a:r>
            <a:r>
              <a:rPr lang="en-US">
                <a:cs typeface="Calibri"/>
              </a:rPr>
              <a:t> AI </a:t>
            </a:r>
            <a:r>
              <a:rPr lang="en-US" err="1">
                <a:cs typeface="Calibri"/>
              </a:rPr>
              <a:t>długość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artykułu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styl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języka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oraz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oczywiście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temat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cs typeface="Calibri"/>
              </a:rPr>
              <a:t>Algorytm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został</a:t>
            </a:r>
            <a:r>
              <a:rPr lang="en-US">
                <a:cs typeface="Calibri"/>
              </a:rPr>
              <a:t> '</a:t>
            </a:r>
            <a:r>
              <a:rPr lang="en-US" err="1">
                <a:cs typeface="Calibri"/>
              </a:rPr>
              <a:t>nakarmiony</a:t>
            </a:r>
            <a:r>
              <a:rPr lang="en-US">
                <a:cs typeface="Calibri"/>
              </a:rPr>
              <a:t>' </a:t>
            </a:r>
            <a:r>
              <a:rPr lang="en-US" err="1">
                <a:cs typeface="Calibri"/>
              </a:rPr>
              <a:t>bardzo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składnym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ciekawym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oraz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angażującym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czytelnika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wstępem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GPT-3 </a:t>
            </a:r>
            <a:r>
              <a:rPr lang="en-US" err="1">
                <a:cs typeface="Calibri"/>
              </a:rPr>
              <a:t>stworzył</a:t>
            </a:r>
            <a:r>
              <a:rPr lang="en-US">
                <a:cs typeface="Calibri"/>
              </a:rPr>
              <a:t> 8 </a:t>
            </a:r>
            <a:r>
              <a:rPr lang="en-US" err="1">
                <a:cs typeface="Calibri"/>
              </a:rPr>
              <a:t>różnych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wersji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artykułów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Edytorzy</a:t>
            </a:r>
            <a:r>
              <a:rPr lang="en-US">
                <a:cs typeface="Calibri"/>
              </a:rPr>
              <a:t> 'The Guardian' </a:t>
            </a:r>
            <a:r>
              <a:rPr lang="en-US" b="1" err="1">
                <a:cs typeface="Calibri"/>
              </a:rPr>
              <a:t>wybrali</a:t>
            </a:r>
            <a:r>
              <a:rPr lang="en-US" b="1">
                <a:cs typeface="Calibri"/>
              </a:rPr>
              <a:t> po </a:t>
            </a:r>
            <a:r>
              <a:rPr lang="en-US" b="1" err="1">
                <a:cs typeface="Calibri"/>
              </a:rPr>
              <a:t>pewnej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części</a:t>
            </a:r>
            <a:r>
              <a:rPr lang="en-US">
                <a:cs typeface="Calibri"/>
              </a:rPr>
              <a:t> - ich </a:t>
            </a:r>
            <a:r>
              <a:rPr lang="en-US" err="1">
                <a:cs typeface="Calibri"/>
              </a:rPr>
              <a:t>zdaniem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najlepszej</a:t>
            </a:r>
            <a:r>
              <a:rPr lang="en-US">
                <a:cs typeface="Calibri"/>
              </a:rPr>
              <a:t> – z </a:t>
            </a:r>
            <a:r>
              <a:rPr lang="en-US" err="1">
                <a:cs typeface="Calibri"/>
              </a:rPr>
              <a:t>każdej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wersji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dodatkowo</a:t>
            </a:r>
            <a:r>
              <a:rPr lang="en-US">
                <a:cs typeface="Calibri"/>
              </a:rPr>
              <a:t> </a:t>
            </a:r>
            <a:r>
              <a:rPr lang="en-US" b="1" err="1">
                <a:cs typeface="Calibri"/>
              </a:rPr>
              <a:t>usuwając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pewne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linijki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lub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całe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paragrafy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oraz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zmieniając</a:t>
            </a:r>
            <a:r>
              <a:rPr lang="en-US">
                <a:cs typeface="Calibri"/>
              </a:rPr>
              <a:t> ich </a:t>
            </a:r>
            <a:r>
              <a:rPr lang="en-US" err="1">
                <a:cs typeface="Calibri"/>
              </a:rPr>
              <a:t>kolejność</a:t>
            </a:r>
          </a:p>
        </p:txBody>
      </p:sp>
    </p:spTree>
    <p:extLst>
      <p:ext uri="{BB962C8B-B14F-4D97-AF65-F5344CB8AC3E}">
        <p14:creationId xmlns:p14="http://schemas.microsoft.com/office/powerpoint/2010/main" val="249035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Office Theme</vt:lpstr>
      <vt:lpstr>Dziennikarstwo oparte na AI</vt:lpstr>
      <vt:lpstr>Jak AI może być wykorzystane w dziennikarstwie?</vt:lpstr>
      <vt:lpstr>Natural Language Generation</vt:lpstr>
      <vt:lpstr>Rozwój dziennikarstwa opartego na sztucznej inteligencji</vt:lpstr>
      <vt:lpstr>Rozwój dziennikarstwa opartego na sztucznej inteligencji</vt:lpstr>
      <vt:lpstr>Prezentacja programu PowerPoint</vt:lpstr>
      <vt:lpstr>A robot wrote this entire article. Are you scared yet, human? </vt:lpstr>
      <vt:lpstr>GPT-3 – Generative Pre-trained Transformer </vt:lpstr>
      <vt:lpstr>Prezentacja programu PowerPoint</vt:lpstr>
      <vt:lpstr>Plusy oraz minusy dziennikarstwa AI 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2</cp:revision>
  <dcterms:created xsi:type="dcterms:W3CDTF">2022-12-16T13:12:41Z</dcterms:created>
  <dcterms:modified xsi:type="dcterms:W3CDTF">2023-01-05T08:54:09Z</dcterms:modified>
</cp:coreProperties>
</file>