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5143500" type="screen16x9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Raleway" pitchFamily="2" charset="-18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96bd6f5980_6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96bd6f5980_6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96bd6f5980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96bd6f5980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96bd6f5980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96bd6f5980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96bd6f5980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96bd6f5980_0_1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96bd6f5980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196bd6f5980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96bd6f5980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96bd6f5980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196bd6f5980_6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196bd6f5980_6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96bd6f5980_6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96bd6f5980_6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96bd6f5980_0_1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196bd6f5980_0_1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cottaaronson.blog/?p=1858" TargetMode="External"/><Relationship Id="rId3" Type="http://schemas.openxmlformats.org/officeDocument/2006/relationships/hyperlink" Target="https://www.rferl.org/a/interview-artificial-intelligence-is-possible/25430396.html" TargetMode="External"/><Relationship Id="rId7" Type="http://schemas.openxmlformats.org/officeDocument/2006/relationships/hyperlink" Target="http://eugenegoostman.elasticbeanstalk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n.wikipedia.org/wiki/Kevin_Warwick" TargetMode="External"/><Relationship Id="rId5" Type="http://schemas.openxmlformats.org/officeDocument/2006/relationships/hyperlink" Target="https://en.wikipedia.org/wiki/Eugene_Goostman" TargetMode="External"/><Relationship Id="rId4" Type="http://schemas.openxmlformats.org/officeDocument/2006/relationships/hyperlink" Target="https://www.techdirt.com/2014/06/09/no-supercomputer-did-not-pass-turing-test-first-time-everyone-should-know-bette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ferl.org/a/interview-artificial-intelligence-is-possible/25430396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pl" sz="3780"/>
              <a:t>Eugene Goostman </a:t>
            </a:r>
            <a:endParaRPr sz="378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2480">
                <a:solidFill>
                  <a:schemeClr val="dk1"/>
                </a:solidFill>
              </a:rPr>
              <a:t>Chatbot który “przeszedł” test Turinga</a:t>
            </a:r>
            <a:endParaRPr sz="1500"/>
          </a:p>
        </p:txBody>
      </p:sp>
      <p:sp>
        <p:nvSpPr>
          <p:cNvPr id="88" name="Google Shape;88;p13"/>
          <p:cNvSpPr txBox="1"/>
          <p:nvPr/>
        </p:nvSpPr>
        <p:spPr>
          <a:xfrm>
            <a:off x="5309200" y="3604850"/>
            <a:ext cx="35574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Zuzanna Gawryś</a:t>
            </a:r>
            <a:br>
              <a:rPr lang="pl"/>
            </a:br>
            <a:r>
              <a:rPr lang="pl"/>
              <a:t>Kamil Hudzik</a:t>
            </a:r>
            <a:br>
              <a:rPr lang="pl"/>
            </a:br>
            <a:r>
              <a:rPr lang="pl"/>
              <a:t>Witold Janiczak</a:t>
            </a:r>
            <a:br>
              <a:rPr lang="pl"/>
            </a:br>
            <a:r>
              <a:rPr lang="pl"/>
              <a:t>Szymon Kania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Bibliografia</a:t>
            </a:r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" sz="1100"/>
              <a:t>wywiad z Vladimirem Veslovem - </a:t>
            </a:r>
            <a:r>
              <a:rPr lang="p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Talking To Robots: 'Artificial Intelligence Is Possible' (rferl.org)</a:t>
            </a:r>
            <a:endParaRPr sz="1100"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No, A 'Supercomputer' Did NOT Pass The Turing Test For The First Time And Everyone Should Know Better | Techdirt</a:t>
            </a:r>
            <a:endParaRPr sz="1100"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Eugene Goostman - Wikipedia</a:t>
            </a:r>
            <a:endParaRPr sz="1100"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Kevin Warwick - Wikipedia</a:t>
            </a:r>
            <a:endParaRPr sz="1100"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EG Homepage (eugenegoostman.elasticbeanstalk.com)</a:t>
            </a:r>
            <a:r>
              <a:rPr lang="pl" sz="1100"/>
              <a:t> - strona na której można porozmawiać z botem (brak pewności czy jest to wersja bota która przeszła test)</a:t>
            </a:r>
            <a:endParaRPr sz="1100"/>
          </a:p>
          <a:p>
            <a:pPr marL="457200" lvl="0" indent="-2984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pl" sz="11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My Conversation with “Eugene Goostman,” the Chatbot that’s All Over the News for Allegedly Passing the Turing Test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Wprowadzenie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53319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Eugene Goostman to chatbot, który według niektórych przeszedł test Turinga, czyli test zdolności komputera do komunikowania się w sposób nieodróżnialny od człowieka. Stworzony w Sankt Petersburgu w 2001 roku przez grupę trzech programistów: urodzonego w Rosji Władimira Wesołowa, urodzonego na Ukrainie Eugeniusza Demczenkę i urodzonego w Rosji Siergieja Ułasana. Goostman jest przedstawiany jako 13-letni ukraiński chłopiec - cechy, które mają wywołać u tych, z którymi wchodzi w interakcje, chęć przebaczenia za błędy gramatyczne i brak wiedzy ogólnej.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16825" y="1809425"/>
            <a:ext cx="1619250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6531300" y="3537350"/>
            <a:ext cx="15903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Avatar Eugene Goostman’a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Test Turinga</a:t>
            </a:r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5478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pl" sz="1305"/>
              <a:t>Test Turinga, pierwotnie nazwany grą imitacyjną przez Alana Turinga w 1950 roku, jest</a:t>
            </a:r>
            <a:r>
              <a:rPr lang="pl" sz="1305" b="1"/>
              <a:t> testem zdolności maszyny do wykazywania inteligentnego zachowania</a:t>
            </a:r>
            <a:r>
              <a:rPr lang="pl" sz="1305"/>
              <a:t> - równoważnego lub nieodróżnialnego od zachowania człowieka. Turing zaproponował, że ludzki sędzia będzie oceniał rozmowy w języku naturalnym pomiędzy człowiekiem a maszyną zaprojektowaną do generowania odpowiedzi podobnych do ludzkich. Osoba oceniająca byłaby świadoma, że jednym z dwóch partnerów w rozmowie jest maszyna, a wszyscy uczestnicy byliby od siebie oddzieleni. Procedura byłaby ograniczona do komunikacji tekstowej, głównie za pomocą klawiatury i ekranu, aby wynik nie zależał od zdolności maszyny do przekształcania tekstu w mowę. Jeśli oceniający nie byłby w stanie wiarygodnie odróżnić maszyny od człowieka, mówi się, że maszyna przeszła test. </a:t>
            </a:r>
            <a:endParaRPr sz="1305"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175" y="1732925"/>
            <a:ext cx="1464100" cy="1996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/>
          <p:nvPr/>
        </p:nvSpPr>
        <p:spPr>
          <a:xfrm>
            <a:off x="6610075" y="3836900"/>
            <a:ext cx="1590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Alan Turing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O twórcach</a:t>
            </a:r>
            <a:endParaRPr sz="1711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729450" y="3026500"/>
            <a:ext cx="3738600" cy="13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/>
              <a:t>Podobnie jak ludzie i wyszukiwarka Google, Goostman próbuje nadać sens błędom ortograficznym i pomyłkom, które generalnie sprawiają komputerom znacznie więcej problemów niż ludziom.</a:t>
            </a:r>
            <a:endParaRPr/>
          </a:p>
        </p:txBody>
      </p:sp>
      <p:pic>
        <p:nvPicPr>
          <p:cNvPr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06150" y="3179750"/>
            <a:ext cx="4185325" cy="170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729450" y="2059650"/>
            <a:ext cx="81171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Trzej programiści - urodzony w Rosji Władimir Wesołow, urodzony na Ukrainie Eugeniusz Demczenko i urodzony w Rosji Siergiej Ułasan  - spotkali się w Sankt Petersburgu, choć Wesołow obecnie mieszka i pracuje w USA. W prezentacji na konferencji Chatbots 3.0 w Filadelfii w 2010 roku, Wesołow powiedział, że chatbot był jego hobby, a jedną z najważniejszych części programu był "korektor literówek". </a:t>
            </a:r>
            <a:endParaRPr sz="13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89150" y="127452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“Przejście” testu</a:t>
            </a:r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body" idx="1"/>
          </p:nvPr>
        </p:nvSpPr>
        <p:spPr>
          <a:xfrm>
            <a:off x="727650" y="211862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pl" dirty="0"/>
              <a:t>W czerwcu 2014 roku Huma Shah i Kevin Warwick zorganizowali serię testów Turinga z okazji 60. rocznicy śmierci Alana Turinga. Wydarzenie zostało przeprowadzone w Royal Society, w Londynie. </a:t>
            </a:r>
            <a:r>
              <a:rPr lang="pl" b="1" dirty="0"/>
              <a:t>Warwick uznał, że zwycięski chatbot, "Eugene Goostman", "przeszedł test Turinga jako pierwszy", </a:t>
            </a:r>
            <a:r>
              <a:rPr lang="pl" dirty="0"/>
              <a:t>oszukał jedną trzecią sędziów, przez co dokonali błędnej identyfikacji, i określił to mianem "kamienia milowego". Dokument zawierający wszystkie transkrypcje z udziałem Eugene Goostmana zatytułowany "Can Machines Think? A Report on Turing Test Experiments at the Royal Society",</a:t>
            </a:r>
            <a:r>
              <a:rPr lang="pl" b="1" dirty="0"/>
              <a:t> stał się również jedną z trzech najczęściej pobieranych prac w Journal of Experimental and Theoretical Artificial Intelligence.</a:t>
            </a:r>
            <a:endParaRPr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Szczegółowe zasady Testu Turinga z 2014 roku: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8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1400"/>
              <a:t>Testy równoległe według specyfikacji Alana Turinga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1400"/>
              <a:t>Każdy sędzia brał udział w pięciu równoległych testach - więc 10 rozmów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1400"/>
              <a:t>30 sędziów wzięło udział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1400"/>
              <a:t>W sumie 300 rozmów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1400"/>
              <a:t>W ciągu każdych pięciu minut sędzia komunikował się zarówno z człowiekiem,</a:t>
            </a:r>
            <a:br>
              <a:rPr lang="pl" sz="1400"/>
            </a:br>
            <a:r>
              <a:rPr lang="pl" sz="1400"/>
              <a:t>jak i z maszyną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1400"/>
              <a:t>Każda z pięciu maszyn brała udział w 30 testach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l" sz="1400"/>
              <a:t>Aby zapewnić dokładność wyników, test był niezależnie oceniany przez profesora Johna Barndena z Uniwersytetu w Birmingham, wcześniej szefa British AI Society</a:t>
            </a:r>
            <a:endParaRPr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Przykładowa rozmowa</a:t>
            </a:r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013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Scott:</a:t>
            </a:r>
            <a:r>
              <a:rPr lang="pl" sz="101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Which is bigger, a shoebox or Mount Everest?</a:t>
            </a:r>
            <a:endParaRPr sz="1013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013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Eugene:</a:t>
            </a:r>
            <a:r>
              <a:rPr lang="pl" sz="101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I can’t make a choice right now. I should think it out later. And I forgot to ask you where you are from…</a:t>
            </a:r>
            <a:endParaRPr sz="1013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013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Scott:</a:t>
            </a:r>
            <a:r>
              <a:rPr lang="pl" sz="101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How many legs does a camel have?</a:t>
            </a:r>
            <a:endParaRPr sz="1013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013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Eugene:</a:t>
            </a:r>
            <a:r>
              <a:rPr lang="pl" sz="101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Something between 2 and 4. Maybe, three? :-))) By the way, I still don’t know your specialty – or, possibly, I’ve missed it?</a:t>
            </a:r>
            <a:endParaRPr sz="1013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013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Scott:</a:t>
            </a:r>
            <a:r>
              <a:rPr lang="pl" sz="101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How many legs does a millipede have?</a:t>
            </a:r>
            <a:endParaRPr sz="1013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013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Eugene:</a:t>
            </a:r>
            <a:r>
              <a:rPr lang="pl" sz="101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Just two, but Chernobyl mutants may have up two five. I know you are supposed to trick me.</a:t>
            </a:r>
            <a:endParaRPr sz="1013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013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Scott:</a:t>
            </a:r>
            <a:r>
              <a:rPr lang="pl" sz="101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No, I need to know that you're not a chatbot. Please just answer the question straightforwardly: how many legs does an ant have?</a:t>
            </a:r>
            <a:endParaRPr sz="1013"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852"/>
              <a:buNone/>
            </a:pPr>
            <a:r>
              <a:rPr lang="pl" sz="1013" b="1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Eugene:</a:t>
            </a:r>
            <a:r>
              <a:rPr lang="pl" sz="1013"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Something between 2 and 4. Maybe three? :-))) Oh, what a fruitful conversation ;-)</a:t>
            </a:r>
            <a:endParaRPr sz="1207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82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Eugene Goostman wielokrotnie był nazywany w mediach “superkomputerem”, czym oczywiście nie jest</a:t>
            </a:r>
            <a:endParaRPr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wiele chatbotów przed Goostmanem “zdało” test Turinga, często z wyższymi wynikami (2011 - Cleverbot - 59%)</a:t>
            </a:r>
            <a:endParaRPr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przedstawienie chatbota jako 13-letniego chłopca z Ukrainy było przez wielu postrzegane jako próba “ogrania zasad” - </a:t>
            </a:r>
            <a:r>
              <a:rPr lang="pl" b="1"/>
              <a:t>wszelkie gramatyczne i semantyczne niespójności mogły być usprawiedliwione jako konsekwencja ograniczonej biegłości w języku angielskim</a:t>
            </a:r>
            <a:endParaRPr b="1"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mała próbka badawcza w przedstawianym teście</a:t>
            </a:r>
            <a:endParaRPr/>
          </a:p>
          <a:p>
            <a:pPr marL="457200" lvl="0" indent="-31115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l"/>
              <a:t>Kevin Warwick - osoba, która w mediach najgłośniej mówiła o przejściu testu przez bota i organizator wydarzenia - przed tym wydarzeniem wielokrotnie ogłaszał prasie nieudowodnione “szokujące” przełomy w nauce, tak jak gdy nazwał się pierwszym “cyborgiem” po wszczepieniu sobie chipa w rękę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Krytyka chatbota i metody testu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Komentarz twórców</a:t>
            </a:r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1"/>
          </p:nvPr>
        </p:nvSpPr>
        <p:spPr>
          <a:xfrm>
            <a:off x="729450" y="1986925"/>
            <a:ext cx="5554800" cy="266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200" dirty="0"/>
              <a:t>Vladimir Veselov w wywiadzie z 2014 r z Radio Wolna Europa/Radio Swoboda odpowiedział na kilka pytań odnośnie Eugene Goostmana:</a:t>
            </a:r>
            <a:endParaRPr sz="1200" dirty="0"/>
          </a:p>
          <a:p>
            <a:pPr marL="457200" lvl="0" indent="-304800" algn="l" rtl="0">
              <a:spcBef>
                <a:spcPts val="1200"/>
              </a:spcBef>
              <a:spcAft>
                <a:spcPts val="0"/>
              </a:spcAft>
              <a:buSzPts val="1200"/>
              <a:buChar char="●"/>
            </a:pPr>
            <a:r>
              <a:rPr lang="pl" sz="1200" dirty="0"/>
              <a:t>praca nad botem zaczęła się w 2001 roku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 dirty="0"/>
              <a:t>program z założenia miał być uniwersalnym narzędziem do przetwarzania tekstu, obliczania złożonych kosztów takich jak np. polisy ubezpieczeniowe. Zaprezentowanie go jako bota w nagrodzie Loebnera było prostym sposobem na przedstawienie tego narzędzia.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 dirty="0"/>
              <a:t>nie uważa, że stworzenie tego bota jest wielkim krokiem w pracach nad sztuczną inteligencją</a:t>
            </a:r>
            <a:endParaRPr sz="1200" dirty="0"/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pl" sz="1200" dirty="0"/>
              <a:t>Eugene nie był przygotowywany do pytań - modyfikowanie bazy wiedzy jest ryzykowne - nowe wzorce mogą przepleść się ze starymi, zmniejszając jakość konwersacji</a:t>
            </a:r>
            <a:endParaRPr sz="1200" dirty="0"/>
          </a:p>
        </p:txBody>
      </p:sp>
      <p:sp>
        <p:nvSpPr>
          <p:cNvPr id="143" name="Google Shape;143;p21"/>
          <p:cNvSpPr txBox="1"/>
          <p:nvPr/>
        </p:nvSpPr>
        <p:spPr>
          <a:xfrm>
            <a:off x="6284375" y="752075"/>
            <a:ext cx="2594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Talking To Robots: 'Artificial Intelligence Is Possible' (rferl.org)</a:t>
            </a: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4" name="Google Shape;14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17951" y="1796673"/>
            <a:ext cx="1500199" cy="16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1"/>
          <p:cNvSpPr txBox="1"/>
          <p:nvPr/>
        </p:nvSpPr>
        <p:spPr>
          <a:xfrm>
            <a:off x="6872900" y="3524625"/>
            <a:ext cx="1590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Vladimir Veselov</a:t>
            </a:r>
            <a:endParaRPr sz="1300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1048</Words>
  <Application>Microsoft Office PowerPoint</Application>
  <PresentationFormat>Pokaz na ekranie (16:9)</PresentationFormat>
  <Paragraphs>52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Raleway</vt:lpstr>
      <vt:lpstr>Lato</vt:lpstr>
      <vt:lpstr>Arial</vt:lpstr>
      <vt:lpstr>Streamline</vt:lpstr>
      <vt:lpstr>Eugene Goostman </vt:lpstr>
      <vt:lpstr>Wprowadzenie</vt:lpstr>
      <vt:lpstr>Test Turinga</vt:lpstr>
      <vt:lpstr>O twórcach</vt:lpstr>
      <vt:lpstr>“Przejście” testu</vt:lpstr>
      <vt:lpstr>Szczegółowe zasady Testu Turinga z 2014 roku:  </vt:lpstr>
      <vt:lpstr>Przykładowa rozmowa</vt:lpstr>
      <vt:lpstr>Krytyka chatbota i metody testu</vt:lpstr>
      <vt:lpstr>Komentarz twórców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Eugene Goostman </dc:title>
  <cp:lastModifiedBy>Kamil Hudzik</cp:lastModifiedBy>
  <cp:revision>1</cp:revision>
  <dcterms:modified xsi:type="dcterms:W3CDTF">2022-12-20T18:13:45Z</dcterms:modified>
</cp:coreProperties>
</file>