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64" r:id="rId5"/>
    <p:sldId id="261" r:id="rId6"/>
    <p:sldId id="265" r:id="rId7"/>
    <p:sldId id="260" r:id="rId8"/>
    <p:sldId id="267" r:id="rId9"/>
    <p:sldId id="269" r:id="rId10"/>
    <p:sldId id="268" r:id="rId11"/>
    <p:sldId id="262" r:id="rId12"/>
    <p:sldId id="266" r:id="rId13"/>
    <p:sldId id="263" r:id="rId1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646A5"/>
    <a:srgbClr val="586E75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7" autoAdjust="0"/>
    <p:restoredTop sz="94660"/>
  </p:normalViewPr>
  <p:slideViewPr>
    <p:cSldViewPr snapToGrid="0">
      <p:cViewPr varScale="1">
        <p:scale>
          <a:sx n="114" d="100"/>
          <a:sy n="114" d="100"/>
        </p:scale>
        <p:origin x="474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B02645-89E6-B344-1826-225EF55ADB8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E1A9F9A-300B-3964-D854-0D0AAE55899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DE1664D-4560-E817-DDEB-27F79A0CBE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64C662-0D94-9909-15E7-FB533F1A16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A3A618F-C0AF-A858-2554-83134EEE09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5807220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388662-4E40-5D96-4EBF-EFF0D2B093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33DDB83-C1C7-8085-D5FA-DC84D8386C3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B157968-B376-C55B-A42E-458C39E761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8738D61-3B9E-0AC6-9DEC-C84E8D19EE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DF35D1E-0229-91F7-9ED8-C1168ADCE8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7347035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13EA5B-4DC5-2971-27A8-E6F3F6B5A5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52C9FAC-BB4E-AEB2-15A9-506707C6DBA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2E77ED1-E19E-0A2B-E874-017A4AB8677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249B40B-7729-CE8E-A367-452CBBB528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82FE249-0E4D-999D-E037-46AEC1C0E9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0739436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888CA5-E8E6-6974-2032-B94DED92581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68DCA13-DBEA-2B10-9E2F-BD3DA899382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4411585-9935-760F-A7EC-7E2001CE340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36B840A-59F3-E167-23BB-1FAA4396E4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B7BBB11-3F19-ADB6-1E0D-0111760F17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9896A4E-E58E-BC44-34BD-70619A5321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032944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090633F-8893-7EB7-D642-B0846115E3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70A2CC1-76BC-E489-89DD-0F8F3586F2F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7E5B424-9880-75A8-2C74-79A10F8329D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8F7B3F5-B9B7-B255-CF32-C8D5626D926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483D2FB5-8DBD-D8FC-E348-62903BFF051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E51EC47-EB79-DAF0-3F63-1433060FB4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91F184BF-22B4-3AFF-2BB8-3D7C78AAE75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43FA4E8-6E29-7C7C-D907-F1EE341E30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286880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16D27F-AF3C-4E56-43E9-0A42D945FB8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7BD8A56E-9DD9-605D-8A1F-2475827D44A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AEAD7F4-5BD8-4ADB-F289-7F20CAE831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D08BBCD-9C9A-CFEE-0621-ED1FBA8838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223633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F112254-6981-D20B-D967-ECC03DC759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79F21D0-47AF-8538-29CE-835F9CDF8B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C09529D-3A74-F593-D837-66BDCEE2EB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2596294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FAAF73-FC13-123E-F848-36C9AB030B0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8D6B554-0CAC-72F5-B36B-8C16C3D9EE5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6D1B330-C1AE-C894-3AB2-03A591E75DB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3A36782-0C9A-3526-12A4-B239454ED3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DD1EED2-5F62-C077-2B95-B3F0C2E212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5AB4089-FB6D-EF47-888B-C773518386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3143371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EE06EB-FD86-31D9-FF2A-840F65E19B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958C5463-13D4-3EB8-E8A0-880DDF63FCC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0B040E4-27EA-8B34-F51D-31DE5F4B02A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34DEE08-9309-0F2D-4F40-A2A8726FAD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EB4F5CC-47EB-D794-A150-285D79AACC3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A3EB135-141F-CCF2-ABBF-79D52F6011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840206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8625FA-374F-ABA5-909B-16D0336DE2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37EBE93-B69E-9911-4594-D2B1BB5DE5B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89436AC-1042-E653-3D53-4C437911DF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606E375-7D38-9389-BA8B-4B3F8AED2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1E53CAC-091A-7DFE-D2D2-73000EF25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1564210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530313A-84FD-058B-8B2C-8D419CD5103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28F1F16-7356-FD33-12F4-905588FE6E0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94892C1-0DC2-EFCC-026A-5012C59C40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7CF4A56-A993-6C5D-DAFD-7131B3F448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0987F92-9CB8-1303-17A2-09416A95F41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11419022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E5A89C2-0211-11F9-57DD-5686C25FC2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01C67FC-6493-3648-DF6E-6F9E4F97B66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3C28A60-1363-B796-C02B-964A9E50AAFF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CC118DE-A217-47B3-B360-1E85B25C0626}" type="datetimeFigureOut">
              <a:rPr lang="en-GB" smtClean="0"/>
              <a:t>20/12/2022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5798937-D8F7-E7CE-82B8-C84251F508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8F7DF09-86B4-E4EB-2F57-7DBBD57B1E1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6BE6D03-6C9E-4D2E-90E5-468A33EAE85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989724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hyperlink" Target="https://maxhalford.github.io/blog/fuzzy-regex-matching-in-python/" TargetMode="External"/><Relationship Id="rId2" Type="http://schemas.openxmlformats.org/officeDocument/2006/relationships/hyperlink" Target="https://wiki.grooper.com/index.php?title=Fuzzy_RegEx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www.datacamp.com/tutorial/fuzzy-string-python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3B4D1C-B437-833C-1244-57A9A3DDCD6C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pl-PL" dirty="0"/>
              <a:t>Rozmyte dopasowanie</a:t>
            </a:r>
            <a:br>
              <a:rPr lang="pl-PL" dirty="0"/>
            </a:br>
            <a:r>
              <a:rPr lang="pl-PL" dirty="0"/>
              <a:t>do wzorca</a:t>
            </a:r>
            <a:endParaRPr lang="en-GB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BA6B104-F9AB-0BF6-29A4-054B32867B8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pl-PL" dirty="0"/>
              <a:t>Jan Bartula, Artem Buhera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73874844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2A43E5-7532-047A-2766-D8D70911A8F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Wyrażenia regularne - </a:t>
            </a:r>
            <a:r>
              <a:rPr lang="pl-PL" dirty="0">
                <a:solidFill>
                  <a:schemeClr val="accent2">
                    <a:lumMod val="75000"/>
                  </a:schemeClr>
                </a:solidFill>
              </a:rPr>
              <a:t>Regex</a:t>
            </a:r>
            <a:endParaRPr lang="en-GB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21B4346-CAE7-EA02-0606-8B227ADAD9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l-PL" dirty="0"/>
              <a:t>Wyszukiwanie lub dopasowanie do </a:t>
            </a:r>
            <a:r>
              <a:rPr lang="pl-PL" dirty="0">
                <a:solidFill>
                  <a:schemeClr val="accent2">
                    <a:lumMod val="75000"/>
                  </a:schemeClr>
                </a:solidFill>
              </a:rPr>
              <a:t>dokładnych</a:t>
            </a:r>
            <a:r>
              <a:rPr lang="pl-PL" dirty="0"/>
              <a:t> wzorców</a:t>
            </a:r>
            <a:endParaRPr lang="en-GB" dirty="0"/>
          </a:p>
        </p:txBody>
      </p:sp>
      <p:pic>
        <p:nvPicPr>
          <p:cNvPr id="1030" name="Picture 6" descr="Learn Regex: Comprehensive Guide with 20+ Examples">
            <a:extLst>
              <a:ext uri="{FF2B5EF4-FFF2-40B4-BE49-F238E27FC236}">
                <a16:creationId xmlns:a16="http://schemas.microsoft.com/office/drawing/2014/main" id="{82FE7FF3-BE50-F019-A681-EB71DB2FE75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67125" y="2967038"/>
            <a:ext cx="4857750" cy="27527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1410330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4C0278-CEB8-0AC6-52DA-8CCAC2F856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Logika rozmyta</a:t>
            </a:r>
            <a:endParaRPr lang="en-GB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AE077D8-BB7A-9F54-BE25-22C3E15B892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l-PL" dirty="0"/>
              <a:t>Rozszerzenie logiki binarnej do wartości w </a:t>
            </a:r>
            <a:r>
              <a:rPr lang="pl-PL" dirty="0">
                <a:solidFill>
                  <a:schemeClr val="accent2"/>
                </a:solidFill>
              </a:rPr>
              <a:t>zakresie</a:t>
            </a:r>
            <a:endParaRPr lang="en-GB" dirty="0">
              <a:solidFill>
                <a:schemeClr val="accent2"/>
              </a:solidFill>
            </a:endParaRPr>
          </a:p>
        </p:txBody>
      </p:sp>
      <p:pic>
        <p:nvPicPr>
          <p:cNvPr id="4" name="Picture 2" descr="Fuzzy logic Part 1 — (the μ parameter) | by Ardavan Khalij | MLearning.ai |  Medium">
            <a:extLst>
              <a:ext uri="{FF2B5EF4-FFF2-40B4-BE49-F238E27FC236}">
                <a16:creationId xmlns:a16="http://schemas.microsoft.com/office/drawing/2014/main" id="{3E40FD00-8CF7-E575-AB79-2BC51AE6F6F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66046" y="2736255"/>
            <a:ext cx="7859907" cy="31930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7687510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9FEC8E-3036-DD44-C6F9-3F9493BA2A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Podobieństwo tekstów</a:t>
            </a:r>
            <a:endParaRPr lang="en-GB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45B52C5-88BF-2E7A-70B0-AC616400C254}"/>
              </a:ext>
            </a:extLst>
          </p:cNvPr>
          <p:cNvSpPr txBox="1"/>
          <p:nvPr/>
        </p:nvSpPr>
        <p:spPr>
          <a:xfrm>
            <a:off x="3047509" y="1731983"/>
            <a:ext cx="4549877" cy="1754326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GB" b="0" i="0" dirty="0">
                <a:solidFill>
                  <a:srgbClr val="008031"/>
                </a:solidFill>
                <a:effectLst/>
                <a:latin typeface="JetBrainsMonoNL"/>
              </a:rPr>
              <a:t>from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fuzzywuzzy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r>
              <a:rPr lang="en-GB" b="0" i="0" dirty="0">
                <a:solidFill>
                  <a:srgbClr val="008031"/>
                </a:solidFill>
                <a:effectLst/>
                <a:latin typeface="JetBrainsMonoNL"/>
              </a:rPr>
              <a:t>import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fuzz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tr1 = 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"Apple Inc."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tr2 = 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"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A</a:t>
            </a:r>
            <a:r>
              <a:rPr lang="en-GB" b="0" i="0" dirty="0" err="1">
                <a:solidFill>
                  <a:srgbClr val="5646A5"/>
                </a:solidFill>
                <a:effectLst/>
                <a:latin typeface="JetBrainsMonoNL"/>
              </a:rPr>
              <a:t>pple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 Inc"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r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atio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= 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fuzz</a:t>
            </a:r>
            <a:r>
              <a:rPr lang="en-GB" b="0" i="0" dirty="0" err="1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ratio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tr1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lower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(),</a:t>
            </a:r>
            <a:r>
              <a:rPr lang="pl-PL" b="0" i="0" dirty="0">
                <a:solidFill>
                  <a:srgbClr val="586E75"/>
                </a:solidFill>
                <a:effectLst/>
                <a:latin typeface="JetBrainsMonoNL"/>
              </a:rPr>
              <a:t> 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tr2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lower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())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dirty="0">
              <a:solidFill>
                <a:srgbClr val="05192D"/>
              </a:solidFill>
              <a:latin typeface="JetBrainsMonoNL"/>
            </a:endParaRPr>
          </a:p>
          <a:p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r>
              <a:rPr lang="pl-PL" dirty="0">
                <a:solidFill>
                  <a:schemeClr val="accent2">
                    <a:lumMod val="75000"/>
                  </a:schemeClr>
                </a:solidFill>
                <a:latin typeface="JetBrainsMonoNL"/>
              </a:rPr>
              <a:t>ratio = 95</a:t>
            </a:r>
            <a:endParaRPr lang="pl-PL" b="0" i="0" dirty="0">
              <a:solidFill>
                <a:schemeClr val="accent2">
                  <a:lumMod val="75000"/>
                </a:schemeClr>
              </a:solidFill>
              <a:effectLst/>
              <a:latin typeface="JetBrainsMonoNL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7A28B3BE-3747-F2CA-F835-DD9365DF1EB2}"/>
              </a:ext>
            </a:extLst>
          </p:cNvPr>
          <p:cNvSpPr txBox="1"/>
          <p:nvPr/>
        </p:nvSpPr>
        <p:spPr>
          <a:xfrm>
            <a:off x="3047509" y="3927415"/>
            <a:ext cx="6096982" cy="2031325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str1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= 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"Los Angeles Lakers"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str2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= 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"Lakers"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r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atio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= 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fuzz</a:t>
            </a:r>
            <a:r>
              <a:rPr lang="en-GB" b="0" i="0" dirty="0" err="1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ratio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str1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lower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(),</a:t>
            </a:r>
            <a:r>
              <a:rPr lang="pl-PL" b="0" i="0" dirty="0">
                <a:solidFill>
                  <a:srgbClr val="586E75"/>
                </a:solidFill>
                <a:effectLst/>
                <a:latin typeface="JetBrainsMonoNL"/>
              </a:rPr>
              <a:t> 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str2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lower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())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p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artial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_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r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atio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= 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fuzz</a:t>
            </a:r>
            <a:r>
              <a:rPr lang="en-GB" b="0" i="0" dirty="0" err="1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 err="1">
                <a:solidFill>
                  <a:srgbClr val="05192D"/>
                </a:solidFill>
                <a:effectLst/>
                <a:latin typeface="JetBrainsMonoNL"/>
              </a:rPr>
              <a:t>partial_ratio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str1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lower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(),</a:t>
            </a:r>
            <a:r>
              <a:rPr lang="pl-PL" b="0" i="0" dirty="0">
                <a:solidFill>
                  <a:srgbClr val="586E75"/>
                </a:solidFill>
                <a:effectLst/>
                <a:latin typeface="JetBrainsMonoNL"/>
              </a:rPr>
              <a:t> 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str2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.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lower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())</a:t>
            </a:r>
            <a:endParaRPr lang="pl-PL" b="0" i="0" dirty="0">
              <a:solidFill>
                <a:srgbClr val="586E75"/>
              </a:solidFill>
              <a:effectLst/>
              <a:latin typeface="JetBrainsMonoNL"/>
            </a:endParaRPr>
          </a:p>
          <a:p>
            <a:endParaRPr lang="pl-PL" dirty="0">
              <a:solidFill>
                <a:srgbClr val="586E75"/>
              </a:solidFill>
              <a:latin typeface="JetBrainsMonoNL"/>
            </a:endParaRPr>
          </a:p>
          <a:p>
            <a:r>
              <a:rPr lang="pl-PL" dirty="0">
                <a:solidFill>
                  <a:schemeClr val="accent2">
                    <a:lumMod val="75000"/>
                  </a:schemeClr>
                </a:solidFill>
                <a:latin typeface="JetBrainsMonoNL"/>
              </a:rPr>
              <a:t>ratio = 50</a:t>
            </a:r>
          </a:p>
          <a:p>
            <a:r>
              <a:rPr lang="pl-PL" dirty="0">
                <a:solidFill>
                  <a:schemeClr val="accent2">
                    <a:lumMod val="75000"/>
                  </a:schemeClr>
                </a:solidFill>
                <a:latin typeface="JetBrainsMonoNL"/>
              </a:rPr>
              <a:t>partial_ratio = 100</a:t>
            </a:r>
            <a:endParaRPr lang="en-GB" dirty="0">
              <a:solidFill>
                <a:schemeClr val="accent2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5600554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4C0278-CEB8-0AC6-52DA-8CCAC2F856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Odległość Levenshteina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AE077D8-BB7A-9F54-BE25-22C3E15B892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l-PL" dirty="0"/>
              <a:t>Miara odmienności napisów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7E43FC1-797A-DF1B-3461-BD019C64695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41466" y="2952595"/>
            <a:ext cx="7909068" cy="25156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216649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E73A810-4751-67A2-EF58-D4997946FC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Odległość </a:t>
            </a:r>
            <a:r>
              <a:rPr lang="pl-PL" dirty="0">
                <a:solidFill>
                  <a:schemeClr val="accent2">
                    <a:lumMod val="75000"/>
                  </a:schemeClr>
                </a:solidFill>
              </a:rPr>
              <a:t>edycyjna</a:t>
            </a:r>
            <a:endParaRPr lang="en-GB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F133E6B3-A87D-940B-4F85-40738DC08E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73980" y="1931931"/>
            <a:ext cx="6444040" cy="36330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483897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4C0278-CEB8-0AC6-52DA-8CCAC2F856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Fuzzy Regex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AE077D8-BB7A-9F54-BE25-22C3E15B892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l-PL" dirty="0"/>
              <a:t>Uwzględnienie </a:t>
            </a:r>
            <a:r>
              <a:rPr lang="pl-PL" dirty="0">
                <a:solidFill>
                  <a:schemeClr val="accent2">
                    <a:lumMod val="75000"/>
                  </a:schemeClr>
                </a:solidFill>
              </a:rPr>
              <a:t>maksymalnej różnicy</a:t>
            </a:r>
            <a:r>
              <a:rPr lang="pl-PL" dirty="0"/>
              <a:t>/</a:t>
            </a:r>
            <a:r>
              <a:rPr lang="pl-PL" dirty="0">
                <a:solidFill>
                  <a:schemeClr val="accent2">
                    <a:lumMod val="75000"/>
                  </a:schemeClr>
                </a:solidFill>
              </a:rPr>
              <a:t>minimalnego podobieństwa</a:t>
            </a:r>
            <a:r>
              <a:rPr lang="pl-PL" dirty="0"/>
              <a:t> pomiędzy napisem a </a:t>
            </a:r>
            <a:r>
              <a:rPr lang="pl-PL" dirty="0">
                <a:solidFill>
                  <a:schemeClr val="accent2">
                    <a:lumMod val="75000"/>
                  </a:schemeClr>
                </a:solidFill>
              </a:rPr>
              <a:t>dokładnym wzorcem</a:t>
            </a:r>
            <a:endParaRPr lang="en-GB" dirty="0">
              <a:solidFill>
                <a:schemeClr val="accent2">
                  <a:lumMod val="75000"/>
                </a:schemeClr>
              </a:solidFill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54EBDC4-1A95-8568-C1EE-FF23ADF575E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77985" y="3765974"/>
            <a:ext cx="3086531" cy="179095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5ED558E-CFD9-2983-0752-C3FABF7CB82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70282" y="3500064"/>
            <a:ext cx="4124901" cy="2676899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C6E20CD6-4F8C-40C3-AED9-4288BD3E4551}"/>
              </a:ext>
            </a:extLst>
          </p:cNvPr>
          <p:cNvSpPr txBox="1"/>
          <p:nvPr/>
        </p:nvSpPr>
        <p:spPr>
          <a:xfrm>
            <a:off x="3059330" y="3036302"/>
            <a:ext cx="92384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l-PL" sz="2400" dirty="0"/>
              <a:t>Regex</a:t>
            </a:r>
            <a:endParaRPr lang="en-GB" sz="2400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8A926BD-8D00-5475-014A-164777688231}"/>
              </a:ext>
            </a:extLst>
          </p:cNvPr>
          <p:cNvSpPr txBox="1"/>
          <p:nvPr/>
        </p:nvSpPr>
        <p:spPr>
          <a:xfrm>
            <a:off x="7494650" y="3036302"/>
            <a:ext cx="167616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l-PL" sz="2400" dirty="0"/>
              <a:t>Fuzzy Regex</a:t>
            </a:r>
            <a:endParaRPr lang="en-GB" sz="2400" dirty="0"/>
          </a:p>
        </p:txBody>
      </p:sp>
    </p:spTree>
    <p:extLst>
      <p:ext uri="{BB962C8B-B14F-4D97-AF65-F5344CB8AC3E}">
        <p14:creationId xmlns:p14="http://schemas.microsoft.com/office/powerpoint/2010/main" val="228659352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E255087E-217F-5C65-944D-DCB5BE76FF1D}"/>
              </a:ext>
            </a:extLst>
          </p:cNvPr>
          <p:cNvSpPr txBox="1"/>
          <p:nvPr/>
        </p:nvSpPr>
        <p:spPr>
          <a:xfrm>
            <a:off x="838200" y="1720840"/>
            <a:ext cx="7432695" cy="3416320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GB" b="0" i="0" dirty="0">
                <a:solidFill>
                  <a:srgbClr val="008031"/>
                </a:solidFill>
                <a:effectLst/>
                <a:latin typeface="JetBrainsMonoNL"/>
              </a:rPr>
              <a:t>import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regex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endParaRPr lang="pl-PL" dirty="0">
              <a:solidFill>
                <a:srgbClr val="05192D"/>
              </a:solidFill>
              <a:latin typeface="JetBrainsMonoNL"/>
            </a:endParaRP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pattern = 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r"(?P&lt;YYYY&gt;20\d{2})-(?P&lt;MM&gt;\d{1,2})-(?P&lt;DD&gt;\d{1,2})"</a:t>
            </a:r>
          </a:p>
          <a:p>
            <a:r>
              <a:rPr lang="pl-PL" dirty="0">
                <a:solidFill>
                  <a:srgbClr val="05192D"/>
                </a:solidFill>
                <a:latin typeface="JetBrainsMonoNL"/>
              </a:rPr>
              <a:t>fuzzy_pattern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= 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f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"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(</a:t>
            </a:r>
            <a:r>
              <a:rPr lang="pl-PL" dirty="0">
                <a:solidFill>
                  <a:srgbClr val="05192D"/>
                </a:solidFill>
                <a:latin typeface="JetBrainsMonoNL"/>
              </a:rPr>
              <a:t>{pattern}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){{e&lt;=3}}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"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text = </a:t>
            </a:r>
            <a:r>
              <a:rPr lang="pl-PL" dirty="0">
                <a:solidFill>
                  <a:srgbClr val="5646A5"/>
                </a:solidFill>
                <a:latin typeface="JetBrainsMonoNL"/>
              </a:rPr>
              <a:t>"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I went to the doctor on 7022-O3-I6.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"</a:t>
            </a:r>
          </a:p>
          <a:p>
            <a:endParaRPr lang="pl-PL" b="0" i="0" dirty="0">
              <a:solidFill>
                <a:schemeClr val="tx1"/>
              </a:solidFill>
              <a:effectLst/>
              <a:latin typeface="JetBrainsMonoNL"/>
            </a:endParaRPr>
          </a:p>
          <a:p>
            <a:r>
              <a:rPr lang="en-GB" b="0" i="0" dirty="0">
                <a:solidFill>
                  <a:schemeClr val="tx1"/>
                </a:solidFill>
                <a:effectLst/>
                <a:latin typeface="JetBrainsMonoNL"/>
              </a:rPr>
              <a:t>match = </a:t>
            </a:r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regex.search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</a:t>
            </a:r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fuzzy_pattern</a:t>
            </a:r>
            <a:r>
              <a:rPr lang="en-GB" b="0" i="0" dirty="0">
                <a:solidFill>
                  <a:schemeClr val="tx1"/>
                </a:solidFill>
                <a:effectLst/>
                <a:latin typeface="JetBrainsMonoNL"/>
              </a:rPr>
              <a:t>, text, </a:t>
            </a:r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regex.BESTMATCH</a:t>
            </a:r>
            <a:r>
              <a:rPr lang="en-GB" b="0" i="0" dirty="0">
                <a:solidFill>
                  <a:schemeClr val="tx1"/>
                </a:solidFill>
                <a:effectLst/>
                <a:latin typeface="JetBrainsMonoNL"/>
              </a:rPr>
              <a:t>)</a:t>
            </a:r>
          </a:p>
          <a:p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match.groupdict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()</a:t>
            </a:r>
            <a:endParaRPr lang="pl-PL" b="0" i="0" dirty="0">
              <a:solidFill>
                <a:srgbClr val="586E75"/>
              </a:solidFill>
              <a:effectLst/>
              <a:latin typeface="JetBrainsMonoNL"/>
            </a:endParaRPr>
          </a:p>
          <a:p>
            <a:endParaRPr lang="pl-PL" dirty="0">
              <a:solidFill>
                <a:srgbClr val="586E75"/>
              </a:solidFill>
              <a:latin typeface="JetBrainsMonoNL"/>
            </a:endParaRPr>
          </a:p>
          <a:p>
            <a:endParaRPr lang="pl-PL" dirty="0">
              <a:solidFill>
                <a:srgbClr val="586E75"/>
              </a:solidFill>
              <a:latin typeface="JetBrainsMonoNL"/>
            </a:endParaRPr>
          </a:p>
          <a:p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{'YYYY': '7022', 'MM': 'O3', 'DD': 'I6'}</a:t>
            </a:r>
            <a:endParaRPr lang="pl-PL" b="0" i="0" dirty="0">
              <a:solidFill>
                <a:schemeClr val="accent2"/>
              </a:solidFill>
              <a:effectLst/>
              <a:latin typeface="JetBrainsMonoNL"/>
            </a:endParaRPr>
          </a:p>
        </p:txBody>
      </p:sp>
    </p:spTree>
    <p:extLst>
      <p:ext uri="{BB962C8B-B14F-4D97-AF65-F5344CB8AC3E}">
        <p14:creationId xmlns:p14="http://schemas.microsoft.com/office/powerpoint/2010/main" val="101890874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0DA6312-CD99-B9C9-1C70-7B5D83D258C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Operacje</a:t>
            </a:r>
            <a:endParaRPr lang="en-GB" dirty="0"/>
          </a:p>
        </p:txBody>
      </p:sp>
      <p:pic>
        <p:nvPicPr>
          <p:cNvPr id="7170" name="Picture 2">
            <a:extLst>
              <a:ext uri="{FF2B5EF4-FFF2-40B4-BE49-F238E27FC236}">
                <a16:creationId xmlns:a16="http://schemas.microsoft.com/office/drawing/2014/main" id="{EE5CE51A-C42B-C53D-26BE-9C37B1FE804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2666" y="2877963"/>
            <a:ext cx="2524125" cy="13144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2" name="Picture 4">
            <a:extLst>
              <a:ext uri="{FF2B5EF4-FFF2-40B4-BE49-F238E27FC236}">
                <a16:creationId xmlns:a16="http://schemas.microsoft.com/office/drawing/2014/main" id="{4BC8CA67-09F7-3811-4E05-7BB5098F4E7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33925" y="2987500"/>
            <a:ext cx="2724150" cy="12001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8" name="Picture 10">
            <a:extLst>
              <a:ext uri="{FF2B5EF4-FFF2-40B4-BE49-F238E27FC236}">
                <a16:creationId xmlns:a16="http://schemas.microsoft.com/office/drawing/2014/main" id="{40819F27-5C46-1536-ED49-33EEB07FDB2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45209" y="2999451"/>
            <a:ext cx="2400300" cy="11906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1266706-CB31-D0BD-45C8-5481EF7B2AD4}"/>
              </a:ext>
            </a:extLst>
          </p:cNvPr>
          <p:cNvSpPr txBox="1"/>
          <p:nvPr/>
        </p:nvSpPr>
        <p:spPr>
          <a:xfrm>
            <a:off x="1560935" y="2416297"/>
            <a:ext cx="124758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l-PL" sz="2400" dirty="0">
                <a:solidFill>
                  <a:schemeClr val="accent2"/>
                </a:solidFill>
              </a:rPr>
              <a:t>Zamiana</a:t>
            </a:r>
            <a:endParaRPr lang="en-GB" sz="2400" dirty="0">
              <a:solidFill>
                <a:schemeClr val="accent2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4620793-F890-E395-C7D6-17534575A432}"/>
              </a:ext>
            </a:extLst>
          </p:cNvPr>
          <p:cNvSpPr txBox="1"/>
          <p:nvPr/>
        </p:nvSpPr>
        <p:spPr>
          <a:xfrm>
            <a:off x="9125807" y="2407958"/>
            <a:ext cx="163910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l-PL" sz="2400" dirty="0">
                <a:solidFill>
                  <a:schemeClr val="accent2"/>
                </a:solidFill>
              </a:rPr>
              <a:t>Wstawienie</a:t>
            </a:r>
            <a:endParaRPr lang="en-GB" sz="2400" dirty="0">
              <a:solidFill>
                <a:schemeClr val="accent2"/>
              </a:solidFill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B4D758E-E5E2-D98C-D700-CF7298AA8CCB}"/>
              </a:ext>
            </a:extLst>
          </p:cNvPr>
          <p:cNvSpPr txBox="1"/>
          <p:nvPr/>
        </p:nvSpPr>
        <p:spPr>
          <a:xfrm>
            <a:off x="5393724" y="2407959"/>
            <a:ext cx="140455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l-PL" sz="2400" dirty="0">
                <a:solidFill>
                  <a:schemeClr val="accent2"/>
                </a:solidFill>
              </a:rPr>
              <a:t>Usunięcie</a:t>
            </a:r>
            <a:endParaRPr lang="en-GB" sz="2400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2838080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3F01D1A3-53E4-3C27-A2EE-B2E9F3CCA93E}"/>
              </a:ext>
            </a:extLst>
          </p:cNvPr>
          <p:cNvSpPr txBox="1"/>
          <p:nvPr/>
        </p:nvSpPr>
        <p:spPr>
          <a:xfrm>
            <a:off x="838200" y="612844"/>
            <a:ext cx="7432695" cy="5355312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GB" b="0" i="0" dirty="0">
                <a:solidFill>
                  <a:srgbClr val="008031"/>
                </a:solidFill>
                <a:effectLst/>
                <a:latin typeface="JetBrainsMonoNL"/>
              </a:rPr>
              <a:t>import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regex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08031"/>
              </a:solidFill>
              <a:effectLst/>
              <a:latin typeface="JetBrainsMonoNL"/>
            </a:endParaRPr>
          </a:p>
          <a:p>
            <a:r>
              <a:rPr lang="en-GB" b="0" i="0" dirty="0">
                <a:solidFill>
                  <a:srgbClr val="008031"/>
                </a:solidFill>
                <a:effectLst/>
                <a:latin typeface="JetBrainsMonoNL"/>
              </a:rPr>
              <a:t>import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orc</a:t>
            </a:r>
          </a:p>
          <a:p>
            <a:endParaRPr lang="pl-PL" dirty="0">
              <a:solidFill>
                <a:srgbClr val="05192D"/>
              </a:solidFill>
              <a:latin typeface="JetBrainsMonoNL"/>
            </a:endParaRPr>
          </a:p>
          <a:p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text = 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"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I went to see </a:t>
            </a:r>
            <a:r>
              <a:rPr lang="en-GB" b="0" i="0" dirty="0" err="1">
                <a:solidFill>
                  <a:srgbClr val="5646A5"/>
                </a:solidFill>
                <a:effectLst/>
                <a:latin typeface="JetBrainsMonoNL"/>
              </a:rPr>
              <a:t>Dr.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 House. The date was 2021-2-04. It cost 60 euros</a:t>
            </a:r>
            <a:r>
              <a:rPr lang="pl-PL" dirty="0">
                <a:solidFill>
                  <a:srgbClr val="5646A5"/>
                </a:solidFill>
                <a:latin typeface="JetBrainsMonoNL"/>
              </a:rPr>
              <a:t>.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"</a:t>
            </a: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specimen = 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"2020-02-05"</a:t>
            </a:r>
          </a:p>
          <a:p>
            <a:endParaRPr lang="pl-PL" dirty="0">
              <a:solidFill>
                <a:srgbClr val="05192D"/>
              </a:solidFill>
              <a:latin typeface="JetBrainsMonoNL"/>
            </a:endParaRPr>
          </a:p>
          <a:p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pattern = specimen.replace</a:t>
            </a:r>
            <a:r>
              <a:rPr lang="pl-PL" b="0" i="0" dirty="0">
                <a:solidFill>
                  <a:srgbClr val="586E75"/>
                </a:solidFill>
                <a:effectLst/>
                <a:latin typeface="JetBrainsMonoNL"/>
              </a:rPr>
              <a:t>(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"-"</a:t>
            </a:r>
            <a:r>
              <a:rPr lang="pl-PL" b="0" i="0" dirty="0">
                <a:solidFill>
                  <a:srgbClr val="05192D"/>
                </a:solidFill>
                <a:effectLst/>
                <a:latin typeface="JetBrainsMonoNL"/>
              </a:rPr>
              <a:t>, 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r"\-"</a:t>
            </a:r>
            <a:r>
              <a:rPr lang="pl-PL" b="0" i="0" dirty="0">
                <a:solidFill>
                  <a:srgbClr val="586E75"/>
                </a:solidFill>
                <a:effectLst/>
                <a:latin typeface="JetBrainsMonoNL"/>
              </a:rPr>
              <a:t>)</a:t>
            </a:r>
          </a:p>
          <a:p>
            <a:r>
              <a:rPr lang="pl-PL" dirty="0">
                <a:solidFill>
                  <a:srgbClr val="05192D"/>
                </a:solidFill>
                <a:latin typeface="JetBrainsMonoNL"/>
              </a:rPr>
              <a:t>fuzzy_pattern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= 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f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"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(</a:t>
            </a:r>
            <a:r>
              <a:rPr lang="pl-PL" dirty="0">
                <a:solidFill>
                  <a:srgbClr val="05192D"/>
                </a:solidFill>
                <a:latin typeface="JetBrainsMonoNL"/>
              </a:rPr>
              <a:t>{pattern}</a:t>
            </a:r>
            <a:r>
              <a:rPr lang="pl-PL" b="0" i="0" dirty="0">
                <a:solidFill>
                  <a:srgbClr val="5646A5"/>
                </a:solidFill>
                <a:effectLst/>
                <a:latin typeface="JetBrainsMonoNL"/>
              </a:rPr>
              <a:t>)</a:t>
            </a:r>
            <a:r>
              <a:rPr lang="nn-NO" b="0" i="0" dirty="0">
                <a:solidFill>
                  <a:srgbClr val="5646A5"/>
                </a:solidFill>
                <a:effectLst/>
                <a:latin typeface="JetBrainsMonoNL"/>
              </a:rPr>
              <a:t>{s&lt;=3,i&lt;=3,d&lt;=3}</a:t>
            </a:r>
            <a:r>
              <a:rPr lang="en-GB" b="0" i="0" dirty="0">
                <a:solidFill>
                  <a:srgbClr val="5646A5"/>
                </a:solidFill>
                <a:effectLst/>
                <a:latin typeface="JetBrainsMonoNL"/>
              </a:rPr>
              <a:t>"</a:t>
            </a:r>
            <a:r>
              <a:rPr lang="en-GB" b="0" i="0" dirty="0">
                <a:solidFill>
                  <a:srgbClr val="05192D"/>
                </a:solidFill>
                <a:effectLst/>
                <a:latin typeface="JetBrainsMonoNL"/>
              </a:rPr>
              <a:t> </a:t>
            </a:r>
            <a:endParaRPr lang="pl-PL" b="0" i="0" dirty="0">
              <a:solidFill>
                <a:srgbClr val="05192D"/>
              </a:solidFill>
              <a:effectLst/>
              <a:latin typeface="JetBrainsMonoNL"/>
            </a:endParaRPr>
          </a:p>
          <a:p>
            <a:endParaRPr lang="pl-PL" b="0" i="0" dirty="0">
              <a:solidFill>
                <a:schemeClr val="tx1"/>
              </a:solidFill>
              <a:effectLst/>
              <a:latin typeface="JetBrainsMonoNL"/>
            </a:endParaRPr>
          </a:p>
          <a:p>
            <a:r>
              <a:rPr lang="en-GB" b="0" i="0" dirty="0">
                <a:solidFill>
                  <a:schemeClr val="tx1"/>
                </a:solidFill>
                <a:effectLst/>
                <a:latin typeface="JetBrainsMonoNL"/>
              </a:rPr>
              <a:t>match = </a:t>
            </a:r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regex.search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</a:t>
            </a:r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fuzzy_pattern</a:t>
            </a:r>
            <a:r>
              <a:rPr lang="en-GB" b="0" i="0" dirty="0">
                <a:solidFill>
                  <a:schemeClr val="tx1"/>
                </a:solidFill>
                <a:effectLst/>
                <a:latin typeface="JetBrainsMonoNL"/>
              </a:rPr>
              <a:t>, text, </a:t>
            </a:r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regex.BESTMATCH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)</a:t>
            </a:r>
          </a:p>
          <a:p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near_match</a:t>
            </a:r>
            <a:r>
              <a:rPr lang="en-GB" b="0" i="0" dirty="0">
                <a:solidFill>
                  <a:schemeClr val="tx1"/>
                </a:solidFill>
                <a:effectLst/>
                <a:latin typeface="JetBrainsMonoNL"/>
              </a:rPr>
              <a:t> = </a:t>
            </a:r>
            <a:r>
              <a:rPr lang="en-GB" b="0" i="0" dirty="0" err="1">
                <a:solidFill>
                  <a:schemeClr val="tx1"/>
                </a:solidFill>
                <a:effectLst/>
                <a:latin typeface="JetBrainsMonoNL"/>
              </a:rPr>
              <a:t>orc.NearMatch.from_regex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(</a:t>
            </a:r>
            <a:r>
              <a:rPr lang="en-GB" b="0" i="0" dirty="0">
                <a:solidFill>
                  <a:schemeClr val="tx1"/>
                </a:solidFill>
                <a:effectLst/>
                <a:latin typeface="JetBrainsMonoNL"/>
              </a:rPr>
              <a:t>match, specimen</a:t>
            </a:r>
            <a:r>
              <a:rPr lang="en-GB" b="0" i="0" dirty="0">
                <a:solidFill>
                  <a:srgbClr val="586E75"/>
                </a:solidFill>
                <a:effectLst/>
                <a:latin typeface="JetBrainsMonoNL"/>
              </a:rPr>
              <a:t>)</a:t>
            </a:r>
            <a:endParaRPr lang="pl-PL" dirty="0">
              <a:solidFill>
                <a:srgbClr val="586E75"/>
              </a:solidFill>
              <a:latin typeface="JetBrainsMonoNL"/>
            </a:endParaRPr>
          </a:p>
          <a:p>
            <a:endParaRPr lang="pl-PL" dirty="0">
              <a:solidFill>
                <a:srgbClr val="586E75"/>
              </a:solidFill>
              <a:latin typeface="JetBrainsMonoNL"/>
            </a:endParaRPr>
          </a:p>
          <a:p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2021-2-04</a:t>
            </a:r>
          </a:p>
          <a:p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   </a:t>
            </a:r>
            <a:r>
              <a:rPr lang="pl-PL" b="0" i="0" dirty="0">
                <a:solidFill>
                  <a:schemeClr val="accent2"/>
                </a:solidFill>
                <a:effectLst/>
                <a:latin typeface="JetBrainsMonoNL"/>
              </a:rPr>
              <a:t>    </a:t>
            </a:r>
            <a:r>
              <a:rPr lang="pt-BR" b="0" i="0" dirty="0">
                <a:solidFill>
                  <a:srgbClr val="5646A5"/>
                </a:solidFill>
                <a:effectLst/>
                <a:latin typeface="JetBrainsMonoNL"/>
              </a:rPr>
              <a:t>S</a:t>
            </a:r>
          </a:p>
          <a:p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2020-2-04</a:t>
            </a:r>
          </a:p>
          <a:p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       </a:t>
            </a:r>
            <a:r>
              <a:rPr lang="pl-PL" b="0" i="0" dirty="0">
                <a:solidFill>
                  <a:schemeClr val="accent2"/>
                </a:solidFill>
                <a:effectLst/>
                <a:latin typeface="JetBrainsMonoNL"/>
              </a:rPr>
              <a:t>        </a:t>
            </a:r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 </a:t>
            </a:r>
            <a:r>
              <a:rPr lang="pt-BR" b="0" i="0" dirty="0">
                <a:solidFill>
                  <a:srgbClr val="5646A5"/>
                </a:solidFill>
                <a:effectLst/>
                <a:latin typeface="JetBrainsMonoNL"/>
              </a:rPr>
              <a:t>S</a:t>
            </a:r>
          </a:p>
          <a:p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2020-2-05</a:t>
            </a:r>
          </a:p>
          <a:p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     </a:t>
            </a:r>
            <a:r>
              <a:rPr lang="pl-PL" b="0" i="0" dirty="0">
                <a:solidFill>
                  <a:schemeClr val="accent2"/>
                </a:solidFill>
                <a:effectLst/>
                <a:latin typeface="JetBrainsMonoNL"/>
              </a:rPr>
              <a:t>      </a:t>
            </a:r>
            <a:r>
              <a:rPr lang="pt-BR" b="0" i="0" dirty="0">
                <a:solidFill>
                  <a:srgbClr val="5646A5"/>
                </a:solidFill>
                <a:effectLst/>
                <a:latin typeface="JetBrainsMonoNL"/>
              </a:rPr>
              <a:t>I</a:t>
            </a:r>
          </a:p>
          <a:p>
            <a:r>
              <a:rPr lang="pt-BR" b="0" i="0" dirty="0">
                <a:solidFill>
                  <a:schemeClr val="accent2"/>
                </a:solidFill>
                <a:effectLst/>
                <a:latin typeface="JetBrainsMonoNL"/>
              </a:rPr>
              <a:t>2020-02-05</a:t>
            </a:r>
            <a:endParaRPr lang="pl-PL" b="0" i="0" dirty="0">
              <a:solidFill>
                <a:schemeClr val="accent2"/>
              </a:solidFill>
              <a:effectLst/>
              <a:latin typeface="JetBrainsMonoNL"/>
            </a:endParaRPr>
          </a:p>
        </p:txBody>
      </p:sp>
    </p:spTree>
    <p:extLst>
      <p:ext uri="{BB962C8B-B14F-4D97-AF65-F5344CB8AC3E}">
        <p14:creationId xmlns:p14="http://schemas.microsoft.com/office/powerpoint/2010/main" val="124816426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4C0278-CEB8-0AC6-52DA-8CCAC2F856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Koszt operacji</a:t>
            </a:r>
            <a:endParaRPr lang="en-GB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C2D8B35-75D6-62CD-1120-C9D2E2C395A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02146" y="1690688"/>
            <a:ext cx="4187707" cy="39732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382621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4C0278-CEB8-0AC6-52DA-8CCAC2F856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Wady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AE077D8-BB7A-9F54-BE25-22C3E15B892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l-PL" dirty="0">
                <a:solidFill>
                  <a:schemeClr val="accent2"/>
                </a:solidFill>
              </a:rPr>
              <a:t>Fałszywie dodatne </a:t>
            </a:r>
            <a:r>
              <a:rPr lang="pl-PL" dirty="0"/>
              <a:t>dopasowania</a:t>
            </a:r>
          </a:p>
          <a:p>
            <a:r>
              <a:rPr lang="pl-PL" dirty="0"/>
              <a:t>Brak </a:t>
            </a:r>
            <a:r>
              <a:rPr lang="pl-PL" dirty="0">
                <a:solidFill>
                  <a:schemeClr val="accent2"/>
                </a:solidFill>
              </a:rPr>
              <a:t>nieskończonych kwantyfikatorów </a:t>
            </a:r>
            <a:r>
              <a:rPr lang="pl-PL" dirty="0"/>
              <a:t>(+, *)</a:t>
            </a:r>
          </a:p>
          <a:p>
            <a:r>
              <a:rPr lang="pl-PL" dirty="0"/>
              <a:t>Wolniejszy od zwykłego regex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9918076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328388-031E-828B-A974-AE6A9C17ABE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dirty="0"/>
              <a:t>Źródła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16BF6CC-21AB-5481-CB50-4BB4F140382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>
                <a:hlinkClick r:id="rId2"/>
              </a:rPr>
              <a:t>https://wiki.grooper.com/index.php?title=Fuzzy_RegEx</a:t>
            </a:r>
            <a:endParaRPr lang="pl-PL" dirty="0"/>
          </a:p>
          <a:p>
            <a:r>
              <a:rPr lang="en-GB" dirty="0">
                <a:hlinkClick r:id="rId3"/>
              </a:rPr>
              <a:t>https://maxhalford.github.io/blog/fuzzy-regex-matching-in-python/</a:t>
            </a:r>
            <a:endParaRPr lang="pl-PL" dirty="0"/>
          </a:p>
          <a:p>
            <a:r>
              <a:rPr lang="en-GB" dirty="0">
                <a:hlinkClick r:id="rId4"/>
              </a:rPr>
              <a:t>https://www.datacamp.com/tutorial/fuzzy-string-python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79805700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1516</TotalTime>
  <Words>402</Words>
  <Application>Microsoft Office PowerPoint</Application>
  <PresentationFormat>Widescreen</PresentationFormat>
  <Paragraphs>71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Arial</vt:lpstr>
      <vt:lpstr>Calibri</vt:lpstr>
      <vt:lpstr>Calibri Light</vt:lpstr>
      <vt:lpstr>JetBrainsMonoNL</vt:lpstr>
      <vt:lpstr>Office Theme</vt:lpstr>
      <vt:lpstr>Rozmyte dopasowanie do wzorca</vt:lpstr>
      <vt:lpstr>Wyrażenia regularne - Regex</vt:lpstr>
      <vt:lpstr>Logika rozmyta</vt:lpstr>
      <vt:lpstr>Podobieństwo tekstów</vt:lpstr>
      <vt:lpstr>Odległość Levenshteina</vt:lpstr>
      <vt:lpstr>Odległość edycyjna</vt:lpstr>
      <vt:lpstr>Fuzzy Regex</vt:lpstr>
      <vt:lpstr>PowerPoint Presentation</vt:lpstr>
      <vt:lpstr>Operacje</vt:lpstr>
      <vt:lpstr>PowerPoint Presentation</vt:lpstr>
      <vt:lpstr>Koszt operacji</vt:lpstr>
      <vt:lpstr>Wady</vt:lpstr>
      <vt:lpstr>Źródła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Rozmyte dopasowanie do wzorca</dc:title>
  <dc:creator>Artem Buhera</dc:creator>
  <cp:lastModifiedBy>Artem Buhera</cp:lastModifiedBy>
  <cp:revision>1</cp:revision>
  <dcterms:created xsi:type="dcterms:W3CDTF">2022-12-20T14:40:16Z</dcterms:created>
  <dcterms:modified xsi:type="dcterms:W3CDTF">2022-12-21T15:56:52Z</dcterms:modified>
</cp:coreProperties>
</file>