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12192000" cy="6858000"/>
  <p:defaultTextStyle>
    <a:defPPr>
      <a:defRPr lang="pl-PL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 /><Relationship Id="rId13" Type="http://schemas.openxmlformats.org/officeDocument/2006/relationships/tableStyles" Target="tableStyles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Slajd tytułow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pl-PL"/>
              <a:t>Kliknij, aby edytować styl</a:t>
            </a:r>
            <a:endParaRPr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pl-PL"/>
              <a:t>Kliknij, aby edytować styl wzorca podtytułu</a:t>
            </a:r>
            <a:endParaRPr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71C53B-7CB4-45A4-88FF-1D2531BA7798}" type="datetimeFigureOut">
              <a:rPr lang="pl-PL"/>
              <a:t/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15FD49-A4E2-4D43-BA57-ECFBA0ECF4C8}" type="slidenum">
              <a:rPr lang="pl-PL"/>
              <a:t/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ytuł i tekst pionow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l-PL"/>
              <a:t>Kliknij, aby edytować styl</a:t>
            </a:r>
            <a:endParaRPr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  <a:p>
            <a:pPr lvl="1">
              <a:defRPr/>
            </a:pPr>
            <a:r>
              <a:rPr lang="pl-PL"/>
              <a:t>Drugi poziom</a:t>
            </a:r>
            <a:endParaRPr/>
          </a:p>
          <a:p>
            <a:pPr lvl="2">
              <a:defRPr/>
            </a:pPr>
            <a:r>
              <a:rPr lang="pl-PL"/>
              <a:t>Trzeci poziom</a:t>
            </a:r>
            <a:endParaRPr/>
          </a:p>
          <a:p>
            <a:pPr lvl="3">
              <a:defRPr/>
            </a:pPr>
            <a:r>
              <a:rPr lang="pl-PL"/>
              <a:t>Czwarty poziom</a:t>
            </a:r>
            <a:endParaRPr/>
          </a:p>
          <a:p>
            <a:pPr lvl="4">
              <a:defRPr/>
            </a:pPr>
            <a:r>
              <a:rPr lang="pl-PL"/>
              <a:t>Piąty poziom</a:t>
            </a:r>
            <a:endParaRPr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71C53B-7CB4-45A4-88FF-1D2531BA7798}" type="datetimeFigureOut">
              <a:rPr lang="pl-PL"/>
              <a:t/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15FD49-A4E2-4D43-BA57-ECFBA0ECF4C8}" type="slidenum">
              <a:rPr lang="pl-PL"/>
              <a:t/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Tytuł pionowy i teks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pl-PL"/>
              <a:t>Kliknij, aby edytować styl</a:t>
            </a:r>
            <a:endParaRPr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  <a:p>
            <a:pPr lvl="1">
              <a:defRPr/>
            </a:pPr>
            <a:r>
              <a:rPr lang="pl-PL"/>
              <a:t>Drugi poziom</a:t>
            </a:r>
            <a:endParaRPr/>
          </a:p>
          <a:p>
            <a:pPr lvl="2">
              <a:defRPr/>
            </a:pPr>
            <a:r>
              <a:rPr lang="pl-PL"/>
              <a:t>Trzeci poziom</a:t>
            </a:r>
            <a:endParaRPr/>
          </a:p>
          <a:p>
            <a:pPr lvl="3">
              <a:defRPr/>
            </a:pPr>
            <a:r>
              <a:rPr lang="pl-PL"/>
              <a:t>Czwarty poziom</a:t>
            </a:r>
            <a:endParaRPr/>
          </a:p>
          <a:p>
            <a:pPr lvl="4">
              <a:defRPr/>
            </a:pPr>
            <a:r>
              <a:rPr lang="pl-PL"/>
              <a:t>Piąty poziom</a:t>
            </a:r>
            <a:endParaRPr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71C53B-7CB4-45A4-88FF-1D2531BA7798}" type="datetimeFigureOut">
              <a:rPr lang="pl-PL"/>
              <a:t/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15FD49-A4E2-4D43-BA57-ECFBA0ECF4C8}" type="slidenum">
              <a:rPr lang="pl-PL"/>
              <a:t/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ytuł i zawartość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l-PL"/>
              <a:t>Kliknij, aby edytować styl</a:t>
            </a:r>
            <a:endParaRPr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  <a:p>
            <a:pPr lvl="1">
              <a:defRPr/>
            </a:pPr>
            <a:r>
              <a:rPr lang="pl-PL"/>
              <a:t>Drugi poziom</a:t>
            </a:r>
            <a:endParaRPr/>
          </a:p>
          <a:p>
            <a:pPr lvl="2">
              <a:defRPr/>
            </a:pPr>
            <a:r>
              <a:rPr lang="pl-PL"/>
              <a:t>Trzeci poziom</a:t>
            </a:r>
            <a:endParaRPr/>
          </a:p>
          <a:p>
            <a:pPr lvl="3">
              <a:defRPr/>
            </a:pPr>
            <a:r>
              <a:rPr lang="pl-PL"/>
              <a:t>Czwarty poziom</a:t>
            </a:r>
            <a:endParaRPr/>
          </a:p>
          <a:p>
            <a:pPr lvl="4">
              <a:defRPr/>
            </a:pPr>
            <a:r>
              <a:rPr lang="pl-PL"/>
              <a:t>Piąty poziom</a:t>
            </a:r>
            <a:endParaRPr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71C53B-7CB4-45A4-88FF-1D2531BA7798}" type="datetimeFigureOut">
              <a:rPr lang="pl-PL"/>
              <a:t/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15FD49-A4E2-4D43-BA57-ECFBA0ECF4C8}" type="slidenum">
              <a:rPr lang="pl-PL"/>
              <a:t/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Nagłówek sekcji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pl-PL"/>
              <a:t>Kliknij, aby edytować styl</a:t>
            </a:r>
            <a:endParaRPr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71C53B-7CB4-45A4-88FF-1D2531BA7798}" type="datetimeFigureOut">
              <a:rPr lang="pl-PL"/>
              <a:t/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15FD49-A4E2-4D43-BA57-ECFBA0ECF4C8}" type="slidenum">
              <a:rPr lang="pl-PL"/>
              <a:t/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Dwa elementy zawartości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l-PL"/>
              <a:t>Kliknij, aby edytować styl</a:t>
            </a:r>
            <a:endParaRPr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  <a:p>
            <a:pPr lvl="1">
              <a:defRPr/>
            </a:pPr>
            <a:r>
              <a:rPr lang="pl-PL"/>
              <a:t>Drugi poziom</a:t>
            </a:r>
            <a:endParaRPr/>
          </a:p>
          <a:p>
            <a:pPr lvl="2">
              <a:defRPr/>
            </a:pPr>
            <a:r>
              <a:rPr lang="pl-PL"/>
              <a:t>Trzeci poziom</a:t>
            </a:r>
            <a:endParaRPr/>
          </a:p>
          <a:p>
            <a:pPr lvl="3">
              <a:defRPr/>
            </a:pPr>
            <a:r>
              <a:rPr lang="pl-PL"/>
              <a:t>Czwarty poziom</a:t>
            </a:r>
            <a:endParaRPr/>
          </a:p>
          <a:p>
            <a:pPr lvl="4">
              <a:defRPr/>
            </a:pPr>
            <a:r>
              <a:rPr lang="pl-PL"/>
              <a:t>Piąty poziom</a:t>
            </a:r>
            <a:endParaRPr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  <a:p>
            <a:pPr lvl="1">
              <a:defRPr/>
            </a:pPr>
            <a:r>
              <a:rPr lang="pl-PL"/>
              <a:t>Drugi poziom</a:t>
            </a:r>
            <a:endParaRPr/>
          </a:p>
          <a:p>
            <a:pPr lvl="2">
              <a:defRPr/>
            </a:pPr>
            <a:r>
              <a:rPr lang="pl-PL"/>
              <a:t>Trzeci poziom</a:t>
            </a:r>
            <a:endParaRPr/>
          </a:p>
          <a:p>
            <a:pPr lvl="3">
              <a:defRPr/>
            </a:pPr>
            <a:r>
              <a:rPr lang="pl-PL"/>
              <a:t>Czwarty poziom</a:t>
            </a:r>
            <a:endParaRPr/>
          </a:p>
          <a:p>
            <a:pPr lvl="4">
              <a:defRPr/>
            </a:pPr>
            <a:r>
              <a:rPr lang="pl-PL"/>
              <a:t>Piąty poziom</a:t>
            </a:r>
            <a:endParaRPr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71C53B-7CB4-45A4-88FF-1D2531BA7798}" type="datetimeFigureOut">
              <a:rPr lang="pl-PL"/>
              <a:t/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15FD49-A4E2-4D43-BA57-ECFBA0ECF4C8}" type="slidenum">
              <a:rPr lang="pl-PL"/>
              <a:t/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Porównan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pl-PL"/>
              <a:t>Kliknij, aby edytować styl</a:t>
            </a:r>
            <a:endParaRPr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  <a:p>
            <a:pPr lvl="1">
              <a:defRPr/>
            </a:pPr>
            <a:r>
              <a:rPr lang="pl-PL"/>
              <a:t>Drugi poziom</a:t>
            </a:r>
            <a:endParaRPr/>
          </a:p>
          <a:p>
            <a:pPr lvl="2">
              <a:defRPr/>
            </a:pPr>
            <a:r>
              <a:rPr lang="pl-PL"/>
              <a:t>Trzeci poziom</a:t>
            </a:r>
            <a:endParaRPr/>
          </a:p>
          <a:p>
            <a:pPr lvl="3">
              <a:defRPr/>
            </a:pPr>
            <a:r>
              <a:rPr lang="pl-PL"/>
              <a:t>Czwarty poziom</a:t>
            </a:r>
            <a:endParaRPr/>
          </a:p>
          <a:p>
            <a:pPr lvl="4">
              <a:defRPr/>
            </a:pPr>
            <a:r>
              <a:rPr lang="pl-PL"/>
              <a:t>Piąty poziom</a:t>
            </a:r>
            <a:endParaRPr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  <a:p>
            <a:pPr lvl="1">
              <a:defRPr/>
            </a:pPr>
            <a:r>
              <a:rPr lang="pl-PL"/>
              <a:t>Drugi poziom</a:t>
            </a:r>
            <a:endParaRPr/>
          </a:p>
          <a:p>
            <a:pPr lvl="2">
              <a:defRPr/>
            </a:pPr>
            <a:r>
              <a:rPr lang="pl-PL"/>
              <a:t>Trzeci poziom</a:t>
            </a:r>
            <a:endParaRPr/>
          </a:p>
          <a:p>
            <a:pPr lvl="3">
              <a:defRPr/>
            </a:pPr>
            <a:r>
              <a:rPr lang="pl-PL"/>
              <a:t>Czwarty poziom</a:t>
            </a:r>
            <a:endParaRPr/>
          </a:p>
          <a:p>
            <a:pPr lvl="4">
              <a:defRPr/>
            </a:pPr>
            <a:r>
              <a:rPr lang="pl-PL"/>
              <a:t>Piąty poziom</a:t>
            </a:r>
            <a:endParaRPr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71C53B-7CB4-45A4-88FF-1D2531BA7798}" type="datetimeFigureOut">
              <a:rPr lang="pl-PL"/>
              <a:t/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15FD49-A4E2-4D43-BA57-ECFBA0ECF4C8}" type="slidenum">
              <a:rPr lang="pl-PL"/>
              <a:t/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ylko tytu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l-PL"/>
              <a:t>Kliknij, aby edytować styl</a:t>
            </a:r>
            <a:endParaRPr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71C53B-7CB4-45A4-88FF-1D2531BA7798}" type="datetimeFigureOut">
              <a:rPr lang="pl-PL"/>
              <a:t/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15FD49-A4E2-4D43-BA57-ECFBA0ECF4C8}" type="slidenum">
              <a:rPr lang="pl-PL"/>
              <a:t/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Pust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71C53B-7CB4-45A4-88FF-1D2531BA7798}" type="datetimeFigureOut">
              <a:rPr lang="pl-PL"/>
              <a:t/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15FD49-A4E2-4D43-BA57-ECFBA0ECF4C8}" type="slidenum">
              <a:rPr lang="pl-PL"/>
              <a:t/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Zawartość z podpisem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pl-PL"/>
              <a:t>Kliknij, aby edytować styl</a:t>
            </a:r>
            <a:endParaRPr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  <a:p>
            <a:pPr lvl="1">
              <a:defRPr/>
            </a:pPr>
            <a:r>
              <a:rPr lang="pl-PL"/>
              <a:t>Drugi poziom</a:t>
            </a:r>
            <a:endParaRPr/>
          </a:p>
          <a:p>
            <a:pPr lvl="2">
              <a:defRPr/>
            </a:pPr>
            <a:r>
              <a:rPr lang="pl-PL"/>
              <a:t>Trzeci poziom</a:t>
            </a:r>
            <a:endParaRPr/>
          </a:p>
          <a:p>
            <a:pPr lvl="3">
              <a:defRPr/>
            </a:pPr>
            <a:r>
              <a:rPr lang="pl-PL"/>
              <a:t>Czwarty poziom</a:t>
            </a:r>
            <a:endParaRPr/>
          </a:p>
          <a:p>
            <a:pPr lvl="4">
              <a:defRPr/>
            </a:pPr>
            <a:r>
              <a:rPr lang="pl-PL"/>
              <a:t>Piąty poziom</a:t>
            </a:r>
            <a:endParaRPr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71C53B-7CB4-45A4-88FF-1D2531BA7798}" type="datetimeFigureOut">
              <a:rPr lang="pl-PL"/>
              <a:t/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15FD49-A4E2-4D43-BA57-ECFBA0ECF4C8}" type="slidenum">
              <a:rPr lang="pl-PL"/>
              <a:t/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Obraz z podpisem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pl-PL"/>
              <a:t>Kliknij, aby edytować styl</a:t>
            </a:r>
            <a:endParaRPr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71C53B-7CB4-45A4-88FF-1D2531BA7798}" type="datetimeFigureOut">
              <a:rPr lang="pl-PL"/>
              <a:t/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15FD49-A4E2-4D43-BA57-ECFBA0ECF4C8}" type="slidenum">
              <a:rPr lang="pl-PL"/>
              <a:t/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pl-PL"/>
              <a:t>Kliknij, aby edytować styl</a:t>
            </a:r>
            <a:endParaRPr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  <a:p>
            <a:pPr lvl="1">
              <a:defRPr/>
            </a:pPr>
            <a:r>
              <a:rPr lang="pl-PL"/>
              <a:t>Drugi poziom</a:t>
            </a:r>
            <a:endParaRPr/>
          </a:p>
          <a:p>
            <a:pPr lvl="2">
              <a:defRPr/>
            </a:pPr>
            <a:r>
              <a:rPr lang="pl-PL"/>
              <a:t>Trzeci poziom</a:t>
            </a:r>
            <a:endParaRPr/>
          </a:p>
          <a:p>
            <a:pPr lvl="3">
              <a:defRPr/>
            </a:pPr>
            <a:r>
              <a:rPr lang="pl-PL"/>
              <a:t>Czwarty poziom</a:t>
            </a:r>
            <a:endParaRPr/>
          </a:p>
          <a:p>
            <a:pPr lvl="4">
              <a:defRPr/>
            </a:pPr>
            <a:r>
              <a:rPr lang="pl-PL"/>
              <a:t>Piąty poziom</a:t>
            </a:r>
            <a:endParaRPr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571C53B-7CB4-45A4-88FF-1D2531BA7798}" type="datetimeFigureOut">
              <a:rPr lang="pl-PL"/>
              <a:t/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15FD49-A4E2-4D43-BA57-ECFBA0ECF4C8}" type="slidenum">
              <a:rPr lang="pl-PL"/>
              <a:t/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 useBgFill="1">
        <p:nvSpPr>
          <p:cNvPr id="9" name="Rectangle 8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l="0" t="0" r="15626" b="-1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0" y="0"/>
            <a:ext cx="9756601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9000">
                <a:schemeClr val="bg1">
                  <a:alpha val="38000"/>
                </a:schemeClr>
              </a:gs>
              <a:gs pos="35000">
                <a:schemeClr val="bg1">
                  <a:alpha val="79000"/>
                </a:schemeClr>
              </a:gs>
              <a:gs pos="58000">
                <a:schemeClr val="bg1"/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 bwMode="auto"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>
              <a:defRPr/>
            </a:pPr>
            <a:r>
              <a:rPr lang="pl-PL" sz="4400"/>
              <a:t>System do odczytywania hieroglifów przy użyciu Scikit-image</a:t>
            </a:r>
            <a:endParaRPr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 bwMode="auto">
          <a:xfrm>
            <a:off x="477980" y="4872922"/>
            <a:ext cx="4023359" cy="120814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pl-PL" sz="2000"/>
              <a:t>Przemysław Marek</a:t>
            </a:r>
            <a:endParaRPr/>
          </a:p>
          <a:p>
            <a:pPr algn="l">
              <a:defRPr/>
            </a:pPr>
            <a:r>
              <a:rPr lang="pl-PL" sz="2000"/>
              <a:t>Maciej Lebiest</a:t>
            </a:r>
            <a:endParaRPr/>
          </a:p>
        </p:txBody>
      </p:sp>
      <p:sp>
        <p:nvSpPr>
          <p:cNvPr id="13" name="Rectangle 12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" name="Rectangle 14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b="0" i="0" u="none" strike="noStrike" cap="none" spc="0">
              <a:ln>
                <a:noFill/>
              </a:ln>
              <a:solidFill>
                <a:prstClr val="white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5400"/>
              <a:t>Cel projektu</a:t>
            </a:r>
            <a:endParaRPr/>
          </a:p>
        </p:txBody>
      </p:sp>
      <p:sp>
        <p:nvSpPr>
          <p:cNvPr id="10" name="sketch line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stroke="1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fill="norm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  <a:defRPr/>
            </a:pPr>
            <a:r>
              <a:rPr lang="pl-PL" sz="2200">
                <a:latin typeface="Times New Roman"/>
                <a:ea typeface="Calibri"/>
              </a:rPr>
              <a:t>Celem projektu było napisanie programu rozpoznającego hieroglify oraz tłumaczącego je. </a:t>
            </a:r>
            <a:r>
              <a:rPr lang="pl-PL" sz="2200">
                <a:latin typeface="Times New Roman"/>
                <a:ea typeface="Calibri"/>
                <a:cs typeface="Times New Roman"/>
              </a:rPr>
              <a:t>Na pismo hieroglificzne składają się 3 rodzaje znaków:</a:t>
            </a:r>
            <a:endParaRPr/>
          </a:p>
          <a:p>
            <a:pPr>
              <a:spcAft>
                <a:spcPts val="800"/>
              </a:spcAft>
              <a:defRPr/>
            </a:pPr>
            <a:r>
              <a:rPr lang="pl-PL" sz="2200">
                <a:latin typeface="Times New Roman"/>
                <a:ea typeface="Calibri"/>
                <a:cs typeface="Times New Roman"/>
              </a:rPr>
              <a:t>znaki fonetyczne (graficzny odpowiednik mowy),</a:t>
            </a:r>
            <a:endParaRPr/>
          </a:p>
          <a:p>
            <a:pPr>
              <a:spcAft>
                <a:spcPts val="800"/>
              </a:spcAft>
              <a:defRPr/>
            </a:pPr>
            <a:r>
              <a:rPr lang="pl-PL" sz="2200">
                <a:latin typeface="Times New Roman"/>
                <a:ea typeface="Calibri"/>
                <a:cs typeface="Times New Roman"/>
              </a:rPr>
              <a:t>znaki ideograficzne (znaki wyrażające określone pojęcie),</a:t>
            </a:r>
            <a:endParaRPr/>
          </a:p>
          <a:p>
            <a:pPr>
              <a:spcAft>
                <a:spcPts val="800"/>
              </a:spcAft>
              <a:defRPr/>
            </a:pPr>
            <a:r>
              <a:rPr lang="pl-PL" sz="2200">
                <a:latin typeface="Times New Roman"/>
                <a:ea typeface="Calibri"/>
                <a:cs typeface="Times New Roman"/>
              </a:rPr>
              <a:t>determinatywy (znak określający klasę pojęcia)</a:t>
            </a:r>
            <a:endParaRPr/>
          </a:p>
          <a:p>
            <a:pPr marL="0" indent="0">
              <a:buNone/>
              <a:defRPr/>
            </a:pPr>
            <a:r>
              <a:rPr lang="pl-PL" sz="2200">
                <a:latin typeface="Times New Roman"/>
                <a:ea typeface="Calibri"/>
              </a:rPr>
              <a:t>W projekcie skupiliśmy się na rozpoznawaniu znaków fonetycznych. </a:t>
            </a:r>
            <a:endParaRPr lang="pl-PL" sz="2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 bwMode="auto"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pPr>
              <a:defRPr/>
            </a:pPr>
            <a:r>
              <a:rPr lang="pl-PL" sz="5400"/>
              <a:t>Alfabet</a:t>
            </a:r>
            <a:endParaRPr/>
          </a:p>
        </p:txBody>
      </p:sp>
      <p:sp>
        <p:nvSpPr>
          <p:cNvPr id="14" name="sketchy line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stroke="1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fill="norm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pl-PL" sz="2200"/>
              <a:t>Program wykorzystuje alfabet składający się ze znaków fonetycznych. Do weryfikacji, czy system działa poprawnie zostały użyte słowa ułożone poprzez posklejanie liter.</a:t>
            </a:r>
            <a:endParaRPr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/>
          <a:srcRect l="11290" t="0" r="10977" b="1"/>
          <a:stretch/>
        </p:blipFill>
        <p:spPr bwMode="auto">
          <a:xfrm>
            <a:off x="5311702" y="10"/>
            <a:ext cx="6878774" cy="6857990"/>
          </a:xfrm>
          <a:custGeom>
            <a:avLst/>
            <a:gdLst/>
            <a:ahLst/>
            <a:cxnLst/>
            <a:rect l="l" t="t" r="r" b="b"/>
            <a:pathLst>
              <a:path w="6878775" h="6858000" fill="norm" stroke="1" extrusionOk="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132209346" name=""/>
          <p:cNvSpPr txBox="1"/>
          <p:nvPr/>
        </p:nvSpPr>
        <p:spPr bwMode="auto">
          <a:xfrm flipH="0" flipV="0">
            <a:off x="2197576" y="6461723"/>
            <a:ext cx="6599860" cy="396275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000">
                <a:solidFill>
                  <a:schemeClr val="tx1"/>
                </a:solidFill>
              </a:rPr>
              <a:t>Źródło grafiki: </a:t>
            </a:r>
            <a:r>
              <a:rPr lang="pl-PL" sz="1000" b="0" i="0" u="none" strike="noStrike" cap="none" spc="0">
                <a:solidFill>
                  <a:schemeClr val="tx1"/>
                </a:solidFill>
                <a:latin typeface="Calibri"/>
                <a:cs typeface="Calibri"/>
              </a:rPr>
              <a:t>https://pl.pinterest.com/pin/962644489077571413/</a:t>
            </a:r>
            <a:endParaRPr sz="1000">
              <a:solidFill>
                <a:schemeClr val="tx1"/>
              </a:solidFill>
            </a:endParaRPr>
          </a:p>
          <a:p>
            <a:pPr>
              <a:defRPr/>
            </a:pPr>
            <a:endParaRPr sz="1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Rectangle 11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409573" y="633619"/>
            <a:ext cx="6852464" cy="5495925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b="0" i="0" u="none" strike="noStrike" cap="none" spc="0">
              <a:ln>
                <a:noFill/>
              </a:ln>
              <a:solidFill>
                <a:prstClr val="white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 bwMode="auto">
          <a:xfrm>
            <a:off x="838196" y="978408"/>
            <a:ext cx="6007607" cy="110642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2800"/>
              <a:t>Użyte biblioteki</a:t>
            </a:r>
            <a:endParaRPr/>
          </a:p>
        </p:txBody>
      </p:sp>
      <p:sp>
        <p:nvSpPr>
          <p:cNvPr id="14" name="Rectangle 13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345565" y="1181536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" name="Rectangle 15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877454" y="2121408"/>
            <a:ext cx="5824728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b="0" i="0" u="none" strike="noStrike" cap="none" spc="0">
              <a:ln>
                <a:noFill/>
              </a:ln>
              <a:solidFill>
                <a:prstClr val="white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841244" y="2359152"/>
            <a:ext cx="6007607" cy="3429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1900"/>
              <a:t>Scikit-image: biblioteka oprogramowania open source przeznaczona do obróbki obrazów i analizy obrazów w języku Python. Zawiera szereg narzędzi do wykonywania różnych operacji na obrazach, takich jak segmentacja, detekcja krawędzi, transformacje obrazów i wiele innych. </a:t>
            </a:r>
            <a:endParaRPr/>
          </a:p>
          <a:p>
            <a:pPr>
              <a:defRPr/>
            </a:pPr>
            <a:r>
              <a:rPr lang="pl-PL" sz="1900"/>
              <a:t>Numpy: biblioteka oprogramowania open source przeznaczona do obliczeń naukowych w języku Python. Zawiera szereg narzędzi do obsługi tablic i macierzy o wielu wymiarach, a także do wykonywania różnych operacji na tych danych, takich jak obliczenia statystyczne, algebra liniowa i transformacje Fouriera. </a:t>
            </a:r>
            <a:endParaRPr/>
          </a:p>
        </p:txBody>
      </p:sp>
      <p:pic>
        <p:nvPicPr>
          <p:cNvPr id="4" name="Obraz 3" descr="Obraz zawierający tekst&#10;&#10;Opis wygenerowany automatycznie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7680960" y="1435582"/>
            <a:ext cx="4233672" cy="1047834"/>
          </a:xfrm>
          <a:prstGeom prst="rect">
            <a:avLst/>
          </a:prstGeom>
          <a:noFill/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7680960" y="3851307"/>
            <a:ext cx="4230116" cy="189408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1524" y="0"/>
            <a:ext cx="1219047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Freeform: Shape 12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0" y="0"/>
            <a:ext cx="8663583" cy="6858478"/>
          </a:xfrm>
          <a:custGeom>
            <a:avLst/>
            <a:gdLst>
              <a:gd name="connsiteX0" fmla="*/ 0 w 8663583"/>
              <a:gd name="connsiteY0" fmla="*/ 0 h 6858478"/>
              <a:gd name="connsiteX1" fmla="*/ 480486 w 8663583"/>
              <a:gd name="connsiteY1" fmla="*/ 0 h 6858478"/>
              <a:gd name="connsiteX2" fmla="*/ 4415403 w 8663583"/>
              <a:gd name="connsiteY2" fmla="*/ 0 h 6858478"/>
              <a:gd name="connsiteX3" fmla="*/ 5481631 w 8663583"/>
              <a:gd name="connsiteY3" fmla="*/ 0 h 6858478"/>
              <a:gd name="connsiteX4" fmla="*/ 5487208 w 8663583"/>
              <a:gd name="connsiteY4" fmla="*/ 0 h 6858478"/>
              <a:gd name="connsiteX5" fmla="*/ 8663583 w 8663583"/>
              <a:gd name="connsiteY5" fmla="*/ 6858478 h 6858478"/>
              <a:gd name="connsiteX6" fmla="*/ 1239028 w 8663583"/>
              <a:gd name="connsiteY6" fmla="*/ 6858478 h 6858478"/>
              <a:gd name="connsiteX7" fmla="*/ 1239288 w 8663583"/>
              <a:gd name="connsiteY7" fmla="*/ 6857916 h 6858478"/>
              <a:gd name="connsiteX8" fmla="*/ 480486 w 8663583"/>
              <a:gd name="connsiteY8" fmla="*/ 6857916 h 6858478"/>
              <a:gd name="connsiteX9" fmla="*/ 480486 w 8663583"/>
              <a:gd name="connsiteY9" fmla="*/ 6858000 h 6858478"/>
              <a:gd name="connsiteX10" fmla="*/ 0 w 8663583"/>
              <a:gd name="connsiteY10" fmla="*/ 685800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663583" h="6858478" fill="norm" stroke="1" extrusionOk="0">
                <a:moveTo>
                  <a:pt x="0" y="0"/>
                </a:moveTo>
                <a:lnTo>
                  <a:pt x="480486" y="0"/>
                </a:lnTo>
                <a:lnTo>
                  <a:pt x="4415403" y="0"/>
                </a:lnTo>
                <a:lnTo>
                  <a:pt x="5481631" y="0"/>
                </a:lnTo>
                <a:lnTo>
                  <a:pt x="5487208" y="0"/>
                </a:lnTo>
                <a:lnTo>
                  <a:pt x="8663583" y="6858478"/>
                </a:lnTo>
                <a:lnTo>
                  <a:pt x="1239028" y="6858478"/>
                </a:lnTo>
                <a:lnTo>
                  <a:pt x="1239288" y="6857916"/>
                </a:lnTo>
                <a:lnTo>
                  <a:pt x="480486" y="6857916"/>
                </a:lnTo>
                <a:lnTo>
                  <a:pt x="48048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defRPr/>
            </a:pPr>
            <a:endParaRPr lang="en-US"/>
          </a:p>
        </p:txBody>
      </p:sp>
      <p:sp>
        <p:nvSpPr>
          <p:cNvPr id="15" name="Freeform: Shape 14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0" y="0"/>
            <a:ext cx="8234957" cy="6858478"/>
          </a:xfrm>
          <a:custGeom>
            <a:avLst/>
            <a:gdLst>
              <a:gd name="connsiteX0" fmla="*/ 156905 w 8234957"/>
              <a:gd name="connsiteY0" fmla="*/ 0 h 6858478"/>
              <a:gd name="connsiteX1" fmla="*/ 3986777 w 8234957"/>
              <a:gd name="connsiteY1" fmla="*/ 0 h 6858478"/>
              <a:gd name="connsiteX2" fmla="*/ 5053005 w 8234957"/>
              <a:gd name="connsiteY2" fmla="*/ 0 h 6858478"/>
              <a:gd name="connsiteX3" fmla="*/ 5058582 w 8234957"/>
              <a:gd name="connsiteY3" fmla="*/ 0 h 6858478"/>
              <a:gd name="connsiteX4" fmla="*/ 8234957 w 8234957"/>
              <a:gd name="connsiteY4" fmla="*/ 6858478 h 6858478"/>
              <a:gd name="connsiteX5" fmla="*/ 810402 w 8234957"/>
              <a:gd name="connsiteY5" fmla="*/ 6858478 h 6858478"/>
              <a:gd name="connsiteX6" fmla="*/ 810662 w 8234957"/>
              <a:gd name="connsiteY6" fmla="*/ 6857916 h 6858478"/>
              <a:gd name="connsiteX7" fmla="*/ 156905 w 8234957"/>
              <a:gd name="connsiteY7" fmla="*/ 6857916 h 6858478"/>
              <a:gd name="connsiteX8" fmla="*/ 156905 w 8234957"/>
              <a:gd name="connsiteY8" fmla="*/ 6858478 h 6858478"/>
              <a:gd name="connsiteX9" fmla="*/ 0 w 8234957"/>
              <a:gd name="connsiteY9" fmla="*/ 6858478 h 6858478"/>
              <a:gd name="connsiteX10" fmla="*/ 0 w 8234957"/>
              <a:gd name="connsiteY10" fmla="*/ 479 h 6858478"/>
              <a:gd name="connsiteX11" fmla="*/ 156905 w 8234957"/>
              <a:gd name="connsiteY11" fmla="*/ 479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34957" h="6858478" fill="norm" stroke="1" extrusionOk="0">
                <a:moveTo>
                  <a:pt x="156905" y="0"/>
                </a:moveTo>
                <a:lnTo>
                  <a:pt x="3986777" y="0"/>
                </a:lnTo>
                <a:lnTo>
                  <a:pt x="5053005" y="0"/>
                </a:lnTo>
                <a:lnTo>
                  <a:pt x="5058582" y="0"/>
                </a:lnTo>
                <a:lnTo>
                  <a:pt x="8234957" y="6858478"/>
                </a:lnTo>
                <a:lnTo>
                  <a:pt x="810402" y="6858478"/>
                </a:lnTo>
                <a:lnTo>
                  <a:pt x="810662" y="6857916"/>
                </a:lnTo>
                <a:lnTo>
                  <a:pt x="156905" y="6857916"/>
                </a:lnTo>
                <a:lnTo>
                  <a:pt x="156905" y="6858478"/>
                </a:lnTo>
                <a:lnTo>
                  <a:pt x="0" y="6858478"/>
                </a:lnTo>
                <a:lnTo>
                  <a:pt x="0" y="479"/>
                </a:lnTo>
                <a:lnTo>
                  <a:pt x="15690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 bwMode="auto">
          <a:xfrm>
            <a:off x="804672" y="365125"/>
            <a:ext cx="4378881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/>
              <a:t>Program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 bwMode="auto">
          <a:xfrm flipH="0" flipV="0">
            <a:off x="804672" y="2020823"/>
            <a:ext cx="4166243" cy="4151376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pl-PL" sz="2000"/>
              <a:t>Program wczytuje obrazy odpowiadające za określone litery z pliku. </a:t>
            </a:r>
            <a:endParaRPr/>
          </a:p>
          <a:p>
            <a:pPr marL="0" indent="0">
              <a:buNone/>
              <a:defRPr/>
            </a:pPr>
            <a:endParaRPr lang="pl-PL" sz="2000"/>
          </a:p>
          <a:p>
            <a:pPr marL="0" indent="0">
              <a:buNone/>
              <a:defRPr/>
            </a:pPr>
            <a:endParaRPr lang="pl-PL" sz="2000"/>
          </a:p>
          <a:p>
            <a:pPr marL="0" indent="0">
              <a:buNone/>
              <a:defRPr/>
            </a:pPr>
            <a:r>
              <a:rPr lang="pl-PL" sz="2000"/>
              <a:t>Wczytywanie obrazów zostało przeprowadzone za pomocą własnoręcznie napisanej funkcji. Obrazy zostały wczytane jako w odcieniach szarości w celu łatwiejszego uczenia.</a:t>
            </a:r>
            <a:endParaRPr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8265998" y="741783"/>
            <a:ext cx="2599709" cy="2414016"/>
          </a:xfrm>
          <a:prstGeom prst="rect">
            <a:avLst/>
          </a:prstGeom>
        </p:spPr>
      </p:pic>
      <p:pic>
        <p:nvPicPr>
          <p:cNvPr id="1738821246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4637049" y="3706561"/>
            <a:ext cx="7385334" cy="2886309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 useBgFill="1">
        <p:nvSpPr>
          <p:cNvPr id="9" name="Rectangle 8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 bwMode="auto"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pPr>
              <a:defRPr/>
            </a:pPr>
            <a:r>
              <a:rPr lang="pl-PL" sz="4800"/>
              <a:t>Program</a:t>
            </a:r>
            <a:endParaRPr/>
          </a:p>
        </p:txBody>
      </p:sp>
      <p:sp>
        <p:nvSpPr>
          <p:cNvPr id="11" name="Rectangle 10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pPr marL="0" indent="0">
              <a:buNone/>
              <a:defRPr/>
            </a:pPr>
            <a:r>
              <a:rPr lang="pl-PL" sz="2000">
                <a:latin typeface="Times New Roman"/>
                <a:ea typeface="Calibri"/>
              </a:rPr>
              <a:t>Wyszukiwane są obszary podobne do zadanego wzorca  na obrazie wyznaczone przez zadany próg prawdopodobieństwa .    Ustalanie tolerancji jest konieczne, aby wybrane kształty nie były znajdywane też na fragmentach innych liter. </a:t>
            </a:r>
            <a:endParaRPr lang="pl-PL" sz="2000"/>
          </a:p>
        </p:txBody>
      </p:sp>
      <p:sp>
        <p:nvSpPr>
          <p:cNvPr id="15" name="Rectangle 14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11027553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5324558" y="2780067"/>
            <a:ext cx="6529116" cy="29062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 bwMode="auto"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/>
              <a:t>Program</a:t>
            </a:r>
            <a:endParaRPr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648931" y="2438400"/>
            <a:ext cx="3505494" cy="3785419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pl-PL" sz="2000"/>
              <a:t>Program wykorzystuje funkcję </a:t>
            </a:r>
            <a:r>
              <a:rPr lang="pl-PL" sz="2000" i="1"/>
              <a:t>match_template</a:t>
            </a:r>
            <a:r>
              <a:rPr lang="pl-PL" sz="2000" i="1"/>
              <a:t>()</a:t>
            </a:r>
            <a:r>
              <a:rPr lang="pl-PL" sz="2000"/>
              <a:t>, porównuje wzorzec z zadanym obrazkiem, oraz zwraca tablicę w której znajdują się współczynniki korelacji. Po wykryciu lokalnych </a:t>
            </a:r>
            <a:r>
              <a:rPr lang="pl-PL" sz="2000"/>
              <a:t>maximów</a:t>
            </a:r>
            <a:r>
              <a:rPr lang="pl-PL" sz="2000"/>
              <a:t> wyświetlany jest obraz, oraz wykryte wzorce. Na konsoli wypisywany jest wykryty tekst.</a:t>
            </a:r>
            <a:endParaRPr/>
          </a:p>
        </p:txBody>
      </p:sp>
      <p:sp>
        <p:nvSpPr>
          <p:cNvPr id="16" name="Rectangle 15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ounded Rectangle 9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4" name="Symbol zastępczy zawartości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523738" y="1143466"/>
            <a:ext cx="6019331" cy="3069858"/>
          </a:xfrm>
          <a:prstGeom prst="rect">
            <a:avLst/>
          </a:prstGeom>
          <a:effectLst/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5523738" y="4920185"/>
            <a:ext cx="6112481" cy="54755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 useBgFill="1">
        <p:nvSpPr>
          <p:cNvPr id="17" name="Rectangle 11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Oval 13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 bwMode="auto"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3700">
                <a:solidFill>
                  <a:srgbClr val="FFFFFF"/>
                </a:solidFill>
              </a:rPr>
              <a:t>Podsumowanie</a:t>
            </a:r>
            <a:endParaRPr/>
          </a:p>
        </p:txBody>
      </p:sp>
      <p:sp>
        <p:nvSpPr>
          <p:cNvPr id="16" name="Arc 15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b="0" i="0" u="none" strike="noStrike" cap="none" spc="0">
              <a:ln>
                <a:noFill/>
              </a:ln>
              <a:solidFill>
                <a:srgbClr val="0000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Oval 17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b="0" i="0" u="none" strike="noStrike" cap="none" spc="0">
              <a:ln>
                <a:noFill/>
              </a:ln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 bwMode="auto"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pl-PL"/>
              <a:t>Cel projektu został osiągnięty, udało się dokonać tłumaczenia wybranych hieroglifów. Program może zostać rozbudowany poprzez dodanie do projektu nowych hieroglifów, lub też uogólniony – dzięki temu będzie mógł tłumaczyć dowolne obrazy na tekst pisany.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44784086" name="Rectangle 11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3047" y="0"/>
            <a:ext cx="12188952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853145" name="Oval 13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489188" y="1119030"/>
            <a:ext cx="4619937" cy="461993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45666454" name="Tytuł 1"/>
          <p:cNvSpPr>
            <a:spLocks noGrp="1"/>
          </p:cNvSpPr>
          <p:nvPr>
            <p:ph type="title"/>
          </p:nvPr>
        </p:nvSpPr>
        <p:spPr bwMode="auto">
          <a:xfrm>
            <a:off x="1171073" y="1396685"/>
            <a:ext cx="3240505" cy="406462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3700">
                <a:solidFill>
                  <a:srgbClr val="FFFFFF"/>
                </a:solidFill>
              </a:rPr>
              <a:t>Bibliografia</a:t>
            </a:r>
            <a:endParaRPr/>
          </a:p>
        </p:txBody>
      </p:sp>
      <p:sp>
        <p:nvSpPr>
          <p:cNvPr id="1910253007" name="Arc 15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 rot="19809087">
            <a:off x="8683719" y="941148"/>
            <a:ext cx="2987898" cy="2987898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b="0" i="0" u="none" strike="noStrike" cap="none" spc="0">
              <a:ln>
                <a:noFill/>
              </a:ln>
              <a:solidFill>
                <a:srgbClr val="000000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805392744" name="Oval 17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910047" y="4780991"/>
            <a:ext cx="546099" cy="54609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b="0" i="0" u="none" strike="noStrike" cap="none" spc="0">
              <a:ln>
                <a:noFill/>
              </a:ln>
              <a:solidFill>
                <a:srgbClr val="FFFFFF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1242210985" name="Symbol zastępczy zawartości 6"/>
          <p:cNvSpPr>
            <a:spLocks noGrp="1"/>
          </p:cNvSpPr>
          <p:nvPr>
            <p:ph idx="1"/>
          </p:nvPr>
        </p:nvSpPr>
        <p:spPr bwMode="auto">
          <a:xfrm>
            <a:off x="5370152" y="1526032"/>
            <a:ext cx="5536396" cy="39352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1800" b="0" i="0" strike="noStrike" cap="none" spc="0">
                <a:latin typeface="Calibri"/>
                <a:cs typeface="Calibri"/>
              </a:rPr>
              <a:t>https://scikit-image.org/docs/stable/auto_examples/index.html#detection-of-features-and-objects</a:t>
            </a:r>
            <a:endParaRPr lang="pl-PL" sz="1800"/>
          </a:p>
          <a:p>
            <a:pPr>
              <a:defRPr/>
            </a:pPr>
            <a:r>
              <a:rPr lang="pl-PL" sz="1800" b="0" i="0" strike="noStrike" cap="none" spc="0">
                <a:latin typeface="Calibri"/>
                <a:cs typeface="Calibri"/>
              </a:rPr>
              <a:t>https://scikit-image.org/docs/stable/auto_examples/features_detection/plot_template.html#sphx-glr-auto-examples-features-detection-plot-template-py</a:t>
            </a:r>
            <a:endParaRPr lang="pl-PL" sz="1800"/>
          </a:p>
          <a:p>
            <a:pPr>
              <a:defRPr/>
            </a:pPr>
            <a:r>
              <a:rPr lang="pl-PL" sz="1800" b="0" i="0" strike="noStrike" cap="none" spc="0">
                <a:latin typeface="Calibri"/>
                <a:cs typeface="Calibri"/>
              </a:rPr>
              <a:t>https://pl.pinterest.com/pin/962644489077571413/</a:t>
            </a:r>
            <a:endParaRPr lang="pl-PL" sz="1800"/>
          </a:p>
          <a:p>
            <a:pPr>
              <a:defRPr/>
            </a:pPr>
            <a:r>
              <a:rPr lang="pl-PL" sz="1800" b="0" i="0" strike="noStrike" cap="none" spc="0">
                <a:latin typeface="Calibri"/>
                <a:cs typeface="Calibri"/>
              </a:rPr>
              <a:t>https://numpy.org/doc/stable/user/index.html#user</a:t>
            </a:r>
            <a:endParaRPr lang="pl-PL" sz="1800"/>
          </a:p>
          <a:p>
            <a:pPr>
              <a:defRPr/>
            </a:pPr>
            <a:r>
              <a:rPr lang="pl-PL" sz="1800" b="0" i="0" strike="noStrike" cap="none" spc="0">
                <a:latin typeface="Calibri"/>
                <a:cs typeface="Calibri"/>
              </a:rPr>
              <a:t>https://pl.wikipedia.org/wiki/Hieroglify</a:t>
            </a:r>
            <a:endParaRPr lang="pl-PL" sz="1800"/>
          </a:p>
          <a:p>
            <a:pPr>
              <a:defRPr/>
            </a:pPr>
            <a:endParaRPr lang="pl-PL" sz="1800"/>
          </a:p>
          <a:p>
            <a:pPr marL="0" indent="0">
              <a:buFont typeface="Arial"/>
              <a:buNone/>
              <a:defRPr/>
            </a:pPr>
            <a:endParaRPr lang="pl-PL" sz="1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Pakiet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ONLYOFFICE/7.2.1.36</Application>
  <DocSecurity>0</DocSecurity>
  <PresentationFormat>Panoramiczny</PresentationFormat>
  <Paragraphs>0</Paragraphs>
  <Slides>9</Slides>
  <Notes>9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do odczytywania hieroglifów przy użyciu Scikit-image</dc:title>
  <dc:subject/>
  <dc:creator>Przemysław Marek</dc:creator>
  <cp:keywords/>
  <dc:description/>
  <dc:identifier/>
  <dc:language/>
  <cp:lastModifiedBy/>
  <cp:revision>10</cp:revision>
  <dcterms:created xsi:type="dcterms:W3CDTF">2022-12-18T12:33:50Z</dcterms:created>
  <dcterms:modified xsi:type="dcterms:W3CDTF">2022-12-20T13:58:20Z</dcterms:modified>
  <cp:category/>
  <cp:contentStatus/>
  <cp:version/>
</cp:coreProperties>
</file>