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notesMasterIdLst>
    <p:notesMasterId r:id="rId20"/>
  </p:notesMasterIdLst>
  <p:sldIdLst>
    <p:sldId id="256" r:id="rId2"/>
    <p:sldId id="257" r:id="rId3"/>
    <p:sldId id="259" r:id="rId4"/>
    <p:sldId id="260" r:id="rId5"/>
    <p:sldId id="261" r:id="rId6"/>
    <p:sldId id="262" r:id="rId7"/>
    <p:sldId id="263" r:id="rId8"/>
    <p:sldId id="264" r:id="rId9"/>
    <p:sldId id="265" r:id="rId10"/>
    <p:sldId id="266" r:id="rId11"/>
    <p:sldId id="267" r:id="rId12"/>
    <p:sldId id="269" r:id="rId13"/>
    <p:sldId id="271" r:id="rId14"/>
    <p:sldId id="270" r:id="rId15"/>
    <p:sldId id="272" r:id="rId16"/>
    <p:sldId id="274" r:id="rId17"/>
    <p:sldId id="275" r:id="rId18"/>
    <p:sldId id="276" r:id="rId1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yl pośredni 2 — Ak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987" autoAdjust="0"/>
    <p:restoredTop sz="81711" autoAdjust="0"/>
  </p:normalViewPr>
  <p:slideViewPr>
    <p:cSldViewPr snapToGrid="0">
      <p:cViewPr varScale="1">
        <p:scale>
          <a:sx n="90" d="100"/>
          <a:sy n="90" d="100"/>
        </p:scale>
        <p:origin x="606" y="9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79736ED-EFF0-44E0-A025-5C348C819D81}" type="doc">
      <dgm:prSet loTypeId="urn:microsoft.com/office/officeart/2005/8/layout/vList2" loCatId="list" qsTypeId="urn:microsoft.com/office/officeart/2005/8/quickstyle/simple1" qsCatId="simple" csTypeId="urn:microsoft.com/office/officeart/2005/8/colors/colorful2" csCatId="colorful"/>
      <dgm:spPr/>
      <dgm:t>
        <a:bodyPr/>
        <a:lstStyle/>
        <a:p>
          <a:endParaRPr lang="en-US"/>
        </a:p>
      </dgm:t>
    </dgm:pt>
    <dgm:pt modelId="{61325A3D-A456-4C0D-8C88-8822EFF8F919}">
      <dgm:prSet/>
      <dgm:spPr/>
      <dgm:t>
        <a:bodyPr/>
        <a:lstStyle/>
        <a:p>
          <a:r>
            <a:rPr lang="pl-PL"/>
            <a:t>Skanowanie tekstu i wyodrębnienie zawartych w nim słów</a:t>
          </a:r>
          <a:endParaRPr lang="en-US"/>
        </a:p>
      </dgm:t>
    </dgm:pt>
    <dgm:pt modelId="{FA2A4A32-A4D1-47B6-BAE6-C402CB0D3C87}" type="parTrans" cxnId="{BAD4B76D-4B0A-4BD6-9106-9FC9B6AA5A4C}">
      <dgm:prSet/>
      <dgm:spPr/>
      <dgm:t>
        <a:bodyPr/>
        <a:lstStyle/>
        <a:p>
          <a:endParaRPr lang="en-US"/>
        </a:p>
      </dgm:t>
    </dgm:pt>
    <dgm:pt modelId="{8BFBDEF6-BF99-4465-B76B-1EE0A6CAC053}" type="sibTrans" cxnId="{BAD4B76D-4B0A-4BD6-9106-9FC9B6AA5A4C}">
      <dgm:prSet/>
      <dgm:spPr/>
      <dgm:t>
        <a:bodyPr/>
        <a:lstStyle/>
        <a:p>
          <a:endParaRPr lang="en-US"/>
        </a:p>
      </dgm:t>
    </dgm:pt>
    <dgm:pt modelId="{1D9FEBBD-EDFE-4264-809D-9245F178BA5A}">
      <dgm:prSet/>
      <dgm:spPr/>
      <dgm:t>
        <a:bodyPr/>
        <a:lstStyle/>
        <a:p>
          <a:r>
            <a:rPr lang="pl-PL"/>
            <a:t>Porównanie każdego słowa ze znaną listą poprawnie zapisanych słów</a:t>
          </a:r>
          <a:endParaRPr lang="en-US"/>
        </a:p>
      </dgm:t>
    </dgm:pt>
    <dgm:pt modelId="{79D46F80-C5E9-47C7-8435-F1E559313D64}" type="parTrans" cxnId="{E7CA962C-E61D-457C-B382-349C89C842F1}">
      <dgm:prSet/>
      <dgm:spPr/>
      <dgm:t>
        <a:bodyPr/>
        <a:lstStyle/>
        <a:p>
          <a:endParaRPr lang="en-US"/>
        </a:p>
      </dgm:t>
    </dgm:pt>
    <dgm:pt modelId="{AEF99DB7-1A62-45AC-8C0F-4CD5908D8EA9}" type="sibTrans" cxnId="{E7CA962C-E61D-457C-B382-349C89C842F1}">
      <dgm:prSet/>
      <dgm:spPr/>
      <dgm:t>
        <a:bodyPr/>
        <a:lstStyle/>
        <a:p>
          <a:endParaRPr lang="en-US"/>
        </a:p>
      </dgm:t>
    </dgm:pt>
    <dgm:pt modelId="{7594DD98-3B77-40DE-A71A-C8F496A90333}">
      <dgm:prSet/>
      <dgm:spPr/>
      <dgm:t>
        <a:bodyPr/>
        <a:lstStyle/>
        <a:p>
          <a:r>
            <a:rPr lang="pl-PL"/>
            <a:t>Dodatkowy krok jest zależny od języka który sprawdzamy, jak angielski, moduł sprawdzania pisowni będzie musiał wziąć pod uwagę różne formy tego samego słowa, takie jak liczba mnoga, formy werbalne, skróty i zaimki dzierżawcze. </a:t>
          </a:r>
          <a:endParaRPr lang="en-US"/>
        </a:p>
      </dgm:t>
    </dgm:pt>
    <dgm:pt modelId="{C832EB9B-6B44-4BCA-BA5C-9FDF4DD32467}" type="parTrans" cxnId="{014F3D20-4783-47A7-AFEE-A661FE87F1B2}">
      <dgm:prSet/>
      <dgm:spPr/>
      <dgm:t>
        <a:bodyPr/>
        <a:lstStyle/>
        <a:p>
          <a:endParaRPr lang="en-US"/>
        </a:p>
      </dgm:t>
    </dgm:pt>
    <dgm:pt modelId="{564D8788-E123-4B8C-91C6-01428F3F46FE}" type="sibTrans" cxnId="{014F3D20-4783-47A7-AFEE-A661FE87F1B2}">
      <dgm:prSet/>
      <dgm:spPr/>
      <dgm:t>
        <a:bodyPr/>
        <a:lstStyle/>
        <a:p>
          <a:endParaRPr lang="en-US"/>
        </a:p>
      </dgm:t>
    </dgm:pt>
    <dgm:pt modelId="{B947DBD1-2C0E-4026-83E1-4B0BDC3A1FB3}" type="pres">
      <dgm:prSet presAssocID="{B79736ED-EFF0-44E0-A025-5C348C819D81}" presName="linear" presStyleCnt="0">
        <dgm:presLayoutVars>
          <dgm:animLvl val="lvl"/>
          <dgm:resizeHandles val="exact"/>
        </dgm:presLayoutVars>
      </dgm:prSet>
      <dgm:spPr/>
    </dgm:pt>
    <dgm:pt modelId="{605CBB71-3348-49D5-8A01-2C2ABA3CDAD4}" type="pres">
      <dgm:prSet presAssocID="{61325A3D-A456-4C0D-8C88-8822EFF8F919}" presName="parentText" presStyleLbl="node1" presStyleIdx="0" presStyleCnt="3">
        <dgm:presLayoutVars>
          <dgm:chMax val="0"/>
          <dgm:bulletEnabled val="1"/>
        </dgm:presLayoutVars>
      </dgm:prSet>
      <dgm:spPr/>
    </dgm:pt>
    <dgm:pt modelId="{F373532B-9080-4752-A8F2-D8776F7ED539}" type="pres">
      <dgm:prSet presAssocID="{8BFBDEF6-BF99-4465-B76B-1EE0A6CAC053}" presName="spacer" presStyleCnt="0"/>
      <dgm:spPr/>
    </dgm:pt>
    <dgm:pt modelId="{D740A87D-B2F7-45A5-919B-988C7D783FA2}" type="pres">
      <dgm:prSet presAssocID="{1D9FEBBD-EDFE-4264-809D-9245F178BA5A}" presName="parentText" presStyleLbl="node1" presStyleIdx="1" presStyleCnt="3">
        <dgm:presLayoutVars>
          <dgm:chMax val="0"/>
          <dgm:bulletEnabled val="1"/>
        </dgm:presLayoutVars>
      </dgm:prSet>
      <dgm:spPr/>
    </dgm:pt>
    <dgm:pt modelId="{B568BD38-EF78-4892-BD78-4581C2B8065E}" type="pres">
      <dgm:prSet presAssocID="{AEF99DB7-1A62-45AC-8C0F-4CD5908D8EA9}" presName="spacer" presStyleCnt="0"/>
      <dgm:spPr/>
    </dgm:pt>
    <dgm:pt modelId="{56773EBC-3B50-4F73-B3AB-D92036744085}" type="pres">
      <dgm:prSet presAssocID="{7594DD98-3B77-40DE-A71A-C8F496A90333}" presName="parentText" presStyleLbl="node1" presStyleIdx="2" presStyleCnt="3">
        <dgm:presLayoutVars>
          <dgm:chMax val="0"/>
          <dgm:bulletEnabled val="1"/>
        </dgm:presLayoutVars>
      </dgm:prSet>
      <dgm:spPr/>
    </dgm:pt>
  </dgm:ptLst>
  <dgm:cxnLst>
    <dgm:cxn modelId="{014F3D20-4783-47A7-AFEE-A661FE87F1B2}" srcId="{B79736ED-EFF0-44E0-A025-5C348C819D81}" destId="{7594DD98-3B77-40DE-A71A-C8F496A90333}" srcOrd="2" destOrd="0" parTransId="{C832EB9B-6B44-4BCA-BA5C-9FDF4DD32467}" sibTransId="{564D8788-E123-4B8C-91C6-01428F3F46FE}"/>
    <dgm:cxn modelId="{E7CA962C-E61D-457C-B382-349C89C842F1}" srcId="{B79736ED-EFF0-44E0-A025-5C348C819D81}" destId="{1D9FEBBD-EDFE-4264-809D-9245F178BA5A}" srcOrd="1" destOrd="0" parTransId="{79D46F80-C5E9-47C7-8435-F1E559313D64}" sibTransId="{AEF99DB7-1A62-45AC-8C0F-4CD5908D8EA9}"/>
    <dgm:cxn modelId="{BAD4B76D-4B0A-4BD6-9106-9FC9B6AA5A4C}" srcId="{B79736ED-EFF0-44E0-A025-5C348C819D81}" destId="{61325A3D-A456-4C0D-8C88-8822EFF8F919}" srcOrd="0" destOrd="0" parTransId="{FA2A4A32-A4D1-47B6-BAE6-C402CB0D3C87}" sibTransId="{8BFBDEF6-BF99-4465-B76B-1EE0A6CAC053}"/>
    <dgm:cxn modelId="{E8577E56-CBDD-4A5C-AC02-5EC7031816D4}" type="presOf" srcId="{1D9FEBBD-EDFE-4264-809D-9245F178BA5A}" destId="{D740A87D-B2F7-45A5-919B-988C7D783FA2}" srcOrd="0" destOrd="0" presId="urn:microsoft.com/office/officeart/2005/8/layout/vList2"/>
    <dgm:cxn modelId="{AB541686-1912-493E-A891-DB2DB794C8D8}" type="presOf" srcId="{61325A3D-A456-4C0D-8C88-8822EFF8F919}" destId="{605CBB71-3348-49D5-8A01-2C2ABA3CDAD4}" srcOrd="0" destOrd="0" presId="urn:microsoft.com/office/officeart/2005/8/layout/vList2"/>
    <dgm:cxn modelId="{504D78AE-B724-4FE9-AFC6-2941E68649A2}" type="presOf" srcId="{7594DD98-3B77-40DE-A71A-C8F496A90333}" destId="{56773EBC-3B50-4F73-B3AB-D92036744085}" srcOrd="0" destOrd="0" presId="urn:microsoft.com/office/officeart/2005/8/layout/vList2"/>
    <dgm:cxn modelId="{13C205DE-F5B2-4325-983F-7508B615557D}" type="presOf" srcId="{B79736ED-EFF0-44E0-A025-5C348C819D81}" destId="{B947DBD1-2C0E-4026-83E1-4B0BDC3A1FB3}" srcOrd="0" destOrd="0" presId="urn:microsoft.com/office/officeart/2005/8/layout/vList2"/>
    <dgm:cxn modelId="{5616A8B1-1C07-4879-AB40-B1143793FD41}" type="presParOf" srcId="{B947DBD1-2C0E-4026-83E1-4B0BDC3A1FB3}" destId="{605CBB71-3348-49D5-8A01-2C2ABA3CDAD4}" srcOrd="0" destOrd="0" presId="urn:microsoft.com/office/officeart/2005/8/layout/vList2"/>
    <dgm:cxn modelId="{FBE5B728-153F-48BF-8815-9328DBFA4A27}" type="presParOf" srcId="{B947DBD1-2C0E-4026-83E1-4B0BDC3A1FB3}" destId="{F373532B-9080-4752-A8F2-D8776F7ED539}" srcOrd="1" destOrd="0" presId="urn:microsoft.com/office/officeart/2005/8/layout/vList2"/>
    <dgm:cxn modelId="{1417E635-DA1D-446C-BC56-52EBB9BD2DE6}" type="presParOf" srcId="{B947DBD1-2C0E-4026-83E1-4B0BDC3A1FB3}" destId="{D740A87D-B2F7-45A5-919B-988C7D783FA2}" srcOrd="2" destOrd="0" presId="urn:microsoft.com/office/officeart/2005/8/layout/vList2"/>
    <dgm:cxn modelId="{3DAEC261-7A45-4F8E-9165-DFE56675D929}" type="presParOf" srcId="{B947DBD1-2C0E-4026-83E1-4B0BDC3A1FB3}" destId="{B568BD38-EF78-4892-BD78-4581C2B8065E}" srcOrd="3" destOrd="0" presId="urn:microsoft.com/office/officeart/2005/8/layout/vList2"/>
    <dgm:cxn modelId="{C3CC88B8-6587-41F7-97FE-1E355E5A6701}" type="presParOf" srcId="{B947DBD1-2C0E-4026-83E1-4B0BDC3A1FB3}" destId="{56773EBC-3B50-4F73-B3AB-D92036744085}" srcOrd="4"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05CBB71-3348-49D5-8A01-2C2ABA3CDAD4}">
      <dsp:nvSpPr>
        <dsp:cNvPr id="0" name=""/>
        <dsp:cNvSpPr/>
      </dsp:nvSpPr>
      <dsp:spPr>
        <a:xfrm>
          <a:off x="0" y="22806"/>
          <a:ext cx="5641974" cy="1586812"/>
        </a:xfrm>
        <a:prstGeom prst="roundRect">
          <a:avLst/>
        </a:prstGeom>
        <a:solidFill>
          <a:schemeClr val="accent2">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pl-PL" sz="2000" kern="1200"/>
            <a:t>Skanowanie tekstu i wyodrębnienie zawartych w nim słów</a:t>
          </a:r>
          <a:endParaRPr lang="en-US" sz="2000" kern="1200"/>
        </a:p>
      </dsp:txBody>
      <dsp:txXfrm>
        <a:off x="77462" y="100268"/>
        <a:ext cx="5487050" cy="1431888"/>
      </dsp:txXfrm>
    </dsp:sp>
    <dsp:sp modelId="{D740A87D-B2F7-45A5-919B-988C7D783FA2}">
      <dsp:nvSpPr>
        <dsp:cNvPr id="0" name=""/>
        <dsp:cNvSpPr/>
      </dsp:nvSpPr>
      <dsp:spPr>
        <a:xfrm>
          <a:off x="0" y="1667218"/>
          <a:ext cx="5641974" cy="1586812"/>
        </a:xfrm>
        <a:prstGeom prst="roundRect">
          <a:avLst/>
        </a:prstGeom>
        <a:solidFill>
          <a:schemeClr val="accent2">
            <a:hueOff val="-661686"/>
            <a:satOff val="746"/>
            <a:lumOff val="1765"/>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pl-PL" sz="2000" kern="1200"/>
            <a:t>Porównanie każdego słowa ze znaną listą poprawnie zapisanych słów</a:t>
          </a:r>
          <a:endParaRPr lang="en-US" sz="2000" kern="1200"/>
        </a:p>
      </dsp:txBody>
      <dsp:txXfrm>
        <a:off x="77462" y="1744680"/>
        <a:ext cx="5487050" cy="1431888"/>
      </dsp:txXfrm>
    </dsp:sp>
    <dsp:sp modelId="{56773EBC-3B50-4F73-B3AB-D92036744085}">
      <dsp:nvSpPr>
        <dsp:cNvPr id="0" name=""/>
        <dsp:cNvSpPr/>
      </dsp:nvSpPr>
      <dsp:spPr>
        <a:xfrm>
          <a:off x="0" y="3311631"/>
          <a:ext cx="5641974" cy="1586812"/>
        </a:xfrm>
        <a:prstGeom prst="roundRect">
          <a:avLst/>
        </a:prstGeom>
        <a:solidFill>
          <a:schemeClr val="accent2">
            <a:hueOff val="-1323373"/>
            <a:satOff val="1492"/>
            <a:lumOff val="353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pl-PL" sz="2000" kern="1200"/>
            <a:t>Dodatkowy krok jest zależny od języka który sprawdzamy, jak angielski, moduł sprawdzania pisowni będzie musiał wziąć pod uwagę różne formy tego samego słowa, takie jak liczba mnoga, formy werbalne, skróty i zaimki dzierżawcze. </a:t>
          </a:r>
          <a:endParaRPr lang="en-US" sz="2000" kern="1200"/>
        </a:p>
      </dsp:txBody>
      <dsp:txXfrm>
        <a:off x="77462" y="3389093"/>
        <a:ext cx="5487050" cy="1431888"/>
      </dsp:txXfrm>
    </dsp:sp>
  </dsp:spTree>
</dsp:drawing>
</file>

<file path=ppt/diagrams/layout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ymbol zastępczy nagłówka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pl-PL"/>
          </a:p>
        </p:txBody>
      </p:sp>
      <p:sp>
        <p:nvSpPr>
          <p:cNvPr id="3" name="Symbol zastępczy daty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1127559-7637-4649-8BC3-A295A2092293}" type="datetimeFigureOut">
              <a:rPr lang="pl-PL" smtClean="0"/>
              <a:t>18.12.2022</a:t>
            </a:fld>
            <a:endParaRPr lang="pl-PL"/>
          </a:p>
        </p:txBody>
      </p:sp>
      <p:sp>
        <p:nvSpPr>
          <p:cNvPr id="4" name="Symbol zastępczy obrazu slajdu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pl-PL"/>
          </a:p>
        </p:txBody>
      </p:sp>
      <p:sp>
        <p:nvSpPr>
          <p:cNvPr id="5" name="Symbol zastępczy notatek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6" name="Symbol zastępczy stopki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pl-PL"/>
          </a:p>
        </p:txBody>
      </p:sp>
      <p:sp>
        <p:nvSpPr>
          <p:cNvPr id="7" name="Symbol zastępczy numeru slajdu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A119AD5-8589-4110-AF42-8E531CA471FF}" type="slidenum">
              <a:rPr lang="pl-PL" smtClean="0"/>
              <a:t>‹#›</a:t>
            </a:fld>
            <a:endParaRPr lang="pl-PL"/>
          </a:p>
        </p:txBody>
      </p:sp>
    </p:spTree>
    <p:extLst>
      <p:ext uri="{BB962C8B-B14F-4D97-AF65-F5344CB8AC3E}">
        <p14:creationId xmlns:p14="http://schemas.microsoft.com/office/powerpoint/2010/main" val="5024085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3</a:t>
            </a:fld>
            <a:endParaRPr lang="pl-PL"/>
          </a:p>
        </p:txBody>
      </p:sp>
    </p:spTree>
    <p:extLst>
      <p:ext uri="{BB962C8B-B14F-4D97-AF65-F5344CB8AC3E}">
        <p14:creationId xmlns:p14="http://schemas.microsoft.com/office/powerpoint/2010/main" val="208065505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Oczywistym problemem w przypadku pisania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spelling</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correctora</a:t>
            </a:r>
            <a:r>
              <a:rPr lang="pl-PL" sz="1800" dirty="0">
                <a:effectLst/>
                <a:latin typeface="Calibri" panose="020F0502020204030204" pitchFamily="34" charset="0"/>
                <a:ea typeface="Calibri" panose="020F0502020204030204" pitchFamily="34" charset="0"/>
                <a:cs typeface="Times New Roman" panose="02020603050405020304" pitchFamily="18" charset="0"/>
              </a:rPr>
              <a:t> jest wybranie słowa, o które rzeczywiście chodziło użytkownikowi. Nie ma sposobu by byś pewnym w 100% co oznacza, że musimy użyć teorii prawdopodobieństwa.</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Więc mamy naszą funkcje do korekcji pisowni oraz słowo „w” wpisane przez użytkownika, próbujemy znaleźć korektę „c”, taką żeby zmaksymalizować prawdopodobieństwo że „c” spośród możliwych kandydatów (czyli „c” należącego do „candidates”) jest poprawnym słowem:</a:t>
            </a:r>
          </a:p>
          <a:p>
            <a:pPr algn="ctr">
              <a:lnSpc>
                <a:spcPct val="107000"/>
              </a:lnSpc>
              <a:spcAft>
                <a:spcPts val="800"/>
              </a:spcAft>
            </a:pPr>
            <a:r>
              <a:rPr lang="pl-PL" sz="1800" dirty="0" err="1">
                <a:effectLst/>
                <a:latin typeface="Calibri" panose="020F0502020204030204" pitchFamily="34" charset="0"/>
                <a:ea typeface="Calibri" panose="020F0502020204030204" pitchFamily="34" charset="0"/>
                <a:cs typeface="Times New Roman" panose="02020603050405020304" pitchFamily="18" charset="0"/>
              </a:rPr>
              <a:t>argmax</a:t>
            </a:r>
            <a:r>
              <a:rPr lang="pl-PL" sz="1800" i="1" baseline="-25000" dirty="0" err="1">
                <a:effectLst/>
                <a:latin typeface="Calibri" panose="020F0502020204030204" pitchFamily="34" charset="0"/>
                <a:ea typeface="Calibri" panose="020F0502020204030204" pitchFamily="34" charset="0"/>
                <a:cs typeface="Times New Roman" panose="02020603050405020304" pitchFamily="18" charset="0"/>
              </a:rPr>
              <a:t>c</a:t>
            </a:r>
            <a:r>
              <a:rPr lang="pl-PL" sz="1800" i="1" baseline="-250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i="1" baseline="-25000" dirty="0">
                <a:effectLst/>
                <a:latin typeface="Cambria Math" panose="02040503050406030204" pitchFamily="18" charset="0"/>
                <a:ea typeface="Calibri" panose="020F0502020204030204" pitchFamily="34" charset="0"/>
                <a:cs typeface="Cambria Math" panose="02040503050406030204" pitchFamily="18" charset="0"/>
              </a:rPr>
              <a:t>∈</a:t>
            </a:r>
            <a:r>
              <a:rPr lang="pl-PL" sz="1800" i="1" baseline="-25000" dirty="0">
                <a:effectLst/>
                <a:latin typeface="Calibri" panose="020F0502020204030204" pitchFamily="34" charset="0"/>
                <a:ea typeface="Calibri" panose="020F0502020204030204" pitchFamily="34" charset="0"/>
                <a:cs typeface="Times New Roman" panose="02020603050405020304" pitchFamily="18" charset="0"/>
              </a:rPr>
              <a:t> candidates</a:t>
            </a:r>
            <a:r>
              <a:rPr lang="pl-PL" sz="1800" dirty="0">
                <a:effectLst/>
                <a:latin typeface="Calibri" panose="020F0502020204030204" pitchFamily="34" charset="0"/>
                <a:ea typeface="Calibri" panose="020F0502020204030204" pitchFamily="34" charset="0"/>
                <a:cs typeface="Times New Roman" panose="02020603050405020304" pitchFamily="18" charset="0"/>
              </a:rPr>
              <a:t> P(</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c</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w</a:t>
            </a:r>
            <a:r>
              <a:rPr lang="pl-PL" sz="1800" dirty="0">
                <a:effectLst/>
                <a:latin typeface="Calibri" panose="020F0502020204030204" pitchFamily="34" charset="0"/>
                <a:ea typeface="Calibri" panose="020F0502020204030204" pitchFamily="34" charset="0"/>
                <a:cs typeface="Times New Roman" panose="02020603050405020304" pitchFamily="18" charset="0"/>
              </a:rPr>
              <a:t>)</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4</a:t>
            </a:fld>
            <a:endParaRPr lang="pl-PL"/>
          </a:p>
        </p:txBody>
      </p:sp>
    </p:spTree>
    <p:extLst>
      <p:ext uri="{BB962C8B-B14F-4D97-AF65-F5344CB8AC3E}">
        <p14:creationId xmlns:p14="http://schemas.microsoft.com/office/powerpoint/2010/main" val="99008730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pl-PL" sz="1800" dirty="0">
                <a:effectLst/>
                <a:latin typeface="Calibri" panose="020F0502020204030204" pitchFamily="34" charset="0"/>
                <a:ea typeface="Calibri" panose="020F0502020204030204" pitchFamily="34" charset="0"/>
                <a:cs typeface="Times New Roman" panose="02020603050405020304" pitchFamily="18" charset="0"/>
              </a:rPr>
              <a:t>Prawdopodobieństwo P(w) jest tutaj takie samo dla każdego możliwego kandydata „c”, bo odnosi się do słowa wpisanego przez użytkownika, możemy je więc pominąć i otrzymać następujące wyrażenie:</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6</a:t>
            </a:fld>
            <a:endParaRPr lang="pl-PL"/>
          </a:p>
        </p:txBody>
      </p:sp>
    </p:spTree>
    <p:extLst>
      <p:ext uri="{BB962C8B-B14F-4D97-AF65-F5344CB8AC3E}">
        <p14:creationId xmlns:p14="http://schemas.microsoft.com/office/powerpoint/2010/main" val="141919026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Z tego wyrażenia możemy wyróżnić:</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mechanizm selekcji: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argmax</a:t>
            </a:r>
            <a:r>
              <a:rPr lang="pl-PL" sz="1800" dirty="0">
                <a:effectLst/>
                <a:latin typeface="Calibri" panose="020F0502020204030204" pitchFamily="34" charset="0"/>
                <a:ea typeface="Calibri" panose="020F0502020204030204" pitchFamily="34" charset="0"/>
                <a:cs typeface="Times New Roman" panose="02020603050405020304" pitchFamily="18" charset="0"/>
              </a:rPr>
              <a:t> -&gt; Wybieramy kandydata z najwyższym łącznym prawdopodobieństwem.</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model kandydata: c </a:t>
            </a:r>
            <a:r>
              <a:rPr lang="pl-PL" sz="1800" dirty="0">
                <a:effectLst/>
                <a:latin typeface="Cambria Math" panose="02040503050406030204" pitchFamily="18" charset="0"/>
                <a:ea typeface="Calibri" panose="020F0502020204030204" pitchFamily="34" charset="0"/>
                <a:cs typeface="Cambria Math" panose="02040503050406030204" pitchFamily="18" charset="0"/>
              </a:rPr>
              <a:t>∈</a:t>
            </a:r>
            <a:r>
              <a:rPr lang="pl-PL" sz="1800" dirty="0">
                <a:effectLst/>
                <a:latin typeface="Calibri" panose="020F0502020204030204" pitchFamily="34" charset="0"/>
                <a:ea typeface="Calibri" panose="020F0502020204030204" pitchFamily="34" charset="0"/>
                <a:cs typeface="Times New Roman" panose="02020603050405020304" pitchFamily="18" charset="0"/>
              </a:rPr>
              <a:t> candidates -&gt; wskazuje jakie korekty rozpatrujemy; dla pewnego słowa wpisanego przez użytkownika będziemy rozpatrywać jedynie ograniczony zbiór korekt (na przykład, dla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lates</a:t>
            </a:r>
            <a:r>
              <a:rPr lang="pl-PL" sz="1800" dirty="0">
                <a:effectLst/>
                <a:latin typeface="Calibri" panose="020F0502020204030204" pitchFamily="34" charset="0"/>
                <a:ea typeface="Calibri" panose="020F0502020204030204" pitchFamily="34" charset="0"/>
                <a:cs typeface="Times New Roman" panose="02020603050405020304" pitchFamily="18" charset="0"/>
              </a:rPr>
              <a:t>" mogłyby to być: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late</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latest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lattes</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model języka - P(c) – czyli prawdopodobieństwo z jakim dane słowo występuje w określonym języku (tutaj rozpatrujemy angielski), na przykład „the” stanowi około 7% wszystkich słów występujących w angielskich tekstach</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model błędu – P(w/c) - Prawdopodobieństwo, że słowo „w” zostanie wpisane w tekście, gdy autor miał na myśli „c”. Na przykład P(</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teh|the</a:t>
            </a:r>
            <a:r>
              <a:rPr lang="pl-PL" sz="1800" dirty="0">
                <a:effectLst/>
                <a:latin typeface="Calibri" panose="020F0502020204030204" pitchFamily="34" charset="0"/>
                <a:ea typeface="Calibri" panose="020F0502020204030204" pitchFamily="34" charset="0"/>
                <a:cs typeface="Times New Roman" panose="02020603050405020304" pitchFamily="18" charset="0"/>
              </a:rPr>
              <a:t>) jest stosunkowo wysokie, ale P(</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theeexyz|the</a:t>
            </a:r>
            <a:r>
              <a:rPr lang="pl-PL" sz="1800" dirty="0">
                <a:effectLst/>
                <a:latin typeface="Calibri" panose="020F0502020204030204" pitchFamily="34" charset="0"/>
                <a:ea typeface="Calibri" panose="020F0502020204030204" pitchFamily="34" charset="0"/>
                <a:cs typeface="Times New Roman" panose="02020603050405020304" pitchFamily="18" charset="0"/>
              </a:rPr>
              <a:t>) byłoby bardzo niskie.</a:t>
            </a:r>
          </a:p>
          <a:p>
            <a:endParaRPr lang="pl-PL" dirty="0"/>
          </a:p>
          <a:p>
            <a:pPr marL="0" marR="0" lvl="0" indent="0" algn="l" defTabSz="914400" rtl="0" eaLnBrk="1" fontAlgn="auto" latinLnBrk="0" hangingPunct="1">
              <a:lnSpc>
                <a:spcPct val="100000"/>
              </a:lnSpc>
              <a:spcBef>
                <a:spcPts val="0"/>
              </a:spcBef>
              <a:spcAft>
                <a:spcPts val="0"/>
              </a:spcAft>
              <a:buClrTx/>
              <a:buSzTx/>
              <a:buFontTx/>
              <a:buNone/>
              <a:tabLst/>
              <a:defRPr/>
            </a:pPr>
            <a:r>
              <a:rPr lang="pl-PL" sz="1800" dirty="0">
                <a:effectLst/>
                <a:latin typeface="Calibri" panose="020F0502020204030204" pitchFamily="34" charset="0"/>
                <a:ea typeface="Calibri" panose="020F0502020204030204" pitchFamily="34" charset="0"/>
                <a:cs typeface="Times New Roman" panose="02020603050405020304" pitchFamily="18" charset="0"/>
              </a:rPr>
              <a:t>Pytanie czemu stosunkowo proste wyrażenie P(</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c</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w</a:t>
            </a:r>
            <a:r>
              <a:rPr lang="pl-PL" sz="1800" dirty="0">
                <a:effectLst/>
                <a:latin typeface="Calibri" panose="020F0502020204030204" pitchFamily="34" charset="0"/>
                <a:ea typeface="Calibri" panose="020F0502020204030204" pitchFamily="34" charset="0"/>
                <a:cs typeface="Times New Roman" panose="02020603050405020304" pitchFamily="18" charset="0"/>
              </a:rPr>
              <a:t>) zastępujemy wyrażeniem obejmującym dwa modele – odpowiedź: P(</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c</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a:t>
            </a:r>
            <a:r>
              <a:rPr lang="pl-PL" sz="1800" i="1" dirty="0" err="1">
                <a:effectLst/>
                <a:latin typeface="Calibri" panose="020F0502020204030204" pitchFamily="34" charset="0"/>
                <a:ea typeface="Calibri" panose="020F0502020204030204" pitchFamily="34" charset="0"/>
                <a:cs typeface="Times New Roman" panose="02020603050405020304" pitchFamily="18" charset="0"/>
              </a:rPr>
              <a:t>w</a:t>
            </a:r>
            <a:r>
              <a:rPr lang="pl-PL" sz="1800" dirty="0">
                <a:effectLst/>
                <a:latin typeface="Calibri" panose="020F0502020204030204" pitchFamily="34" charset="0"/>
                <a:ea typeface="Calibri" panose="020F0502020204030204" pitchFamily="34" charset="0"/>
                <a:cs typeface="Times New Roman" panose="02020603050405020304" pitchFamily="18" charset="0"/>
              </a:rPr>
              <a:t>) zawiera już w sobie te dwa modele i łatwiej jest je zwyczajnie rozdzielić </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7</a:t>
            </a:fld>
            <a:endParaRPr lang="pl-PL"/>
          </a:p>
        </p:txBody>
      </p:sp>
    </p:spTree>
    <p:extLst>
      <p:ext uri="{BB962C8B-B14F-4D97-AF65-F5344CB8AC3E}">
        <p14:creationId xmlns:p14="http://schemas.microsoft.com/office/powerpoint/2010/main" val="362720427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pl-PL" sz="1800" dirty="0">
                <a:effectLst/>
                <a:latin typeface="Calibri" panose="020F0502020204030204" pitchFamily="34" charset="0"/>
                <a:ea typeface="Calibri" panose="020F0502020204030204" pitchFamily="34" charset="0"/>
                <a:cs typeface="Times New Roman" panose="02020603050405020304" pitchFamily="18" charset="0"/>
              </a:rPr>
              <a:t>Mechanizm selekcji: w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pythonie</a:t>
            </a:r>
            <a:r>
              <a:rPr lang="pl-PL" sz="1800" dirty="0">
                <a:effectLst/>
                <a:latin typeface="Calibri" panose="020F0502020204030204" pitchFamily="34" charset="0"/>
                <a:ea typeface="Calibri" panose="020F0502020204030204" pitchFamily="34" charset="0"/>
                <a:cs typeface="Times New Roman" panose="02020603050405020304" pitchFamily="18" charset="0"/>
              </a:rPr>
              <a:t> stosujemy po prostu funkcje max()</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8</a:t>
            </a:fld>
            <a:endParaRPr lang="pl-PL"/>
          </a:p>
        </p:txBody>
      </p:sp>
    </p:spTree>
    <p:extLst>
      <p:ext uri="{BB962C8B-B14F-4D97-AF65-F5344CB8AC3E}">
        <p14:creationId xmlns:p14="http://schemas.microsoft.com/office/powerpoint/2010/main" val="191802998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Model kandydata: mówiłem wcześniej, że model ten „wskazuje jakie korekty rozpatrujemy, dla pewnego słowo wpisanego przez użytkownika będziemy rozpatrywać jedynie ograniczony zbiór” taki zbiór możemy otrzymać poprzez wprowadzenie do słowa wpisanego przez użytkownika prostej zmiany w postaci:</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usunięcia jednej litery</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zamiany miejsca liter obok siebie</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zamiany jednej litery na jakąś inną</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dodania nowej litery</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9</a:t>
            </a:fld>
            <a:endParaRPr lang="pl-PL"/>
          </a:p>
        </p:txBody>
      </p:sp>
    </p:spTree>
    <p:extLst>
      <p:ext uri="{BB962C8B-B14F-4D97-AF65-F5344CB8AC3E}">
        <p14:creationId xmlns:p14="http://schemas.microsoft.com/office/powerpoint/2010/main" val="19758091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Pojawia się jednak następujący problem: taki zbiór może być bardzo duży </a:t>
            </a:r>
          </a:p>
          <a:p>
            <a:pPr>
              <a:lnSpc>
                <a:spcPct val="107000"/>
              </a:lnSpc>
              <a:spcAft>
                <a:spcPts val="800"/>
              </a:spcAft>
            </a:pPr>
            <a:endParaRPr lang="pl-PL"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(pokazać jakiś przykład)</a:t>
            </a:r>
          </a:p>
          <a:p>
            <a:pPr>
              <a:lnSpc>
                <a:spcPct val="107000"/>
              </a:lnSpc>
              <a:spcAft>
                <a:spcPts val="800"/>
              </a:spcAft>
            </a:pPr>
            <a:endParaRPr lang="pl-PL"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Ostatecznie wielkość zbioru dla słowa o n literach sprowadza się do wzoru 54</a:t>
            </a:r>
            <a:r>
              <a:rPr lang="pl-PL" sz="1800" i="1" dirty="0">
                <a:effectLst/>
                <a:latin typeface="Calibri" panose="020F0502020204030204" pitchFamily="34" charset="0"/>
                <a:ea typeface="Calibri" panose="020F0502020204030204" pitchFamily="34" charset="0"/>
                <a:cs typeface="Times New Roman" panose="02020603050405020304" pitchFamily="18" charset="0"/>
              </a:rPr>
              <a:t>n</a:t>
            </a:r>
            <a:r>
              <a:rPr lang="pl-PL" sz="1800" dirty="0">
                <a:effectLst/>
                <a:latin typeface="Calibri" panose="020F0502020204030204" pitchFamily="34" charset="0"/>
                <a:ea typeface="Calibri" panose="020F0502020204030204" pitchFamily="34" charset="0"/>
                <a:cs typeface="Times New Roman" panose="02020603050405020304" pitchFamily="18" charset="0"/>
              </a:rPr>
              <a:t>+25</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Rozwiązaniem jest tu ograniczenie się do słów obecnych w słowniku danego języka</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10</a:t>
            </a:fld>
            <a:endParaRPr lang="pl-PL"/>
          </a:p>
        </p:txBody>
      </p:sp>
    </p:spTree>
    <p:extLst>
      <p:ext uri="{BB962C8B-B14F-4D97-AF65-F5344CB8AC3E}">
        <p14:creationId xmlns:p14="http://schemas.microsoft.com/office/powerpoint/2010/main" val="117125552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Edit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-&gt; czyli ilość zmian które wprowadzamy w podanym słowie, tutaj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jest równe 1 bo wprowadzamy tylko jedną zmianę, ale jeżeli chcielibyśmy np. dodać 2 litery to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będzie równe 2, wtedy skorzystamy z funkcji:</a:t>
            </a:r>
          </a:p>
          <a:p>
            <a:pPr>
              <a:lnSpc>
                <a:spcPct val="107000"/>
              </a:lnSpc>
              <a:spcAft>
                <a:spcPts val="800"/>
              </a:spcAft>
            </a:pPr>
            <a:endParaRPr lang="pl-PL"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r>
              <a:rPr lang="pl-PL" sz="1800" dirty="0">
                <a:effectLst/>
                <a:latin typeface="Courier New" panose="02070309020205020404" pitchFamily="49" charset="0"/>
                <a:ea typeface="Times New Roman" panose="02020603050405020304" pitchFamily="18" charset="0"/>
                <a:cs typeface="Times New Roman" panose="02020603050405020304" pitchFamily="18" charset="0"/>
              </a:rPr>
              <a:t>def edits2(</a:t>
            </a:r>
            <a:r>
              <a:rPr lang="pl-PL" sz="1800" dirty="0" err="1">
                <a:effectLst/>
                <a:latin typeface="Courier New" panose="02070309020205020404" pitchFamily="49" charset="0"/>
                <a:ea typeface="Times New Roman" panose="02020603050405020304" pitchFamily="18" charset="0"/>
                <a:cs typeface="Times New Roman" panose="02020603050405020304" pitchFamily="18" charset="0"/>
              </a:rPr>
              <a:t>word</a:t>
            </a:r>
            <a:r>
              <a:rPr lang="pl-PL" sz="1800" dirty="0">
                <a:effectLst/>
                <a:latin typeface="Courier New" panose="02070309020205020404" pitchFamily="49" charset="0"/>
                <a:ea typeface="Times New Roman" panose="02020603050405020304" pitchFamily="18" charset="0"/>
                <a:cs typeface="Times New Roman" panose="02020603050405020304" pitchFamily="18" charset="0"/>
              </a:rPr>
              <a:t>): return (e2 for e1 in edits1(</a:t>
            </a:r>
            <a:r>
              <a:rPr lang="pl-PL" sz="1800" dirty="0" err="1">
                <a:effectLst/>
                <a:latin typeface="Courier New" panose="02070309020205020404" pitchFamily="49" charset="0"/>
                <a:ea typeface="Times New Roman" panose="02020603050405020304" pitchFamily="18" charset="0"/>
                <a:cs typeface="Times New Roman" panose="02020603050405020304" pitchFamily="18" charset="0"/>
              </a:rPr>
              <a:t>word</a:t>
            </a:r>
            <a:r>
              <a:rPr lang="pl-PL" sz="1800" dirty="0">
                <a:effectLst/>
                <a:latin typeface="Courier New" panose="02070309020205020404" pitchFamily="49" charset="0"/>
                <a:ea typeface="Times New Roman" panose="02020603050405020304" pitchFamily="18" charset="0"/>
                <a:cs typeface="Times New Roman" panose="02020603050405020304" pitchFamily="18" charset="0"/>
              </a:rPr>
              <a:t>) for e2 in edits1(e1))</a:t>
            </a:r>
            <a:endParaRPr lang="pl-PL"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11</a:t>
            </a:fld>
            <a:endParaRPr lang="pl-PL"/>
          </a:p>
        </p:txBody>
      </p:sp>
    </p:spTree>
    <p:extLst>
      <p:ext uri="{BB962C8B-B14F-4D97-AF65-F5344CB8AC3E}">
        <p14:creationId xmlns:p14="http://schemas.microsoft.com/office/powerpoint/2010/main" val="427215830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pl-PL" sz="1800" dirty="0">
                <a:effectLst/>
                <a:latin typeface="Calibri" panose="020F0502020204030204" pitchFamily="34" charset="0"/>
                <a:ea typeface="Calibri" panose="020F0502020204030204" pitchFamily="34" charset="0"/>
                <a:cs typeface="Times New Roman" panose="02020603050405020304" pitchFamily="18" charset="0"/>
              </a:rPr>
              <a:t>Model języka – możemy wyliczyć prawdopodobieństwo wystąpienia każdego słowa P(c) poprzez zliczenia, ile razy to słowo występuje w tekście, który składa się z milionów słów. Funkcja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words</a:t>
            </a:r>
            <a:r>
              <a:rPr lang="pl-PL" sz="1800" dirty="0">
                <a:effectLst/>
                <a:latin typeface="Calibri" panose="020F0502020204030204" pitchFamily="34" charset="0"/>
                <a:ea typeface="Calibri" panose="020F0502020204030204" pitchFamily="34" charset="0"/>
                <a:cs typeface="Times New Roman" panose="02020603050405020304" pitchFamily="18" charset="0"/>
              </a:rPr>
              <a:t>” rozbija tekst na poszczególne wyrazy i zlicza jak często występują przy pomocy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Countera</a:t>
            </a:r>
            <a:r>
              <a:rPr lang="pl-PL" sz="1800" dirty="0">
                <a:effectLst/>
                <a:latin typeface="Calibri" panose="020F0502020204030204" pitchFamily="34" charset="0"/>
                <a:ea typeface="Calibri" panose="020F0502020204030204" pitchFamily="34" charset="0"/>
                <a:cs typeface="Times New Roman" panose="02020603050405020304" pitchFamily="18" charset="0"/>
              </a:rPr>
              <a:t>, prawdopodobieństwo P(c) jest później wyliczane jako ilość wystąpień danego słowa podzieloną przez ilość wszystkich słów</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12</a:t>
            </a:fld>
            <a:endParaRPr lang="pl-PL"/>
          </a:p>
        </p:txBody>
      </p:sp>
    </p:spTree>
    <p:extLst>
      <p:ext uri="{BB962C8B-B14F-4D97-AF65-F5344CB8AC3E}">
        <p14:creationId xmlns:p14="http://schemas.microsoft.com/office/powerpoint/2010/main" val="125437743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Model błędu – założenie najprostszego modelu błędu opierają się na wykorzystaniu wartości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to znaczy prawdopodobieństwo P(</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w|c</a:t>
            </a:r>
            <a:r>
              <a:rPr lang="pl-PL" sz="1800" dirty="0">
                <a:effectLst/>
                <a:latin typeface="Calibri" panose="020F0502020204030204" pitchFamily="34" charset="0"/>
                <a:ea typeface="Calibri" panose="020F0502020204030204" pitchFamily="34" charset="0"/>
                <a:cs typeface="Times New Roman" panose="02020603050405020304" pitchFamily="18" charset="0"/>
              </a:rPr>
              <a:t>) dla słowa powstałego przez wprowadzenie jednej zmiany będzie nieskończenie większe niż takie prawdopodobieństwo dla słowa powstałego przez wprowadzenie 2 zmian i podobnie słowo dla którego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jest równe zero (to znaczy użytkownik podał poprawne słowo) będzie nieskończenie większe niż dla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1.</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Ostatecznie sprowadza się to do następującej listy priorytetów:</a:t>
            </a:r>
          </a:p>
          <a:p>
            <a:pPr marL="342900" lvl="0" indent="-342900">
              <a:lnSpc>
                <a:spcPct val="107000"/>
              </a:lnSpc>
              <a:buFont typeface="+mj-lt"/>
              <a:buAutoNum type="arabicPeriod"/>
            </a:pPr>
            <a:r>
              <a:rPr lang="pl-PL" sz="1800" dirty="0">
                <a:effectLst/>
                <a:latin typeface="Calibri" panose="020F0502020204030204" pitchFamily="34" charset="0"/>
                <a:ea typeface="Calibri" panose="020F0502020204030204" pitchFamily="34" charset="0"/>
                <a:cs typeface="Times New Roman" panose="02020603050405020304" pitchFamily="18" charset="0"/>
              </a:rPr>
              <a:t>Słowo wprowadzone przez użytkownika, jeżeli jest ono obecne w słowniku</a:t>
            </a:r>
          </a:p>
          <a:p>
            <a:pPr marL="342900" lvl="0" indent="-342900">
              <a:lnSpc>
                <a:spcPct val="107000"/>
              </a:lnSpc>
              <a:buFont typeface="+mj-lt"/>
              <a:buAutoNum type="arabicPeriod"/>
            </a:pPr>
            <a:r>
              <a:rPr lang="pl-PL" sz="1800" dirty="0">
                <a:effectLst/>
                <a:latin typeface="Calibri" panose="020F0502020204030204" pitchFamily="34" charset="0"/>
                <a:ea typeface="Calibri" panose="020F0502020204030204" pitchFamily="34" charset="0"/>
                <a:cs typeface="Times New Roman" panose="02020603050405020304" pitchFamily="18" charset="0"/>
              </a:rPr>
              <a:t>Lista słów która powstała przez wprowadzenie pojedynczej zmiany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1)</a:t>
            </a:r>
          </a:p>
          <a:p>
            <a:pPr marL="342900" lvl="0" indent="-342900">
              <a:lnSpc>
                <a:spcPct val="107000"/>
              </a:lnSpc>
              <a:buFont typeface="+mj-lt"/>
              <a:buAutoNum type="arabicPeriod"/>
            </a:pPr>
            <a:r>
              <a:rPr lang="pl-PL" sz="1800" dirty="0">
                <a:effectLst/>
                <a:latin typeface="Calibri" panose="020F0502020204030204" pitchFamily="34" charset="0"/>
                <a:ea typeface="Calibri" panose="020F0502020204030204" pitchFamily="34" charset="0"/>
                <a:cs typeface="Times New Roman" panose="02020603050405020304" pitchFamily="18" charset="0"/>
              </a:rPr>
              <a:t>Lista słów która powstała przez wprowadzenie dwóch zmian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2)</a:t>
            </a:r>
          </a:p>
          <a:p>
            <a:pPr marL="342900" lvl="0" indent="-342900">
              <a:lnSpc>
                <a:spcPct val="107000"/>
              </a:lnSpc>
              <a:spcAft>
                <a:spcPts val="800"/>
              </a:spcAft>
              <a:buFont typeface="+mj-lt"/>
              <a:buAutoNum type="arabicPeriod"/>
            </a:pPr>
            <a:r>
              <a:rPr lang="pl-PL" sz="1800" dirty="0">
                <a:effectLst/>
                <a:latin typeface="Calibri" panose="020F0502020204030204" pitchFamily="34" charset="0"/>
                <a:ea typeface="Calibri" panose="020F0502020204030204" pitchFamily="34" charset="0"/>
                <a:cs typeface="Times New Roman" panose="02020603050405020304" pitchFamily="18" charset="0"/>
              </a:rPr>
              <a:t>Słowo wprowadzone przez użytkownika, nawet jeżeli nie jest ono obecne w słowniku</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13</a:t>
            </a:fld>
            <a:endParaRPr lang="pl-PL"/>
          </a:p>
        </p:txBody>
      </p:sp>
    </p:spTree>
    <p:extLst>
      <p:ext uri="{BB962C8B-B14F-4D97-AF65-F5344CB8AC3E}">
        <p14:creationId xmlns:p14="http://schemas.microsoft.com/office/powerpoint/2010/main" val="65556649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marL="457200">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Taki najprostszy korektor pisowni, napisany w 21 liniach kodu będzie miał skuteczność na poziomie około 70%</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14</a:t>
            </a:fld>
            <a:endParaRPr lang="pl-PL"/>
          </a:p>
        </p:txBody>
      </p:sp>
    </p:spTree>
    <p:extLst>
      <p:ext uri="{BB962C8B-B14F-4D97-AF65-F5344CB8AC3E}">
        <p14:creationId xmlns:p14="http://schemas.microsoft.com/office/powerpoint/2010/main" val="131025740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ymbol zastępczy obrazu slajdu 1"/>
          <p:cNvSpPr>
            <a:spLocks noGrp="1" noRot="1" noChangeAspect="1"/>
          </p:cNvSpPr>
          <p:nvPr>
            <p:ph type="sldImg"/>
          </p:nvPr>
        </p:nvSpPr>
        <p:spPr/>
      </p:sp>
      <p:sp>
        <p:nvSpPr>
          <p:cNvPr id="3" name="Symbol zastępczy notatek 2"/>
          <p:cNvSpPr>
            <a:spLocks noGrp="1"/>
          </p:cNvSpPr>
          <p:nvPr>
            <p:ph type="body" idx="1"/>
          </p:nvPr>
        </p:nvSpPr>
        <p:spPr/>
        <p:txBody>
          <a:bodyPr/>
          <a:lstStyle/>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Jak poprawić działanie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spelling</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correctora</a:t>
            </a:r>
            <a:r>
              <a:rPr lang="pl-PL" sz="1800" dirty="0">
                <a:effectLst/>
                <a:latin typeface="Calibri" panose="020F0502020204030204" pitchFamily="34" charset="0"/>
                <a:ea typeface="Calibri" panose="020F0502020204030204" pitchFamily="34" charset="0"/>
                <a:cs typeface="Times New Roman" panose="02020603050405020304" pitchFamily="18" charset="0"/>
              </a:rPr>
              <a:t>:</a:t>
            </a:r>
            <a:br>
              <a:rPr lang="pl-PL" sz="1800" dirty="0">
                <a:effectLst/>
                <a:latin typeface="Calibri" panose="020F0502020204030204" pitchFamily="34" charset="0"/>
                <a:ea typeface="Calibri" panose="020F0502020204030204" pitchFamily="34" charset="0"/>
                <a:cs typeface="Times New Roman" panose="02020603050405020304" pitchFamily="18" charset="0"/>
              </a:rPr>
            </a:br>
            <a:r>
              <a:rPr lang="pl-PL" sz="1800" dirty="0">
                <a:effectLst/>
                <a:latin typeface="Calibri" panose="020F0502020204030204" pitchFamily="34" charset="0"/>
                <a:ea typeface="Calibri" panose="020F0502020204030204" pitchFamily="34" charset="0"/>
                <a:cs typeface="Times New Roman" panose="02020603050405020304" pitchFamily="18" charset="0"/>
              </a:rPr>
              <a:t>- zebranie większej ilości danych</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stworzenie modelu języka opartego na sylabach bądź sekwencjach znaków zamiast całych wyrazów np. (sekwencjach 2, 3 literowych)</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poprawienie modelu błędu – lepiej jest zebrać dane: uzyskać zbiór błędów ortograficznych i policzyć, jakie jest prawdopodobieństwo każdego wstawienia, usunięcia lub zmiany, biorąc pod uwagę otaczające znaki</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oparcie modelu błędu na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1800" dirty="0">
                <a:effectLst/>
                <a:latin typeface="Calibri" panose="020F0502020204030204" pitchFamily="34" charset="0"/>
                <a:ea typeface="Calibri" panose="020F0502020204030204" pitchFamily="34" charset="0"/>
                <a:cs typeface="Times New Roman" panose="02020603050405020304" pitchFamily="18" charset="0"/>
              </a:rPr>
              <a:t> </a:t>
            </a:r>
            <a:r>
              <a:rPr lang="pl-PL" sz="1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1800" dirty="0">
                <a:effectLst/>
                <a:latin typeface="Calibri" panose="020F0502020204030204" pitchFamily="34" charset="0"/>
                <a:ea typeface="Calibri" panose="020F0502020204030204" pitchFamily="34" charset="0"/>
                <a:cs typeface="Times New Roman" panose="02020603050405020304" pitchFamily="18" charset="0"/>
              </a:rPr>
              <a:t> może spowodować, że do korekty wybrane zostaną rzadko używane słowa, ponieważ powstały one przez wprowadzenie 1 zmiany, kiedy może istniej jakieś często używane słowo powstałe przez wprowadzenie 2 zmian</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możemy rozważyć rozszerzenie modelu, zezwalając na ograniczony zestaw edycji w którym wprowadzamy 3 zmiany dla danego słowa</a:t>
            </a:r>
          </a:p>
          <a:p>
            <a:pPr>
              <a:lnSpc>
                <a:spcPct val="107000"/>
              </a:lnSpc>
              <a:spcAft>
                <a:spcPts val="800"/>
              </a:spcAft>
            </a:pPr>
            <a:r>
              <a:rPr lang="pl-PL" sz="1800" dirty="0">
                <a:effectLst/>
                <a:latin typeface="Calibri" panose="020F0502020204030204" pitchFamily="34" charset="0"/>
                <a:ea typeface="Calibri" panose="020F0502020204030204" pitchFamily="34" charset="0"/>
                <a:cs typeface="Times New Roman" panose="02020603050405020304" pitchFamily="18" charset="0"/>
              </a:rPr>
              <a:t>- sprawdzanie kontekstu w jakim występuje dane słowo, zamiast rozważać słowo pojedynczo należy brać pod uwagę również otaczające je słowa – potrzebujemy tutaj bazy danych dla sekwencji wyrazów i sprawdzania czy dane słowa nie znajduję się w takiej właśnie sekwencji</a:t>
            </a:r>
          </a:p>
          <a:p>
            <a:endParaRPr lang="pl-PL" dirty="0"/>
          </a:p>
        </p:txBody>
      </p:sp>
      <p:sp>
        <p:nvSpPr>
          <p:cNvPr id="4" name="Symbol zastępczy numeru slajdu 3"/>
          <p:cNvSpPr>
            <a:spLocks noGrp="1"/>
          </p:cNvSpPr>
          <p:nvPr>
            <p:ph type="sldNum" sz="quarter" idx="5"/>
          </p:nvPr>
        </p:nvSpPr>
        <p:spPr/>
        <p:txBody>
          <a:bodyPr/>
          <a:lstStyle/>
          <a:p>
            <a:fld id="{AA119AD5-8589-4110-AF42-8E531CA471FF}" type="slidenum">
              <a:rPr lang="pl-PL" smtClean="0"/>
              <a:t>15</a:t>
            </a:fld>
            <a:endParaRPr lang="pl-PL"/>
          </a:p>
        </p:txBody>
      </p:sp>
    </p:spTree>
    <p:extLst>
      <p:ext uri="{BB962C8B-B14F-4D97-AF65-F5344CB8AC3E}">
        <p14:creationId xmlns:p14="http://schemas.microsoft.com/office/powerpoint/2010/main" val="289612168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Slajd tytułowy">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spc="200" baseline="0"/>
            </a:lvl1pPr>
          </a:lstStyle>
          <a:p>
            <a:r>
              <a:rPr lang="pl-PL"/>
              <a:t>Kliknij, aby edytować styl</a:t>
            </a:r>
            <a:endParaRPr lang="en-US" dirty="0"/>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1800">
                <a:solidFill>
                  <a:schemeClr val="tx1">
                    <a:lumMod val="95000"/>
                    <a:lumOff val="5000"/>
                  </a:schemeClr>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pl-PL"/>
              <a:t>Kliknij, aby edytować styl wzorca podtytułu</a:t>
            </a:r>
            <a:endParaRPr lang="en-US" dirty="0"/>
          </a:p>
        </p:txBody>
      </p:sp>
      <p:sp>
        <p:nvSpPr>
          <p:cNvPr id="4" name="Date Placeholder 3"/>
          <p:cNvSpPr>
            <a:spLocks noGrp="1"/>
          </p:cNvSpPr>
          <p:nvPr>
            <p:ph type="dt" sz="half" idx="10"/>
          </p:nvPr>
        </p:nvSpPr>
        <p:spPr/>
        <p:txBody>
          <a:bodyPr/>
          <a:lstStyle>
            <a:lvl1pPr algn="l">
              <a:defRPr/>
            </a:lvl1pPr>
          </a:lstStyle>
          <a:p>
            <a:fld id="{3CC06641-1218-4068-9A38-F4DBBBE40C5D}" type="datetimeFigureOut">
              <a:rPr lang="pl-PL" smtClean="0"/>
              <a:t>18.12.2022</a:t>
            </a:fld>
            <a:endParaRPr lang="pl-PL"/>
          </a:p>
        </p:txBody>
      </p:sp>
      <p:sp>
        <p:nvSpPr>
          <p:cNvPr id="5" name="Footer Placeholder 4"/>
          <p:cNvSpPr>
            <a:spLocks noGrp="1"/>
          </p:cNvSpPr>
          <p:nvPr>
            <p:ph type="ftr" sz="quarter" idx="11"/>
          </p:nvPr>
        </p:nvSpPr>
        <p:spPr/>
        <p:txBody>
          <a:bodyPr/>
          <a:lstStyle/>
          <a:p>
            <a:endParaRPr lang="pl-PL"/>
          </a:p>
        </p:txBody>
      </p:sp>
      <p:sp>
        <p:nvSpPr>
          <p:cNvPr id="6" name="Slide Number Placeholder 5"/>
          <p:cNvSpPr>
            <a:spLocks noGrp="1"/>
          </p:cNvSpPr>
          <p:nvPr>
            <p:ph type="sldNum" sz="quarter" idx="12"/>
          </p:nvPr>
        </p:nvSpPr>
        <p:spPr/>
        <p:txBody>
          <a:bodyPr/>
          <a:lstStyle/>
          <a:p>
            <a:fld id="{5316BF08-E54B-4187-8ACE-03FDA338C969}" type="slidenum">
              <a:rPr lang="pl-PL" smtClean="0"/>
              <a:t>‹#›</a:t>
            </a:fld>
            <a:endParaRPr lang="pl-PL"/>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326682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ytuł i zawartość">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l-PL"/>
              <a:t>Kliknij, aby edytować styl</a:t>
            </a:r>
            <a:endParaRPr lang="en-US" dirty="0"/>
          </a:p>
        </p:txBody>
      </p:sp>
      <p:sp>
        <p:nvSpPr>
          <p:cNvPr id="3" name="Content Placeholder 2"/>
          <p:cNvSpPr>
            <a:spLocks noGrp="1"/>
          </p:cNvSpPr>
          <p:nvPr>
            <p:ph idx="1"/>
          </p:nvPr>
        </p:nvSpPr>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Date Placeholder 3"/>
          <p:cNvSpPr>
            <a:spLocks noGrp="1"/>
          </p:cNvSpPr>
          <p:nvPr>
            <p:ph type="dt" sz="half" idx="10"/>
          </p:nvPr>
        </p:nvSpPr>
        <p:spPr/>
        <p:txBody>
          <a:bodyPr/>
          <a:lstStyle/>
          <a:p>
            <a:fld id="{3CC06641-1218-4068-9A38-F4DBBBE40C5D}" type="datetimeFigureOut">
              <a:rPr lang="pl-PL" smtClean="0"/>
              <a:t>18.12.2022</a:t>
            </a:fld>
            <a:endParaRPr lang="pl-PL"/>
          </a:p>
        </p:txBody>
      </p:sp>
      <p:sp>
        <p:nvSpPr>
          <p:cNvPr id="5" name="Footer Placeholder 4"/>
          <p:cNvSpPr>
            <a:spLocks noGrp="1"/>
          </p:cNvSpPr>
          <p:nvPr>
            <p:ph type="ftr" sz="quarter" idx="11"/>
          </p:nvPr>
        </p:nvSpPr>
        <p:spPr/>
        <p:txBody>
          <a:bodyPr/>
          <a:lstStyle/>
          <a:p>
            <a:endParaRPr lang="pl-PL"/>
          </a:p>
        </p:txBody>
      </p:sp>
      <p:sp>
        <p:nvSpPr>
          <p:cNvPr id="6" name="Slide Number Placeholder 5"/>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131804242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Nagłówek sekcji">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pl-PL"/>
              <a:t>Kliknij, aby edytować styl</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pl-PL"/>
              <a:t>Kliknij, aby edytować style wzorca tekstu</a:t>
            </a:r>
          </a:p>
        </p:txBody>
      </p:sp>
      <p:sp>
        <p:nvSpPr>
          <p:cNvPr id="4" name="Date Placeholder 3"/>
          <p:cNvSpPr>
            <a:spLocks noGrp="1"/>
          </p:cNvSpPr>
          <p:nvPr>
            <p:ph type="dt" sz="half" idx="10"/>
          </p:nvPr>
        </p:nvSpPr>
        <p:spPr/>
        <p:txBody>
          <a:bodyPr/>
          <a:lstStyle/>
          <a:p>
            <a:fld id="{3CC06641-1218-4068-9A38-F4DBBBE40C5D}" type="datetimeFigureOut">
              <a:rPr lang="pl-PL" smtClean="0"/>
              <a:t>18.12.2022</a:t>
            </a:fld>
            <a:endParaRPr lang="pl-PL"/>
          </a:p>
        </p:txBody>
      </p:sp>
      <p:sp>
        <p:nvSpPr>
          <p:cNvPr id="5" name="Footer Placeholder 4"/>
          <p:cNvSpPr>
            <a:spLocks noGrp="1"/>
          </p:cNvSpPr>
          <p:nvPr>
            <p:ph type="ftr" sz="quarter" idx="11"/>
          </p:nvPr>
        </p:nvSpPr>
        <p:spPr/>
        <p:txBody>
          <a:bodyPr/>
          <a:lstStyle/>
          <a:p>
            <a:endParaRPr lang="pl-PL"/>
          </a:p>
        </p:txBody>
      </p:sp>
      <p:sp>
        <p:nvSpPr>
          <p:cNvPr id="6" name="Slide Number Placeholder 5"/>
          <p:cNvSpPr>
            <a:spLocks noGrp="1"/>
          </p:cNvSpPr>
          <p:nvPr>
            <p:ph type="sldNum" sz="quarter" idx="12"/>
          </p:nvPr>
        </p:nvSpPr>
        <p:spPr/>
        <p:txBody>
          <a:bodyPr/>
          <a:lstStyle/>
          <a:p>
            <a:fld id="{5316BF08-E54B-4187-8ACE-03FDA338C969}" type="slidenum">
              <a:rPr lang="pl-PL" smtClean="0"/>
              <a:t>‹#›</a:t>
            </a:fld>
            <a:endParaRPr lang="pl-PL"/>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2526128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wa elementy zawartości">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pl-PL"/>
              <a:t>Kliknij, aby edytować styl</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5" name="Date Placeholder 4"/>
          <p:cNvSpPr>
            <a:spLocks noGrp="1"/>
          </p:cNvSpPr>
          <p:nvPr>
            <p:ph type="dt" sz="half" idx="10"/>
          </p:nvPr>
        </p:nvSpPr>
        <p:spPr/>
        <p:txBody>
          <a:bodyPr/>
          <a:lstStyle/>
          <a:p>
            <a:fld id="{3CC06641-1218-4068-9A38-F4DBBBE40C5D}" type="datetimeFigureOut">
              <a:rPr lang="pl-PL" smtClean="0"/>
              <a:t>18.12.2022</a:t>
            </a:fld>
            <a:endParaRPr lang="pl-PL"/>
          </a:p>
        </p:txBody>
      </p:sp>
      <p:sp>
        <p:nvSpPr>
          <p:cNvPr id="6" name="Footer Placeholder 5"/>
          <p:cNvSpPr>
            <a:spLocks noGrp="1"/>
          </p:cNvSpPr>
          <p:nvPr>
            <p:ph type="ftr" sz="quarter" idx="11"/>
          </p:nvPr>
        </p:nvSpPr>
        <p:spPr/>
        <p:txBody>
          <a:bodyPr/>
          <a:lstStyle/>
          <a:p>
            <a:endParaRPr lang="pl-PL"/>
          </a:p>
        </p:txBody>
      </p:sp>
      <p:sp>
        <p:nvSpPr>
          <p:cNvPr id="7" name="Slide Number Placeholder 6"/>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10495822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Porównanie">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pl-PL"/>
              <a:t>Kliknij, aby edytować styl</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l-PL"/>
              <a:t>Kliknij, aby edytować style wzorca tekstu</a:t>
            </a:r>
          </a:p>
        </p:txBody>
      </p:sp>
      <p:sp>
        <p:nvSpPr>
          <p:cNvPr id="4" name="Content Placeholder 3"/>
          <p:cNvSpPr>
            <a:spLocks noGrp="1"/>
          </p:cNvSpPr>
          <p:nvPr>
            <p:ph sz="half" idx="2"/>
          </p:nvPr>
        </p:nvSpPr>
        <p:spPr>
          <a:xfrm>
            <a:off x="1024128" y="2967788"/>
            <a:ext cx="4754880" cy="3341572"/>
          </a:xfrm>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pl-PL"/>
              <a:t>Kliknij, aby edytować style wzorca tekstu</a:t>
            </a:r>
          </a:p>
        </p:txBody>
      </p:sp>
      <p:sp>
        <p:nvSpPr>
          <p:cNvPr id="6" name="Content Placeholder 5"/>
          <p:cNvSpPr>
            <a:spLocks noGrp="1"/>
          </p:cNvSpPr>
          <p:nvPr>
            <p:ph sz="quarter" idx="4"/>
          </p:nvPr>
        </p:nvSpPr>
        <p:spPr>
          <a:xfrm>
            <a:off x="5990888" y="2967788"/>
            <a:ext cx="4754880" cy="3341572"/>
          </a:xfrm>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7" name="Date Placeholder 6"/>
          <p:cNvSpPr>
            <a:spLocks noGrp="1"/>
          </p:cNvSpPr>
          <p:nvPr>
            <p:ph type="dt" sz="half" idx="10"/>
          </p:nvPr>
        </p:nvSpPr>
        <p:spPr/>
        <p:txBody>
          <a:bodyPr/>
          <a:lstStyle/>
          <a:p>
            <a:fld id="{3CC06641-1218-4068-9A38-F4DBBBE40C5D}" type="datetimeFigureOut">
              <a:rPr lang="pl-PL" smtClean="0"/>
              <a:t>18.12.2022</a:t>
            </a:fld>
            <a:endParaRPr lang="pl-PL"/>
          </a:p>
        </p:txBody>
      </p:sp>
      <p:sp>
        <p:nvSpPr>
          <p:cNvPr id="8" name="Footer Placeholder 7"/>
          <p:cNvSpPr>
            <a:spLocks noGrp="1"/>
          </p:cNvSpPr>
          <p:nvPr>
            <p:ph type="ftr" sz="quarter" idx="11"/>
          </p:nvPr>
        </p:nvSpPr>
        <p:spPr/>
        <p:txBody>
          <a:bodyPr/>
          <a:lstStyle/>
          <a:p>
            <a:endParaRPr lang="pl-PL"/>
          </a:p>
        </p:txBody>
      </p:sp>
      <p:sp>
        <p:nvSpPr>
          <p:cNvPr id="9" name="Slide Number Placeholder 8"/>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79551783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ylko tytuł">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l-PL"/>
              <a:t>Kliknij, aby edytować styl</a:t>
            </a:r>
            <a:endParaRPr lang="en-US" dirty="0"/>
          </a:p>
        </p:txBody>
      </p:sp>
      <p:sp>
        <p:nvSpPr>
          <p:cNvPr id="3" name="Date Placeholder 2"/>
          <p:cNvSpPr>
            <a:spLocks noGrp="1"/>
          </p:cNvSpPr>
          <p:nvPr>
            <p:ph type="dt" sz="half" idx="10"/>
          </p:nvPr>
        </p:nvSpPr>
        <p:spPr/>
        <p:txBody>
          <a:bodyPr/>
          <a:lstStyle/>
          <a:p>
            <a:fld id="{3CC06641-1218-4068-9A38-F4DBBBE40C5D}" type="datetimeFigureOut">
              <a:rPr lang="pl-PL" smtClean="0"/>
              <a:t>18.12.2022</a:t>
            </a:fld>
            <a:endParaRPr lang="pl-PL"/>
          </a:p>
        </p:txBody>
      </p:sp>
      <p:sp>
        <p:nvSpPr>
          <p:cNvPr id="4" name="Footer Placeholder 3"/>
          <p:cNvSpPr>
            <a:spLocks noGrp="1"/>
          </p:cNvSpPr>
          <p:nvPr>
            <p:ph type="ftr" sz="quarter" idx="11"/>
          </p:nvPr>
        </p:nvSpPr>
        <p:spPr/>
        <p:txBody>
          <a:bodyPr/>
          <a:lstStyle/>
          <a:p>
            <a:endParaRPr lang="pl-PL"/>
          </a:p>
        </p:txBody>
      </p:sp>
      <p:sp>
        <p:nvSpPr>
          <p:cNvPr id="5" name="Slide Number Placeholder 4"/>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2713134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Pusty">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CC06641-1218-4068-9A38-F4DBBBE40C5D}" type="datetimeFigureOut">
              <a:rPr lang="pl-PL" smtClean="0"/>
              <a:t>18.12.2022</a:t>
            </a:fld>
            <a:endParaRPr lang="pl-PL"/>
          </a:p>
        </p:txBody>
      </p:sp>
      <p:sp>
        <p:nvSpPr>
          <p:cNvPr id="3" name="Footer Placeholder 2"/>
          <p:cNvSpPr>
            <a:spLocks noGrp="1"/>
          </p:cNvSpPr>
          <p:nvPr>
            <p:ph type="ftr" sz="quarter" idx="11"/>
          </p:nvPr>
        </p:nvSpPr>
        <p:spPr/>
        <p:txBody>
          <a:bodyPr/>
          <a:lstStyle/>
          <a:p>
            <a:endParaRPr lang="pl-PL"/>
          </a:p>
        </p:txBody>
      </p:sp>
      <p:sp>
        <p:nvSpPr>
          <p:cNvPr id="4" name="Slide Number Placeholder 3"/>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358365513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Zawartość z podpisem">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pl-PL"/>
              <a:t>Kliknij, aby edytować styl</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pl-PL"/>
              <a:t>Kliknij, aby edytować style wzorca tekstu</a:t>
            </a:r>
          </a:p>
        </p:txBody>
      </p:sp>
      <p:sp>
        <p:nvSpPr>
          <p:cNvPr id="5" name="Date Placeholder 4"/>
          <p:cNvSpPr>
            <a:spLocks noGrp="1"/>
          </p:cNvSpPr>
          <p:nvPr>
            <p:ph type="dt" sz="half" idx="10"/>
          </p:nvPr>
        </p:nvSpPr>
        <p:spPr/>
        <p:txBody>
          <a:bodyPr/>
          <a:lstStyle/>
          <a:p>
            <a:fld id="{3CC06641-1218-4068-9A38-F4DBBBE40C5D}" type="datetimeFigureOut">
              <a:rPr lang="pl-PL" smtClean="0"/>
              <a:t>18.12.2022</a:t>
            </a:fld>
            <a:endParaRPr lang="pl-PL"/>
          </a:p>
        </p:txBody>
      </p:sp>
      <p:sp>
        <p:nvSpPr>
          <p:cNvPr id="6" name="Footer Placeholder 5"/>
          <p:cNvSpPr>
            <a:spLocks noGrp="1"/>
          </p:cNvSpPr>
          <p:nvPr>
            <p:ph type="ftr" sz="quarter" idx="11"/>
          </p:nvPr>
        </p:nvSpPr>
        <p:spPr/>
        <p:txBody>
          <a:bodyPr/>
          <a:lstStyle/>
          <a:p>
            <a:endParaRPr lang="pl-PL"/>
          </a:p>
        </p:txBody>
      </p:sp>
      <p:sp>
        <p:nvSpPr>
          <p:cNvPr id="7" name="Slide Number Placeholder 6"/>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394261772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Obraz z podpisem">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pl-PL"/>
              <a:t>Kliknij, aby edytować styl</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pl-PL"/>
              <a:t>Kliknij ikonę, aby dodać obraz</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l-PL"/>
              <a:t>Kliknij, aby edytować style wzorca tekstu</a:t>
            </a:r>
          </a:p>
        </p:txBody>
      </p:sp>
      <p:sp>
        <p:nvSpPr>
          <p:cNvPr id="5" name="Date Placeholder 4"/>
          <p:cNvSpPr>
            <a:spLocks noGrp="1"/>
          </p:cNvSpPr>
          <p:nvPr>
            <p:ph type="dt" sz="half" idx="10"/>
          </p:nvPr>
        </p:nvSpPr>
        <p:spPr/>
        <p:txBody>
          <a:bodyPr/>
          <a:lstStyle/>
          <a:p>
            <a:fld id="{3CC06641-1218-4068-9A38-F4DBBBE40C5D}" type="datetimeFigureOut">
              <a:rPr lang="pl-PL" smtClean="0"/>
              <a:t>18.12.2022</a:t>
            </a:fld>
            <a:endParaRPr lang="pl-PL"/>
          </a:p>
        </p:txBody>
      </p:sp>
      <p:sp>
        <p:nvSpPr>
          <p:cNvPr id="6" name="Footer Placeholder 5"/>
          <p:cNvSpPr>
            <a:spLocks noGrp="1"/>
          </p:cNvSpPr>
          <p:nvPr>
            <p:ph type="ftr" sz="quarter" idx="11"/>
          </p:nvPr>
        </p:nvSpPr>
        <p:spPr/>
        <p:txBody>
          <a:bodyPr/>
          <a:lstStyle/>
          <a:p>
            <a:endParaRPr lang="pl-PL"/>
          </a:p>
        </p:txBody>
      </p:sp>
      <p:sp>
        <p:nvSpPr>
          <p:cNvPr id="7" name="Slide Number Placeholder 6"/>
          <p:cNvSpPr>
            <a:spLocks noGrp="1"/>
          </p:cNvSpPr>
          <p:nvPr>
            <p:ph type="sldNum" sz="quarter" idx="12"/>
          </p:nvPr>
        </p:nvSpPr>
        <p:spPr/>
        <p:txBody>
          <a:bodyPr/>
          <a:lstStyle/>
          <a:p>
            <a:fld id="{5316BF08-E54B-4187-8ACE-03FDA338C969}" type="slidenum">
              <a:rPr lang="pl-PL" smtClean="0"/>
              <a:t>‹#›</a:t>
            </a:fld>
            <a:endParaRPr lang="pl-PL"/>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106203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ytuł i tekst pionow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l-PL"/>
              <a:t>Kliknij, aby edytować styl</a:t>
            </a:r>
            <a:endParaRPr lang="en-US" dirty="0"/>
          </a:p>
        </p:txBody>
      </p:sp>
      <p:sp>
        <p:nvSpPr>
          <p:cNvPr id="3" name="Vertical Text Placeholder 2"/>
          <p:cNvSpPr>
            <a:spLocks noGrp="1"/>
          </p:cNvSpPr>
          <p:nvPr>
            <p:ph type="body" orient="vert" idx="1"/>
          </p:nvPr>
        </p:nvSpPr>
        <p:spPr/>
        <p:txBody>
          <a:bodyPr vert="eaVert"/>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Date Placeholder 3"/>
          <p:cNvSpPr>
            <a:spLocks noGrp="1"/>
          </p:cNvSpPr>
          <p:nvPr>
            <p:ph type="dt" sz="half" idx="10"/>
          </p:nvPr>
        </p:nvSpPr>
        <p:spPr/>
        <p:txBody>
          <a:bodyPr/>
          <a:lstStyle/>
          <a:p>
            <a:fld id="{3CC06641-1218-4068-9A38-F4DBBBE40C5D}" type="datetimeFigureOut">
              <a:rPr lang="pl-PL" smtClean="0"/>
              <a:t>18.12.2022</a:t>
            </a:fld>
            <a:endParaRPr lang="pl-PL"/>
          </a:p>
        </p:txBody>
      </p:sp>
      <p:sp>
        <p:nvSpPr>
          <p:cNvPr id="5" name="Footer Placeholder 4"/>
          <p:cNvSpPr>
            <a:spLocks noGrp="1"/>
          </p:cNvSpPr>
          <p:nvPr>
            <p:ph type="ftr" sz="quarter" idx="11"/>
          </p:nvPr>
        </p:nvSpPr>
        <p:spPr/>
        <p:txBody>
          <a:bodyPr/>
          <a:lstStyle/>
          <a:p>
            <a:endParaRPr lang="pl-PL"/>
          </a:p>
        </p:txBody>
      </p:sp>
      <p:sp>
        <p:nvSpPr>
          <p:cNvPr id="6" name="Slide Number Placeholder 5"/>
          <p:cNvSpPr>
            <a:spLocks noGrp="1"/>
          </p:cNvSpPr>
          <p:nvPr>
            <p:ph type="sldNum" sz="quarter" idx="12"/>
          </p:nvPr>
        </p:nvSpPr>
        <p:spPr/>
        <p:txBody>
          <a:bodyPr/>
          <a:lstStyle/>
          <a:p>
            <a:fld id="{5316BF08-E54B-4187-8ACE-03FDA338C969}" type="slidenum">
              <a:rPr lang="pl-PL" smtClean="0"/>
              <a:t>‹#›</a:t>
            </a:fld>
            <a:endParaRPr lang="pl-PL"/>
          </a:p>
        </p:txBody>
      </p:sp>
    </p:spTree>
    <p:extLst>
      <p:ext uri="{BB962C8B-B14F-4D97-AF65-F5344CB8AC3E}">
        <p14:creationId xmlns:p14="http://schemas.microsoft.com/office/powerpoint/2010/main" val="72892540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Tytuł pionowy i teks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pl-PL"/>
              <a:t>Kliknij, aby edytować styl</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Date Placeholder 3"/>
          <p:cNvSpPr>
            <a:spLocks noGrp="1"/>
          </p:cNvSpPr>
          <p:nvPr>
            <p:ph type="dt" sz="half" idx="10"/>
          </p:nvPr>
        </p:nvSpPr>
        <p:spPr/>
        <p:txBody>
          <a:bodyPr/>
          <a:lstStyle/>
          <a:p>
            <a:fld id="{3CC06641-1218-4068-9A38-F4DBBBE40C5D}" type="datetimeFigureOut">
              <a:rPr lang="pl-PL" smtClean="0"/>
              <a:t>18.12.2022</a:t>
            </a:fld>
            <a:endParaRPr lang="pl-PL"/>
          </a:p>
        </p:txBody>
      </p:sp>
      <p:sp>
        <p:nvSpPr>
          <p:cNvPr id="5" name="Footer Placeholder 4"/>
          <p:cNvSpPr>
            <a:spLocks noGrp="1"/>
          </p:cNvSpPr>
          <p:nvPr>
            <p:ph type="ftr" sz="quarter" idx="11"/>
          </p:nvPr>
        </p:nvSpPr>
        <p:spPr/>
        <p:txBody>
          <a:bodyPr/>
          <a:lstStyle/>
          <a:p>
            <a:endParaRPr lang="pl-PL"/>
          </a:p>
        </p:txBody>
      </p:sp>
      <p:sp>
        <p:nvSpPr>
          <p:cNvPr id="6" name="Slide Number Placeholder 5"/>
          <p:cNvSpPr>
            <a:spLocks noGrp="1"/>
          </p:cNvSpPr>
          <p:nvPr>
            <p:ph type="sldNum" sz="quarter" idx="12"/>
          </p:nvPr>
        </p:nvSpPr>
        <p:spPr/>
        <p:txBody>
          <a:bodyPr/>
          <a:lstStyle/>
          <a:p>
            <a:fld id="{5316BF08-E54B-4187-8ACE-03FDA338C969}" type="slidenum">
              <a:rPr lang="pl-PL" smtClean="0"/>
              <a:t>‹#›</a:t>
            </a:fld>
            <a:endParaRPr lang="pl-PL"/>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2498334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pl-PL"/>
              <a:t>Kliknij, aby edytować styl</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C06641-1218-4068-9A38-F4DBBBE40C5D}" type="datetimeFigureOut">
              <a:rPr lang="pl-PL" smtClean="0"/>
              <a:t>18.12.2022</a:t>
            </a:fld>
            <a:endParaRPr lang="pl-PL"/>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endParaRPr lang="pl-PL"/>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5316BF08-E54B-4187-8ACE-03FDA338C969}" type="slidenum">
              <a:rPr lang="pl-PL" smtClean="0"/>
              <a:t>‹#›</a:t>
            </a:fld>
            <a:endParaRPr lang="pl-PL"/>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09183071"/>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4.jpeg"/></Relationships>
</file>

<file path=ppt/slides/_rels/slide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10.png"/></Relationships>
</file>

<file path=ppt/slides/_rels/slide1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3" Type="http://schemas.openxmlformats.org/officeDocument/2006/relationships/hyperlink" Target="http://www.norvig.com/spell-correct.html" TargetMode="External"/><Relationship Id="rId7" Type="http://schemas.openxmlformats.org/officeDocument/2006/relationships/hyperlink" Target="https://pl.wikipedia.org/wiki/Twierdzenie_Bayesa" TargetMode="External"/><Relationship Id="rId2" Type="http://schemas.openxmlformats.org/officeDocument/2006/relationships/image" Target="../media/image14.jpeg"/><Relationship Id="rId1" Type="http://schemas.openxmlformats.org/officeDocument/2006/relationships/slideLayout" Target="../slideLayouts/slideLayout2.xml"/><Relationship Id="rId6" Type="http://schemas.openxmlformats.org/officeDocument/2006/relationships/hyperlink" Target="https://en.wikipedia.org/wiki/Spell_checker" TargetMode="External"/><Relationship Id="rId5" Type="http://schemas.openxmlformats.org/officeDocument/2006/relationships/hyperlink" Target="http://marcelotoledo.com/how-to-write-a-spelling-corrector/" TargetMode="External"/><Relationship Id="rId4" Type="http://schemas.openxmlformats.org/officeDocument/2006/relationships/hyperlink" Target="https://www.dcs.bbk.ac.uk/~roger/spellchecking.html"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44993CEF-F798-A58A-0E65-0FB3EA0E9164}"/>
              </a:ext>
            </a:extLst>
          </p:cNvPr>
          <p:cNvSpPr>
            <a:spLocks noGrp="1"/>
          </p:cNvSpPr>
          <p:nvPr>
            <p:ph type="ctrTitle"/>
          </p:nvPr>
        </p:nvSpPr>
        <p:spPr/>
        <p:txBody>
          <a:bodyPr/>
          <a:lstStyle/>
          <a:p>
            <a:r>
              <a:rPr lang="pl-PL" dirty="0"/>
              <a:t>Jak napisać </a:t>
            </a:r>
            <a:r>
              <a:rPr lang="pl-PL" dirty="0" err="1"/>
              <a:t>spelling</a:t>
            </a:r>
            <a:r>
              <a:rPr lang="pl-PL" dirty="0"/>
              <a:t> </a:t>
            </a:r>
            <a:r>
              <a:rPr lang="pl-PL" dirty="0" err="1"/>
              <a:t>corrector</a:t>
            </a:r>
            <a:r>
              <a:rPr lang="pl-PL" dirty="0"/>
              <a:t>?</a:t>
            </a:r>
          </a:p>
        </p:txBody>
      </p:sp>
      <p:sp>
        <p:nvSpPr>
          <p:cNvPr id="3" name="Podtytuł 2">
            <a:extLst>
              <a:ext uri="{FF2B5EF4-FFF2-40B4-BE49-F238E27FC236}">
                <a16:creationId xmlns:a16="http://schemas.microsoft.com/office/drawing/2014/main" id="{59900A1F-542F-6104-5A47-F7D3AB77894B}"/>
              </a:ext>
            </a:extLst>
          </p:cNvPr>
          <p:cNvSpPr>
            <a:spLocks noGrp="1"/>
          </p:cNvSpPr>
          <p:nvPr>
            <p:ph type="subTitle" idx="1"/>
          </p:nvPr>
        </p:nvSpPr>
        <p:spPr/>
        <p:txBody>
          <a:bodyPr/>
          <a:lstStyle/>
          <a:p>
            <a:r>
              <a:rPr lang="pl-PL" dirty="0"/>
              <a:t>Dominik Trzópek</a:t>
            </a:r>
          </a:p>
          <a:p>
            <a:r>
              <a:rPr lang="pl-PL" dirty="0"/>
              <a:t>Radosław Żerebiec</a:t>
            </a:r>
          </a:p>
          <a:p>
            <a:r>
              <a:rPr lang="pl-PL" dirty="0"/>
              <a:t>Gr. ćw. 6</a:t>
            </a:r>
          </a:p>
        </p:txBody>
      </p:sp>
    </p:spTree>
    <p:extLst>
      <p:ext uri="{BB962C8B-B14F-4D97-AF65-F5344CB8AC3E}">
        <p14:creationId xmlns:p14="http://schemas.microsoft.com/office/powerpoint/2010/main" val="365232025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564AC2DA-BC7F-5DD7-A31F-C2B6D8A741D5}"/>
              </a:ext>
            </a:extLst>
          </p:cNvPr>
          <p:cNvSpPr>
            <a:spLocks noGrp="1"/>
          </p:cNvSpPr>
          <p:nvPr>
            <p:ph type="title"/>
          </p:nvPr>
        </p:nvSpPr>
        <p:spPr>
          <a:xfrm>
            <a:off x="1024128" y="585216"/>
            <a:ext cx="6066818" cy="1499616"/>
          </a:xfrm>
        </p:spPr>
        <p:txBody>
          <a:bodyPr>
            <a:normAutofit/>
          </a:bodyPr>
          <a:lstStyle/>
          <a:p>
            <a:r>
              <a:rPr lang="pl-PL"/>
              <a:t>Co to jest spelling corrector?</a:t>
            </a:r>
            <a:endParaRPr lang="pl-PL" dirty="0"/>
          </a:p>
        </p:txBody>
      </p:sp>
      <p:sp>
        <p:nvSpPr>
          <p:cNvPr id="3" name="Symbol zastępczy zawartości 2">
            <a:extLst>
              <a:ext uri="{FF2B5EF4-FFF2-40B4-BE49-F238E27FC236}">
                <a16:creationId xmlns:a16="http://schemas.microsoft.com/office/drawing/2014/main" id="{8E158B4A-4126-71FD-D487-49B85E7C434B}"/>
              </a:ext>
            </a:extLst>
          </p:cNvPr>
          <p:cNvSpPr>
            <a:spLocks noGrp="1"/>
          </p:cNvSpPr>
          <p:nvPr>
            <p:ph idx="1"/>
          </p:nvPr>
        </p:nvSpPr>
        <p:spPr>
          <a:xfrm>
            <a:off x="1024128" y="2286000"/>
            <a:ext cx="6066818" cy="4023360"/>
          </a:xfrm>
        </p:spPr>
        <p:txBody>
          <a:bodyPr>
            <a:normAutofit/>
          </a:bodyPr>
          <a:lstStyle/>
          <a:p>
            <a:r>
              <a:rPr lang="pl-PL" dirty="0"/>
              <a:t>Jest to oprogramowanie, które sprawdza ortografie w danym tekście, niekiedy również interpunkcje. Funkcje sprawdzania pisowni są często wbudowane w usługi, takie jak edytor tekstu, klient poczty e-mail, słownik elektroniczny lub wyszukiwarka.</a:t>
            </a:r>
          </a:p>
        </p:txBody>
      </p:sp>
      <p:pic>
        <p:nvPicPr>
          <p:cNvPr id="5" name="Picture 4" descr="Wiele znaków zapytania na czarnym tle">
            <a:extLst>
              <a:ext uri="{FF2B5EF4-FFF2-40B4-BE49-F238E27FC236}">
                <a16:creationId xmlns:a16="http://schemas.microsoft.com/office/drawing/2014/main" id="{824E2622-B49E-FAB0-4FB3-520CBFBD3102}"/>
              </a:ext>
            </a:extLst>
          </p:cNvPr>
          <p:cNvPicPr>
            <a:picLocks noChangeAspect="1"/>
          </p:cNvPicPr>
          <p:nvPr/>
        </p:nvPicPr>
        <p:blipFill rotWithShape="1">
          <a:blip r:embed="rId2"/>
          <a:srcRect l="58730" r="2" b="2"/>
          <a:stretch/>
        </p:blipFill>
        <p:spPr>
          <a:xfrm>
            <a:off x="7552266" y="10"/>
            <a:ext cx="4639733" cy="6857990"/>
          </a:xfrm>
          <a:prstGeom prst="rect">
            <a:avLst/>
          </a:prstGeom>
        </p:spPr>
      </p:pic>
    </p:spTree>
    <p:extLst>
      <p:ext uri="{BB962C8B-B14F-4D97-AF65-F5344CB8AC3E}">
        <p14:creationId xmlns:p14="http://schemas.microsoft.com/office/powerpoint/2010/main" val="249589310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F7422F06-6017-4361-8872-E0E2CEB20B4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464819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1848C5BC-009C-A905-5A64-F0B6F22DE92F}"/>
              </a:ext>
            </a:extLst>
          </p:cNvPr>
          <p:cNvSpPr>
            <a:spLocks noGrp="1"/>
          </p:cNvSpPr>
          <p:nvPr>
            <p:ph type="title"/>
          </p:nvPr>
        </p:nvSpPr>
        <p:spPr>
          <a:xfrm>
            <a:off x="643468" y="643467"/>
            <a:ext cx="3415612" cy="5571066"/>
          </a:xfrm>
        </p:spPr>
        <p:txBody>
          <a:bodyPr>
            <a:normAutofit/>
          </a:bodyPr>
          <a:lstStyle/>
          <a:p>
            <a:r>
              <a:rPr lang="pl-PL">
                <a:solidFill>
                  <a:srgbClr val="FFFFFF"/>
                </a:solidFill>
              </a:rPr>
              <a:t>Główne elementy korektora pisowni</a:t>
            </a:r>
          </a:p>
        </p:txBody>
      </p:sp>
      <p:graphicFrame>
        <p:nvGraphicFramePr>
          <p:cNvPr id="5" name="Symbol zastępczy zawartości 2">
            <a:extLst>
              <a:ext uri="{FF2B5EF4-FFF2-40B4-BE49-F238E27FC236}">
                <a16:creationId xmlns:a16="http://schemas.microsoft.com/office/drawing/2014/main" id="{0D4D0EA8-55AF-66D9-E707-BA3FCB345AFD}"/>
              </a:ext>
            </a:extLst>
          </p:cNvPr>
          <p:cNvGraphicFramePr>
            <a:graphicFrameLocks noGrp="1"/>
          </p:cNvGraphicFramePr>
          <p:nvPr>
            <p:ph idx="1"/>
            <p:extLst>
              <p:ext uri="{D42A27DB-BD31-4B8C-83A1-F6EECF244321}">
                <p14:modId xmlns:p14="http://schemas.microsoft.com/office/powerpoint/2010/main" val="1450531392"/>
              </p:ext>
            </p:extLst>
          </p:nvPr>
        </p:nvGraphicFramePr>
        <p:xfrm>
          <a:off x="5603875" y="954088"/>
          <a:ext cx="5641975" cy="492125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7186087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1024128" y="585216"/>
            <a:ext cx="6066818" cy="1499616"/>
          </a:xfrm>
        </p:spPr>
        <p:txBody>
          <a:bodyPr>
            <a:normAutofit/>
          </a:bodyPr>
          <a:lstStyle/>
          <a:p>
            <a:r>
              <a:rPr lang="pl-PL" dirty="0"/>
              <a:t>Trochę teoria prawdopodobieństwa</a:t>
            </a:r>
          </a:p>
        </p:txBody>
      </p:sp>
      <mc:AlternateContent xmlns:mc="http://schemas.openxmlformats.org/markup-compatibility/2006">
        <mc:Choice xmlns:a14="http://schemas.microsoft.com/office/drawing/2010/main" Requires="a14">
          <p:sp>
            <p:nvSpPr>
              <p:cNvPr id="3" name="Symbol zastępczy zawartości 2">
                <a:extLst>
                  <a:ext uri="{FF2B5EF4-FFF2-40B4-BE49-F238E27FC236}">
                    <a16:creationId xmlns:a16="http://schemas.microsoft.com/office/drawing/2014/main" id="{46AE0605-AC9D-E908-FC9F-75F82A53E037}"/>
                  </a:ext>
                </a:extLst>
              </p:cNvPr>
              <p:cNvSpPr>
                <a:spLocks noGrp="1"/>
              </p:cNvSpPr>
              <p:nvPr>
                <p:ph idx="1"/>
              </p:nvPr>
            </p:nvSpPr>
            <p:spPr>
              <a:xfrm>
                <a:off x="1024128" y="2286000"/>
                <a:ext cx="6066818" cy="4023360"/>
              </a:xfrm>
            </p:spPr>
            <p:txBody>
              <a:bodyPr>
                <a:normAutofit/>
              </a:bodyPr>
              <a:lstStyle/>
              <a:p>
                <a:pPr marL="0" indent="0">
                  <a:buNone/>
                </a:pPr>
                <a:r>
                  <a:rPr lang="pl-PL" dirty="0">
                    <a:effectLst/>
                    <a:latin typeface="Calibri" panose="020F0502020204030204" pitchFamily="34" charset="0"/>
                    <a:ea typeface="Calibri" panose="020F0502020204030204" pitchFamily="34" charset="0"/>
                    <a:cs typeface="Times New Roman" panose="02020603050405020304" pitchFamily="18" charset="0"/>
                  </a:rPr>
                  <a:t>argmax</a:t>
                </a:r>
                <a:r>
                  <a:rPr lang="pl-PL" i="1" baseline="-25000" dirty="0" err="1">
                    <a:effectLst/>
                    <a:latin typeface="Calibri" panose="020F0502020204030204" pitchFamily="34" charset="0"/>
                    <a:ea typeface="Calibri" panose="020F0502020204030204" pitchFamily="34" charset="0"/>
                    <a:cs typeface="Times New Roman" panose="02020603050405020304" pitchFamily="18" charset="0"/>
                  </a:rPr>
                  <a:t>c</a:t>
                </a:r>
                <a:r>
                  <a:rPr lang="pl-PL" i="1" baseline="-25000" dirty="0">
                    <a:effectLst/>
                    <a:latin typeface="Calibri" panose="020F0502020204030204" pitchFamily="34" charset="0"/>
                    <a:ea typeface="Calibri" panose="020F0502020204030204" pitchFamily="34" charset="0"/>
                    <a:cs typeface="Times New Roman" panose="02020603050405020304" pitchFamily="18" charset="0"/>
                  </a:rPr>
                  <a:t> </a:t>
                </a:r>
                <a:r>
                  <a:rPr lang="pl-PL" i="1" baseline="-25000" dirty="0">
                    <a:effectLst/>
                    <a:latin typeface="Cambria Math" panose="02040503050406030204" pitchFamily="18" charset="0"/>
                    <a:ea typeface="Calibri" panose="020F0502020204030204" pitchFamily="34" charset="0"/>
                    <a:cs typeface="Cambria Math" panose="02040503050406030204" pitchFamily="18" charset="0"/>
                  </a:rPr>
                  <a:t>∈</a:t>
                </a:r>
                <a:r>
                  <a:rPr lang="pl-PL" i="1" baseline="-25000" dirty="0">
                    <a:effectLst/>
                    <a:latin typeface="Calibri" panose="020F0502020204030204" pitchFamily="34" charset="0"/>
                    <a:ea typeface="Calibri" panose="020F0502020204030204" pitchFamily="34" charset="0"/>
                    <a:cs typeface="Times New Roman" panose="02020603050405020304" pitchFamily="18" charset="0"/>
                  </a:rPr>
                  <a:t> candidates</a:t>
                </a:r>
                <a:r>
                  <a:rPr lang="pl-PL" dirty="0">
                    <a:effectLst/>
                    <a:latin typeface="Calibri" panose="020F0502020204030204" pitchFamily="34" charset="0"/>
                    <a:ea typeface="Calibri" panose="020F0502020204030204" pitchFamily="34" charset="0"/>
                    <a:cs typeface="Times New Roman" panose="02020603050405020304" pitchFamily="18" charset="0"/>
                  </a:rPr>
                  <a:t> </a:t>
                </a:r>
                <a14:m>
                  <m:oMath xmlns:m="http://schemas.openxmlformats.org/officeDocument/2006/math">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𝑃</m:t>
                    </m:r>
                    <m:r>
                      <a:rPr lang="pl-PL" b="0" i="1" smtClean="0">
                        <a:effectLst/>
                        <a:latin typeface="Cambria Math" panose="02040503050406030204" pitchFamily="18" charset="0"/>
                        <a:ea typeface="Calibri" panose="020F0502020204030204" pitchFamily="34" charset="0"/>
                        <a:cs typeface="Times New Roman" panose="02020603050405020304" pitchFamily="18" charset="0"/>
                      </a:rPr>
                      <m:t>(</m:t>
                    </m:r>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𝑐</m:t>
                    </m:r>
                    <m:r>
                      <a:rPr lang="pl-PL" b="0" i="1" smtClean="0">
                        <a:effectLst/>
                        <a:latin typeface="Cambria Math" panose="02040503050406030204" pitchFamily="18" charset="0"/>
                        <a:ea typeface="Calibri" panose="020F0502020204030204" pitchFamily="34" charset="0"/>
                        <a:cs typeface="Times New Roman" panose="02020603050405020304" pitchFamily="18" charset="0"/>
                      </a:rPr>
                      <m:t>|</m:t>
                    </m:r>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𝑤</m:t>
                    </m:r>
                    <m:r>
                      <a:rPr lang="pl-PL" b="0" i="1" smtClean="0">
                        <a:effectLst/>
                        <a:latin typeface="Cambria Math" panose="02040503050406030204" pitchFamily="18" charset="0"/>
                        <a:ea typeface="Calibri" panose="020F0502020204030204" pitchFamily="34" charset="0"/>
                        <a:cs typeface="Times New Roman" panose="02020603050405020304" pitchFamily="18" charset="0"/>
                      </a:rPr>
                      <m:t>)</m:t>
                    </m:r>
                  </m:oMath>
                </a14:m>
                <a:endParaRPr lang="pl-PL">
                  <a:effectLst/>
                  <a:latin typeface="Calibri" panose="020F0502020204030204" pitchFamily="34" charset="0"/>
                  <a:ea typeface="Calibri" panose="020F0502020204030204" pitchFamily="34" charset="0"/>
                  <a:cs typeface="Times New Roman" panose="02020603050405020304" pitchFamily="18" charset="0"/>
                </a:endParaRPr>
              </a:p>
              <a:p>
                <a:r>
                  <a:rPr lang="pl-PL" dirty="0"/>
                  <a:t>w – słowo wpisane przez użytkownika</a:t>
                </a:r>
              </a:p>
              <a:p>
                <a:r>
                  <a:rPr lang="pl-PL" dirty="0"/>
                  <a:t>c  – korekta</a:t>
                </a:r>
              </a:p>
              <a:p>
                <a:r>
                  <a:rPr lang="pl-PL" dirty="0"/>
                  <a:t>candidates – zbiór możliwych korekt</a:t>
                </a:r>
              </a:p>
              <a:p>
                <a14:m>
                  <m:oMath xmlns:m="http://schemas.openxmlformats.org/officeDocument/2006/math">
                    <m:r>
                      <a:rPr lang="pl-PL" b="0" i="1" smtClean="0">
                        <a:latin typeface="Cambria Math" panose="02040503050406030204" pitchFamily="18" charset="0"/>
                      </a:rPr>
                      <m:t>𝑃</m:t>
                    </m:r>
                    <m:r>
                      <a:rPr lang="pl-PL" b="0" i="1" smtClean="0">
                        <a:latin typeface="Cambria Math" panose="02040503050406030204" pitchFamily="18" charset="0"/>
                      </a:rPr>
                      <m:t>(</m:t>
                    </m:r>
                    <m:r>
                      <a:rPr lang="pl-PL" b="0" i="1" smtClean="0">
                        <a:latin typeface="Cambria Math" panose="02040503050406030204" pitchFamily="18" charset="0"/>
                      </a:rPr>
                      <m:t>𝑐</m:t>
                    </m:r>
                    <m:r>
                      <a:rPr lang="pl-PL" b="0" i="1" smtClean="0">
                        <a:latin typeface="Cambria Math" panose="02040503050406030204" pitchFamily="18" charset="0"/>
                      </a:rPr>
                      <m:t>|</m:t>
                    </m:r>
                    <m:r>
                      <a:rPr lang="pl-PL" b="0" i="1" smtClean="0">
                        <a:latin typeface="Cambria Math" panose="02040503050406030204" pitchFamily="18" charset="0"/>
                      </a:rPr>
                      <m:t>𝑤</m:t>
                    </m:r>
                    <m:r>
                      <a:rPr lang="pl-PL" b="0" i="1" smtClean="0">
                        <a:latin typeface="Cambria Math" panose="02040503050406030204" pitchFamily="18" charset="0"/>
                      </a:rPr>
                      <m:t>)</m:t>
                    </m:r>
                  </m:oMath>
                </a14:m>
                <a:r>
                  <a:rPr lang="pl-PL" dirty="0"/>
                  <a:t> – prawdopodobieństwo warunkowe – wybranie odpowiedniej korekty pod warunkiem wpisania przez użytkownika słowa „w”</a:t>
                </a:r>
              </a:p>
            </p:txBody>
          </p:sp>
        </mc:Choice>
        <mc:Fallback>
          <p:sp>
            <p:nvSpPr>
              <p:cNvPr id="3" name="Symbol zastępczy zawartości 2">
                <a:extLst>
                  <a:ext uri="{FF2B5EF4-FFF2-40B4-BE49-F238E27FC236}">
                    <a16:creationId xmlns:a16="http://schemas.microsoft.com/office/drawing/2014/main" id="{46AE0605-AC9D-E908-FC9F-75F82A53E037}"/>
                  </a:ext>
                </a:extLst>
              </p:cNvPr>
              <p:cNvSpPr>
                <a:spLocks noGrp="1" noRot="1" noChangeAspect="1" noMove="1" noResize="1" noEditPoints="1" noAdjustHandles="1" noChangeArrowheads="1" noChangeShapeType="1" noTextEdit="1"/>
              </p:cNvSpPr>
              <p:nvPr>
                <p:ph idx="1"/>
              </p:nvPr>
            </p:nvSpPr>
            <p:spPr>
              <a:xfrm>
                <a:off x="1024128" y="2286000"/>
                <a:ext cx="6066818" cy="4023360"/>
              </a:xfrm>
              <a:blipFill>
                <a:blip r:embed="rId3"/>
                <a:stretch>
                  <a:fillRect l="-2010" t="-1818"/>
                </a:stretch>
              </a:blipFill>
            </p:spPr>
            <p:txBody>
              <a:bodyPr/>
              <a:lstStyle/>
              <a:p>
                <a:r>
                  <a:rPr lang="pl-PL">
                    <a:noFill/>
                  </a:rPr>
                  <a:t> </a:t>
                </a:r>
              </a:p>
            </p:txBody>
          </p:sp>
        </mc:Fallback>
      </mc:AlternateContent>
      <p:pic>
        <p:nvPicPr>
          <p:cNvPr id="5" name="Picture 4" descr="Skomplikowane formuły matematyczne na tablicy">
            <a:extLst>
              <a:ext uri="{FF2B5EF4-FFF2-40B4-BE49-F238E27FC236}">
                <a16:creationId xmlns:a16="http://schemas.microsoft.com/office/drawing/2014/main" id="{052C9F6B-BDB3-307E-D6D4-0FB503E2187D}"/>
              </a:ext>
            </a:extLst>
          </p:cNvPr>
          <p:cNvPicPr>
            <a:picLocks noChangeAspect="1"/>
          </p:cNvPicPr>
          <p:nvPr/>
        </p:nvPicPr>
        <p:blipFill rotWithShape="1">
          <a:blip r:embed="rId4"/>
          <a:srcRect l="32268" r="18344" b="-1"/>
          <a:stretch/>
        </p:blipFill>
        <p:spPr>
          <a:xfrm>
            <a:off x="7552266" y="10"/>
            <a:ext cx="4639733" cy="6857990"/>
          </a:xfrm>
          <a:prstGeom prst="rect">
            <a:avLst/>
          </a:prstGeom>
        </p:spPr>
      </p:pic>
    </p:spTree>
    <p:extLst>
      <p:ext uri="{BB962C8B-B14F-4D97-AF65-F5344CB8AC3E}">
        <p14:creationId xmlns:p14="http://schemas.microsoft.com/office/powerpoint/2010/main" val="163678575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9E4C68A-A4A9-48A4-9FF2-D2896B1EA01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E2B9AEA5-52CB-49A6-AF8A-33502F291B9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4654296"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964788" y="804333"/>
            <a:ext cx="3391900" cy="5249334"/>
          </a:xfrm>
        </p:spPr>
        <p:txBody>
          <a:bodyPr>
            <a:normAutofit/>
          </a:bodyPr>
          <a:lstStyle/>
          <a:p>
            <a:pPr algn="r"/>
            <a:r>
              <a:rPr lang="pl-PL">
                <a:solidFill>
                  <a:srgbClr val="FFFFFF"/>
                </a:solidFill>
              </a:rPr>
              <a:t>Twierdzenie Bayesa</a:t>
            </a:r>
          </a:p>
        </p:txBody>
      </p:sp>
      <mc:AlternateContent xmlns:mc="http://schemas.openxmlformats.org/markup-compatibility/2006">
        <mc:Choice xmlns:a14="http://schemas.microsoft.com/office/drawing/2010/main" Requires="a14">
          <p:sp>
            <p:nvSpPr>
              <p:cNvPr id="3" name="Symbol zastępczy zawartości 2">
                <a:extLst>
                  <a:ext uri="{FF2B5EF4-FFF2-40B4-BE49-F238E27FC236}">
                    <a16:creationId xmlns:a16="http://schemas.microsoft.com/office/drawing/2014/main" id="{46AE0605-AC9D-E908-FC9F-75F82A53E037}"/>
                  </a:ext>
                </a:extLst>
              </p:cNvPr>
              <p:cNvSpPr>
                <a:spLocks noGrp="1"/>
              </p:cNvSpPr>
              <p:nvPr>
                <p:ph idx="1"/>
              </p:nvPr>
            </p:nvSpPr>
            <p:spPr>
              <a:xfrm>
                <a:off x="4951048" y="804333"/>
                <a:ext cx="6306003" cy="5249334"/>
              </a:xfrm>
            </p:spPr>
            <p:txBody>
              <a:bodyPr anchor="ctr">
                <a:normAutofit/>
              </a:bodyPr>
              <a:lstStyle/>
              <a:p>
                <a:pPr marL="0" indent="0">
                  <a:buNone/>
                </a:pPr>
                <a14:m>
                  <m:oMathPara xmlns:m="http://schemas.openxmlformats.org/officeDocument/2006/math">
                    <m:oMathParaPr>
                      <m:jc m:val="centerGroup"/>
                    </m:oMathParaPr>
                    <m:oMath xmlns:m="http://schemas.openxmlformats.org/officeDocument/2006/math">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𝑃</m:t>
                      </m:r>
                      <m:d>
                        <m:dPr>
                          <m:ctrlPr>
                            <a:rPr lang="pl-PL" b="0" i="1" smtClean="0">
                              <a:effectLst/>
                              <a:latin typeface="Cambria Math" panose="02040503050406030204" pitchFamily="18" charset="0"/>
                              <a:ea typeface="Calibri" panose="020F0502020204030204" pitchFamily="34" charset="0"/>
                              <a:cs typeface="Times New Roman" panose="02020603050405020304" pitchFamily="18" charset="0"/>
                            </a:rPr>
                          </m:ctrlPr>
                        </m:dPr>
                        <m:e>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𝐴</m:t>
                          </m:r>
                        </m:e>
                        <m:e>
                          <m:r>
                            <a:rPr lang="pl-PL" b="0" i="1" smtClean="0">
                              <a:effectLst/>
                              <a:latin typeface="Cambria Math" panose="02040503050406030204" pitchFamily="18" charset="0"/>
                              <a:ea typeface="Calibri" panose="020F0502020204030204" pitchFamily="34" charset="0"/>
                              <a:cs typeface="Times New Roman" panose="02020603050405020304" pitchFamily="18" charset="0"/>
                            </a:rPr>
                            <m:t>𝐵</m:t>
                          </m:r>
                        </m:e>
                      </m:d>
                      <m:r>
                        <a:rPr lang="pl-PL" b="0" i="1" smtClean="0">
                          <a:effectLst/>
                          <a:latin typeface="Cambria Math" panose="02040503050406030204" pitchFamily="18" charset="0"/>
                          <a:ea typeface="Calibri" panose="020F0502020204030204" pitchFamily="34" charset="0"/>
                          <a:cs typeface="Times New Roman" panose="02020603050405020304" pitchFamily="18" charset="0"/>
                        </a:rPr>
                        <m:t>=</m:t>
                      </m:r>
                      <m:f>
                        <m:fPr>
                          <m:ctrlPr>
                            <a:rPr lang="pl-PL" b="0" i="1" smtClean="0">
                              <a:effectLst/>
                              <a:latin typeface="Cambria Math" panose="02040503050406030204" pitchFamily="18" charset="0"/>
                              <a:cs typeface="Times New Roman" panose="02020603050405020304" pitchFamily="18" charset="0"/>
                            </a:rPr>
                          </m:ctrlPr>
                        </m:fPr>
                        <m:num>
                          <m:r>
                            <a:rPr lang="pl-PL" b="0" i="1" smtClean="0">
                              <a:effectLst/>
                              <a:latin typeface="Cambria Math" panose="02040503050406030204" pitchFamily="18" charset="0"/>
                              <a:cs typeface="Times New Roman" panose="02020603050405020304" pitchFamily="18" charset="0"/>
                            </a:rPr>
                            <m:t>𝑃</m:t>
                          </m:r>
                          <m:d>
                            <m:dPr>
                              <m:ctrlPr>
                                <a:rPr lang="pl-PL" b="0" i="1" smtClean="0">
                                  <a:effectLst/>
                                  <a:latin typeface="Cambria Math" panose="02040503050406030204" pitchFamily="18" charset="0"/>
                                  <a:cs typeface="Times New Roman" panose="02020603050405020304" pitchFamily="18" charset="0"/>
                                </a:rPr>
                              </m:ctrlPr>
                            </m:dPr>
                            <m:e>
                              <m:r>
                                <a:rPr lang="pl-PL" b="0" i="1" smtClean="0">
                                  <a:effectLst/>
                                  <a:latin typeface="Cambria Math" panose="02040503050406030204" pitchFamily="18" charset="0"/>
                                  <a:cs typeface="Times New Roman" panose="02020603050405020304" pitchFamily="18" charset="0"/>
                                </a:rPr>
                                <m:t>𝐵</m:t>
                              </m:r>
                            </m:e>
                            <m:e>
                              <m:r>
                                <a:rPr lang="pl-PL" b="0" i="1" smtClean="0">
                                  <a:effectLst/>
                                  <a:latin typeface="Cambria Math" panose="02040503050406030204" pitchFamily="18" charset="0"/>
                                  <a:cs typeface="Times New Roman" panose="02020603050405020304" pitchFamily="18" charset="0"/>
                                </a:rPr>
                                <m:t>𝐴</m:t>
                              </m:r>
                            </m:e>
                          </m:d>
                          <m:r>
                            <a:rPr lang="pl-PL" b="0" i="1" smtClean="0">
                              <a:effectLst/>
                              <a:latin typeface="Cambria Math" panose="02040503050406030204" pitchFamily="18" charset="0"/>
                              <a:cs typeface="Times New Roman" panose="02020603050405020304" pitchFamily="18" charset="0"/>
                            </a:rPr>
                            <m:t>𝑃</m:t>
                          </m:r>
                          <m:r>
                            <a:rPr lang="pl-PL" b="0" i="1" smtClean="0">
                              <a:effectLst/>
                              <a:latin typeface="Cambria Math" panose="02040503050406030204" pitchFamily="18" charset="0"/>
                              <a:cs typeface="Times New Roman" panose="02020603050405020304" pitchFamily="18" charset="0"/>
                            </a:rPr>
                            <m:t>(</m:t>
                          </m:r>
                          <m:r>
                            <a:rPr lang="pl-PL" b="0" i="1" smtClean="0">
                              <a:effectLst/>
                              <a:latin typeface="Cambria Math" panose="02040503050406030204" pitchFamily="18" charset="0"/>
                              <a:cs typeface="Times New Roman" panose="02020603050405020304" pitchFamily="18" charset="0"/>
                            </a:rPr>
                            <m:t>𝐴</m:t>
                          </m:r>
                          <m:r>
                            <a:rPr lang="pl-PL" b="0" i="1" smtClean="0">
                              <a:effectLst/>
                              <a:latin typeface="Cambria Math" panose="02040503050406030204" pitchFamily="18" charset="0"/>
                              <a:cs typeface="Times New Roman" panose="02020603050405020304" pitchFamily="18" charset="0"/>
                            </a:rPr>
                            <m:t>)</m:t>
                          </m:r>
                        </m:num>
                        <m:den>
                          <m:r>
                            <a:rPr lang="pl-PL" b="0" i="1" smtClean="0">
                              <a:effectLst/>
                              <a:latin typeface="Cambria Math" panose="02040503050406030204" pitchFamily="18" charset="0"/>
                              <a:cs typeface="Times New Roman" panose="02020603050405020304" pitchFamily="18" charset="0"/>
                            </a:rPr>
                            <m:t>𝑃</m:t>
                          </m:r>
                          <m:r>
                            <a:rPr lang="pl-PL" b="0" i="1" smtClean="0">
                              <a:effectLst/>
                              <a:latin typeface="Cambria Math" panose="02040503050406030204" pitchFamily="18" charset="0"/>
                              <a:cs typeface="Times New Roman" panose="02020603050405020304" pitchFamily="18" charset="0"/>
                            </a:rPr>
                            <m:t>(</m:t>
                          </m:r>
                          <m:r>
                            <a:rPr lang="pl-PL" b="0" i="1" smtClean="0">
                              <a:effectLst/>
                              <a:latin typeface="Cambria Math" panose="02040503050406030204" pitchFamily="18" charset="0"/>
                              <a:cs typeface="Times New Roman" panose="02020603050405020304" pitchFamily="18" charset="0"/>
                            </a:rPr>
                            <m:t>𝐵</m:t>
                          </m:r>
                          <m:r>
                            <a:rPr lang="pl-PL" b="0" i="1" smtClean="0">
                              <a:effectLst/>
                              <a:latin typeface="Cambria Math" panose="02040503050406030204" pitchFamily="18" charset="0"/>
                              <a:cs typeface="Times New Roman" panose="02020603050405020304" pitchFamily="18" charset="0"/>
                            </a:rPr>
                            <m:t>)</m:t>
                          </m:r>
                        </m:den>
                      </m:f>
                    </m:oMath>
                  </m:oMathPara>
                </a14:m>
                <a:endParaRPr lang="pl-PL">
                  <a:latin typeface="Calibri" panose="020F0502020204030204" pitchFamily="34" charset="0"/>
                  <a:ea typeface="Calibri" panose="020F0502020204030204" pitchFamily="34" charset="0"/>
                  <a:cs typeface="Times New Roman" panose="02020603050405020304" pitchFamily="18" charset="0"/>
                </a:endParaRPr>
              </a:p>
              <a:p>
                <a:r>
                  <a:rPr lang="pl-PL" dirty="0"/>
                  <a:t>A i B zdarzenia, </a:t>
                </a:r>
                <a14:m>
                  <m:oMath xmlns:m="http://schemas.openxmlformats.org/officeDocument/2006/math">
                    <m:r>
                      <a:rPr lang="pl-PL" b="0" i="1" smtClean="0">
                        <a:latin typeface="Cambria Math" panose="02040503050406030204" pitchFamily="18" charset="0"/>
                      </a:rPr>
                      <m:t>𝑃</m:t>
                    </m:r>
                    <m:d>
                      <m:dPr>
                        <m:ctrlPr>
                          <a:rPr lang="pl-PL" b="0" i="1" smtClean="0">
                            <a:latin typeface="Cambria Math" panose="02040503050406030204" pitchFamily="18" charset="0"/>
                          </a:rPr>
                        </m:ctrlPr>
                      </m:dPr>
                      <m:e>
                        <m:r>
                          <a:rPr lang="pl-PL" b="0" i="1" smtClean="0">
                            <a:latin typeface="Cambria Math" panose="02040503050406030204" pitchFamily="18" charset="0"/>
                          </a:rPr>
                          <m:t>𝐵</m:t>
                        </m:r>
                      </m:e>
                    </m:d>
                    <m:r>
                      <a:rPr lang="pl-PL" b="0" i="1" smtClean="0">
                        <a:latin typeface="Cambria Math" panose="02040503050406030204" pitchFamily="18" charset="0"/>
                      </a:rPr>
                      <m:t>&gt;0</m:t>
                    </m:r>
                  </m:oMath>
                </a14:m>
                <a:endParaRPr lang="pl-PL" b="0" dirty="0"/>
              </a:p>
              <a:p>
                <a14:m>
                  <m:oMath xmlns:m="http://schemas.openxmlformats.org/officeDocument/2006/math">
                    <m:r>
                      <a:rPr lang="pl-PL" b="0" i="1" smtClean="0">
                        <a:latin typeface="Cambria Math" panose="02040503050406030204" pitchFamily="18" charset="0"/>
                      </a:rPr>
                      <m:t>𝑃</m:t>
                    </m:r>
                    <m:d>
                      <m:dPr>
                        <m:ctrlPr>
                          <a:rPr lang="pl-PL" b="0" i="1" smtClean="0">
                            <a:latin typeface="Cambria Math" panose="02040503050406030204" pitchFamily="18" charset="0"/>
                          </a:rPr>
                        </m:ctrlPr>
                      </m:dPr>
                      <m:e>
                        <m:r>
                          <a:rPr lang="pl-PL" b="0" i="1" smtClean="0">
                            <a:latin typeface="Cambria Math" panose="02040503050406030204" pitchFamily="18" charset="0"/>
                          </a:rPr>
                          <m:t>𝐴</m:t>
                        </m:r>
                      </m:e>
                      <m:e>
                        <m:r>
                          <a:rPr lang="pl-PL" b="0" i="1" smtClean="0">
                            <a:latin typeface="Cambria Math" panose="02040503050406030204" pitchFamily="18" charset="0"/>
                          </a:rPr>
                          <m:t>𝐵</m:t>
                        </m:r>
                      </m:e>
                    </m:d>
                  </m:oMath>
                </a14:m>
                <a:r>
                  <a:rPr lang="pl-PL" dirty="0"/>
                  <a:t> prawdopodobieństwo zajścia zdarzenia A, o ile zajdzie zdarzenie B</a:t>
                </a:r>
              </a:p>
              <a:p>
                <a14:m>
                  <m:oMath xmlns:m="http://schemas.openxmlformats.org/officeDocument/2006/math">
                    <m:r>
                      <a:rPr lang="pl-PL" b="0" i="1" smtClean="0">
                        <a:latin typeface="Cambria Math" panose="02040503050406030204" pitchFamily="18" charset="0"/>
                      </a:rPr>
                      <m:t>𝑃</m:t>
                    </m:r>
                    <m:r>
                      <a:rPr lang="pl-PL" b="0" i="1" smtClean="0">
                        <a:latin typeface="Cambria Math" panose="02040503050406030204" pitchFamily="18" charset="0"/>
                      </a:rPr>
                      <m:t>(</m:t>
                    </m:r>
                    <m:r>
                      <a:rPr lang="pl-PL" b="0" i="1" smtClean="0">
                        <a:latin typeface="Cambria Math" panose="02040503050406030204" pitchFamily="18" charset="0"/>
                      </a:rPr>
                      <m:t>𝐵</m:t>
                    </m:r>
                    <m:r>
                      <a:rPr lang="pl-PL" b="0" i="1" smtClean="0">
                        <a:latin typeface="Cambria Math" panose="02040503050406030204" pitchFamily="18" charset="0"/>
                      </a:rPr>
                      <m:t>|</m:t>
                    </m:r>
                    <m:r>
                      <a:rPr lang="pl-PL" b="0" i="1" smtClean="0">
                        <a:latin typeface="Cambria Math" panose="02040503050406030204" pitchFamily="18" charset="0"/>
                      </a:rPr>
                      <m:t>𝐴</m:t>
                    </m:r>
                    <m:r>
                      <a:rPr lang="pl-PL" b="0" i="1" smtClean="0">
                        <a:latin typeface="Cambria Math" panose="02040503050406030204" pitchFamily="18" charset="0"/>
                      </a:rPr>
                      <m:t>)</m:t>
                    </m:r>
                  </m:oMath>
                </a14:m>
                <a:r>
                  <a:rPr lang="pl-PL" dirty="0">
                    <a:cs typeface="Times New Roman" panose="02020603050405020304" pitchFamily="18" charset="0"/>
                  </a:rPr>
                  <a:t> prawdopodobieństwo zajścia zdarzenia B, o ile zajdzie zdarzenie A</a:t>
                </a:r>
                <a:endParaRPr lang="pl-PL" dirty="0"/>
              </a:p>
            </p:txBody>
          </p:sp>
        </mc:Choice>
        <mc:Fallback>
          <p:sp>
            <p:nvSpPr>
              <p:cNvPr id="3" name="Symbol zastępczy zawartości 2">
                <a:extLst>
                  <a:ext uri="{FF2B5EF4-FFF2-40B4-BE49-F238E27FC236}">
                    <a16:creationId xmlns:a16="http://schemas.microsoft.com/office/drawing/2014/main" id="{46AE0605-AC9D-E908-FC9F-75F82A53E037}"/>
                  </a:ext>
                </a:extLst>
              </p:cNvPr>
              <p:cNvSpPr>
                <a:spLocks noGrp="1" noRot="1" noChangeAspect="1" noMove="1" noResize="1" noEditPoints="1" noAdjustHandles="1" noChangeArrowheads="1" noChangeShapeType="1" noTextEdit="1"/>
              </p:cNvSpPr>
              <p:nvPr>
                <p:ph idx="1"/>
              </p:nvPr>
            </p:nvSpPr>
            <p:spPr>
              <a:xfrm>
                <a:off x="4951048" y="804333"/>
                <a:ext cx="6306003" cy="5249334"/>
              </a:xfrm>
              <a:blipFill>
                <a:blip r:embed="rId2"/>
                <a:stretch>
                  <a:fillRect l="-1932" r="-193"/>
                </a:stretch>
              </a:blipFill>
            </p:spPr>
            <p:txBody>
              <a:bodyPr/>
              <a:lstStyle/>
              <a:p>
                <a:r>
                  <a:rPr lang="pl-PL">
                    <a:noFill/>
                  </a:rPr>
                  <a:t> </a:t>
                </a:r>
              </a:p>
            </p:txBody>
          </p:sp>
        </mc:Fallback>
      </mc:AlternateContent>
    </p:spTree>
    <p:extLst>
      <p:ext uri="{BB962C8B-B14F-4D97-AF65-F5344CB8AC3E}">
        <p14:creationId xmlns:p14="http://schemas.microsoft.com/office/powerpoint/2010/main" val="426391813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8" name="Rectangle 17">
            <a:extLst>
              <a:ext uri="{FF2B5EF4-FFF2-40B4-BE49-F238E27FC236}">
                <a16:creationId xmlns:a16="http://schemas.microsoft.com/office/drawing/2014/main" id="{39E4C68A-A4A9-48A4-9FF2-D2896B1EA01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E2B9AEA5-52CB-49A6-AF8A-33502F291B9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4654296"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964788" y="804333"/>
            <a:ext cx="3391900" cy="5249334"/>
          </a:xfrm>
        </p:spPr>
        <p:txBody>
          <a:bodyPr>
            <a:normAutofit/>
          </a:bodyPr>
          <a:lstStyle/>
          <a:p>
            <a:pPr algn="r"/>
            <a:r>
              <a:rPr lang="pl-PL" sz="4300">
                <a:solidFill>
                  <a:srgbClr val="FFFFFF"/>
                </a:solidFill>
              </a:rPr>
              <a:t>Przekształcenie wyrażenia</a:t>
            </a:r>
          </a:p>
        </p:txBody>
      </p:sp>
      <mc:AlternateContent xmlns:mc="http://schemas.openxmlformats.org/markup-compatibility/2006">
        <mc:Choice xmlns:a14="http://schemas.microsoft.com/office/drawing/2010/main" Requires="a14">
          <p:sp>
            <p:nvSpPr>
              <p:cNvPr id="3" name="Symbol zastępczy zawartości 2">
                <a:extLst>
                  <a:ext uri="{FF2B5EF4-FFF2-40B4-BE49-F238E27FC236}">
                    <a16:creationId xmlns:a16="http://schemas.microsoft.com/office/drawing/2014/main" id="{46AE0605-AC9D-E908-FC9F-75F82A53E037}"/>
                  </a:ext>
                </a:extLst>
              </p:cNvPr>
              <p:cNvSpPr>
                <a:spLocks noGrp="1"/>
              </p:cNvSpPr>
              <p:nvPr>
                <p:ph idx="1"/>
              </p:nvPr>
            </p:nvSpPr>
            <p:spPr>
              <a:xfrm>
                <a:off x="4951048" y="804333"/>
                <a:ext cx="6306003" cy="5249334"/>
              </a:xfrm>
            </p:spPr>
            <p:txBody>
              <a:bodyPr anchor="ctr">
                <a:normAutofit/>
              </a:bodyPr>
              <a:lstStyle/>
              <a:p>
                <a:pPr marL="0" indent="0">
                  <a:buNone/>
                </a:pPr>
                <a:r>
                  <a:rPr lang="pl-PL" dirty="0"/>
                  <a:t>Wykorzystując twierdzenie Bayesa:</a:t>
                </a:r>
              </a:p>
              <a:p>
                <a:pPr marL="0" indent="0">
                  <a:buNone/>
                </a:pPr>
                <a:endParaRPr lang="pl-PL" dirty="0"/>
              </a:p>
              <a:p>
                <a:pPr marL="0" indent="0">
                  <a:buNone/>
                </a:pPr>
                <a:r>
                  <a:rPr lang="pl-PL" dirty="0"/>
                  <a:t>argmax</a:t>
                </a:r>
                <a:r>
                  <a:rPr lang="pl-PL" i="1" baseline="-25000" dirty="0" err="1"/>
                  <a:t>c</a:t>
                </a:r>
                <a:r>
                  <a:rPr lang="pl-PL" i="1" baseline="-25000" dirty="0"/>
                  <a:t> ∈ candidates</a:t>
                </a:r>
                <a:r>
                  <a:rPr lang="pl-PL" dirty="0"/>
                  <a:t> </a:t>
                </a:r>
                <a14:m>
                  <m:oMath xmlns:m="http://schemas.openxmlformats.org/officeDocument/2006/math">
                    <m:f>
                      <m:fPr>
                        <m:ctrlPr>
                          <a:rPr lang="pl-PL" b="0" i="1" dirty="0" smtClean="0">
                            <a:latin typeface="Cambria Math" panose="02040503050406030204" pitchFamily="18" charset="0"/>
                          </a:rPr>
                        </m:ctrlPr>
                      </m:fPr>
                      <m:num>
                        <m:r>
                          <a:rPr lang="pl-PL" i="1" dirty="0" smtClean="0">
                            <a:latin typeface="Cambria Math" panose="02040503050406030204" pitchFamily="18" charset="0"/>
                          </a:rPr>
                          <m:t>𝑃</m:t>
                        </m:r>
                        <m:d>
                          <m:dPr>
                            <m:ctrlPr>
                              <a:rPr lang="pl-PL" i="1" dirty="0" smtClean="0">
                                <a:latin typeface="Cambria Math" panose="02040503050406030204" pitchFamily="18" charset="0"/>
                              </a:rPr>
                            </m:ctrlPr>
                          </m:dPr>
                          <m:e>
                            <m:r>
                              <a:rPr lang="pl-PL" i="1" dirty="0" smtClean="0">
                                <a:latin typeface="Cambria Math" panose="02040503050406030204" pitchFamily="18" charset="0"/>
                              </a:rPr>
                              <m:t>𝑐</m:t>
                            </m:r>
                          </m:e>
                        </m:d>
                        <m:r>
                          <a:rPr lang="pl-PL" i="1" dirty="0" smtClean="0">
                            <a:latin typeface="Cambria Math" panose="02040503050406030204" pitchFamily="18" charset="0"/>
                          </a:rPr>
                          <m:t>𝑃</m:t>
                        </m:r>
                        <m:d>
                          <m:dPr>
                            <m:ctrlPr>
                              <a:rPr lang="pl-PL" i="1" dirty="0" smtClean="0">
                                <a:latin typeface="Cambria Math" panose="02040503050406030204" pitchFamily="18" charset="0"/>
                              </a:rPr>
                            </m:ctrlPr>
                          </m:dPr>
                          <m:e>
                            <m:r>
                              <a:rPr lang="pl-PL" i="1" dirty="0" err="1">
                                <a:latin typeface="Cambria Math" panose="02040503050406030204" pitchFamily="18" charset="0"/>
                              </a:rPr>
                              <m:t>𝑤</m:t>
                            </m:r>
                          </m:e>
                          <m:e>
                            <m:r>
                              <a:rPr lang="pl-PL" i="1" dirty="0" err="1">
                                <a:latin typeface="Cambria Math" panose="02040503050406030204" pitchFamily="18" charset="0"/>
                              </a:rPr>
                              <m:t>𝑐</m:t>
                            </m:r>
                          </m:e>
                        </m:d>
                      </m:num>
                      <m:den>
                        <m:r>
                          <a:rPr lang="pl-PL" b="0" i="1" dirty="0" smtClean="0">
                            <a:latin typeface="Cambria Math" panose="02040503050406030204" pitchFamily="18" charset="0"/>
                          </a:rPr>
                          <m:t>𝑃</m:t>
                        </m:r>
                        <m:d>
                          <m:dPr>
                            <m:ctrlPr>
                              <a:rPr lang="pl-PL" b="0" i="1" dirty="0" smtClean="0">
                                <a:latin typeface="Cambria Math" panose="02040503050406030204" pitchFamily="18" charset="0"/>
                              </a:rPr>
                            </m:ctrlPr>
                          </m:dPr>
                          <m:e>
                            <m:r>
                              <a:rPr lang="pl-PL" b="0" i="1" dirty="0" smtClean="0">
                                <a:latin typeface="Cambria Math" panose="02040503050406030204" pitchFamily="18" charset="0"/>
                              </a:rPr>
                              <m:t>𝑤</m:t>
                            </m:r>
                          </m:e>
                        </m:d>
                      </m:den>
                    </m:f>
                  </m:oMath>
                </a14:m>
                <a:endParaRPr lang="pl-PL" b="0"/>
              </a:p>
              <a:p>
                <a:pPr marL="0" indent="0">
                  <a:buNone/>
                </a:pPr>
                <a:endParaRPr lang="pl-PL"/>
              </a:p>
              <a:p>
                <a:pPr marL="0" indent="0">
                  <a:buNone/>
                </a:pPr>
                <a:r>
                  <a:rPr lang="pl-PL" dirty="0"/>
                  <a:t>Po pominięciu </a:t>
                </a:r>
                <a14:m>
                  <m:oMath xmlns:m="http://schemas.openxmlformats.org/officeDocument/2006/math">
                    <m:r>
                      <a:rPr lang="pl-PL" b="0" i="1" smtClean="0">
                        <a:latin typeface="Cambria Math" panose="02040503050406030204" pitchFamily="18" charset="0"/>
                      </a:rPr>
                      <m:t>𝑃</m:t>
                    </m:r>
                    <m:d>
                      <m:dPr>
                        <m:ctrlPr>
                          <a:rPr lang="pl-PL" b="0" i="1" smtClean="0">
                            <a:latin typeface="Cambria Math" panose="02040503050406030204" pitchFamily="18" charset="0"/>
                          </a:rPr>
                        </m:ctrlPr>
                      </m:dPr>
                      <m:e>
                        <m:r>
                          <a:rPr lang="pl-PL" b="0" i="1" smtClean="0">
                            <a:latin typeface="Cambria Math" panose="02040503050406030204" pitchFamily="18" charset="0"/>
                          </a:rPr>
                          <m:t>𝑤</m:t>
                        </m:r>
                      </m:e>
                    </m:d>
                    <m:r>
                      <a:rPr lang="pl-PL" b="0" i="1" smtClean="0">
                        <a:latin typeface="Cambria Math" panose="02040503050406030204" pitchFamily="18" charset="0"/>
                      </a:rPr>
                      <m:t>:</m:t>
                    </m:r>
                  </m:oMath>
                </a14:m>
                <a:endParaRPr lang="pl-PL" b="0" dirty="0"/>
              </a:p>
              <a:p>
                <a:pPr marL="0" indent="0">
                  <a:buNone/>
                </a:pPr>
                <a:endParaRPr lang="pl-PL" b="0" dirty="0"/>
              </a:p>
              <a:p>
                <a:pPr marL="0" indent="0">
                  <a:buNone/>
                </a:pPr>
                <a14:m>
                  <m:oMathPara xmlns:m="http://schemas.openxmlformats.org/officeDocument/2006/math">
                    <m:oMathParaPr>
                      <m:jc m:val="centerGroup"/>
                    </m:oMathParaPr>
                    <m:oMath xmlns:m="http://schemas.openxmlformats.org/officeDocument/2006/math">
                      <m:r>
                        <m:rPr>
                          <m:nor/>
                        </m:rPr>
                        <a:rPr lang="pl-PL" dirty="0"/>
                        <m:t>argmax</m:t>
                      </m:r>
                      <m:r>
                        <m:rPr>
                          <m:nor/>
                        </m:rPr>
                        <a:rPr lang="pl-PL" i="1" baseline="-25000" dirty="0"/>
                        <m:t>c</m:t>
                      </m:r>
                      <m:r>
                        <m:rPr>
                          <m:nor/>
                        </m:rPr>
                        <a:rPr lang="pl-PL" i="1" baseline="-25000" dirty="0"/>
                        <m:t> ∈ </m:t>
                      </m:r>
                      <m:r>
                        <m:rPr>
                          <m:nor/>
                        </m:rPr>
                        <a:rPr lang="pl-PL" i="1" baseline="-25000" dirty="0"/>
                        <m:t>candidates</m:t>
                      </m:r>
                      <m:r>
                        <m:rPr>
                          <m:nor/>
                        </m:rPr>
                        <a:rPr lang="pl-PL" dirty="0"/>
                        <m:t> </m:t>
                      </m:r>
                      <m:r>
                        <a:rPr lang="pl-PL" i="1" dirty="0">
                          <a:latin typeface="Cambria Math" panose="02040503050406030204" pitchFamily="18" charset="0"/>
                        </a:rPr>
                        <m:t>𝑃</m:t>
                      </m:r>
                      <m:d>
                        <m:dPr>
                          <m:ctrlPr>
                            <a:rPr lang="pl-PL" i="1" dirty="0">
                              <a:latin typeface="Cambria Math" panose="02040503050406030204" pitchFamily="18" charset="0"/>
                            </a:rPr>
                          </m:ctrlPr>
                        </m:dPr>
                        <m:e>
                          <m:r>
                            <a:rPr lang="pl-PL" i="1" dirty="0">
                              <a:latin typeface="Cambria Math" panose="02040503050406030204" pitchFamily="18" charset="0"/>
                            </a:rPr>
                            <m:t>𝑐</m:t>
                          </m:r>
                        </m:e>
                      </m:d>
                      <m:r>
                        <a:rPr lang="pl-PL" i="1" dirty="0">
                          <a:latin typeface="Cambria Math" panose="02040503050406030204" pitchFamily="18" charset="0"/>
                        </a:rPr>
                        <m:t>𝑃</m:t>
                      </m:r>
                      <m:d>
                        <m:dPr>
                          <m:ctrlPr>
                            <a:rPr lang="pl-PL" i="1" dirty="0">
                              <a:latin typeface="Cambria Math" panose="02040503050406030204" pitchFamily="18" charset="0"/>
                            </a:rPr>
                          </m:ctrlPr>
                        </m:dPr>
                        <m:e>
                          <m:r>
                            <a:rPr lang="pl-PL" i="1" dirty="0" err="1">
                              <a:latin typeface="Cambria Math" panose="02040503050406030204" pitchFamily="18" charset="0"/>
                            </a:rPr>
                            <m:t>𝑤</m:t>
                          </m:r>
                        </m:e>
                        <m:e>
                          <m:r>
                            <a:rPr lang="pl-PL" i="1" dirty="0" err="1">
                              <a:latin typeface="Cambria Math" panose="02040503050406030204" pitchFamily="18" charset="0"/>
                            </a:rPr>
                            <m:t>𝑐</m:t>
                          </m:r>
                        </m:e>
                      </m:d>
                    </m:oMath>
                  </m:oMathPara>
                </a14:m>
                <a:endParaRPr lang="pl-PL" dirty="0"/>
              </a:p>
              <a:p>
                <a:pPr marL="0" indent="0">
                  <a:buNone/>
                </a:pPr>
                <a:endParaRPr lang="pl-PL" dirty="0"/>
              </a:p>
            </p:txBody>
          </p:sp>
        </mc:Choice>
        <mc:Fallback>
          <p:sp>
            <p:nvSpPr>
              <p:cNvPr id="3" name="Symbol zastępczy zawartości 2">
                <a:extLst>
                  <a:ext uri="{FF2B5EF4-FFF2-40B4-BE49-F238E27FC236}">
                    <a16:creationId xmlns:a16="http://schemas.microsoft.com/office/drawing/2014/main" id="{46AE0605-AC9D-E908-FC9F-75F82A53E037}"/>
                  </a:ext>
                </a:extLst>
              </p:cNvPr>
              <p:cNvSpPr>
                <a:spLocks noGrp="1" noRot="1" noChangeAspect="1" noMove="1" noResize="1" noEditPoints="1" noAdjustHandles="1" noChangeArrowheads="1" noChangeShapeType="1" noTextEdit="1"/>
              </p:cNvSpPr>
              <p:nvPr>
                <p:ph idx="1"/>
              </p:nvPr>
            </p:nvSpPr>
            <p:spPr>
              <a:xfrm>
                <a:off x="4951048" y="804333"/>
                <a:ext cx="6306003" cy="5249334"/>
              </a:xfrm>
              <a:blipFill>
                <a:blip r:embed="rId3"/>
                <a:stretch>
                  <a:fillRect l="-1932"/>
                </a:stretch>
              </a:blipFill>
            </p:spPr>
            <p:txBody>
              <a:bodyPr/>
              <a:lstStyle/>
              <a:p>
                <a:r>
                  <a:rPr lang="pl-PL">
                    <a:noFill/>
                  </a:rPr>
                  <a:t> </a:t>
                </a:r>
              </a:p>
            </p:txBody>
          </p:sp>
        </mc:Fallback>
      </mc:AlternateContent>
    </p:spTree>
    <p:extLst>
      <p:ext uri="{BB962C8B-B14F-4D97-AF65-F5344CB8AC3E}">
        <p14:creationId xmlns:p14="http://schemas.microsoft.com/office/powerpoint/2010/main" val="203977428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7">
            <a:extLst>
              <a:ext uri="{FF2B5EF4-FFF2-40B4-BE49-F238E27FC236}">
                <a16:creationId xmlns:a16="http://schemas.microsoft.com/office/drawing/2014/main" id="{39E4C68A-A4A9-48A4-9FF2-D2896B1EA01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9">
            <a:extLst>
              <a:ext uri="{FF2B5EF4-FFF2-40B4-BE49-F238E27FC236}">
                <a16:creationId xmlns:a16="http://schemas.microsoft.com/office/drawing/2014/main" id="{E2B9AEA5-52CB-49A6-AF8A-33502F291B9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4654296"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964788" y="804333"/>
            <a:ext cx="3391900" cy="5249334"/>
          </a:xfrm>
        </p:spPr>
        <p:txBody>
          <a:bodyPr>
            <a:normAutofit/>
          </a:bodyPr>
          <a:lstStyle/>
          <a:p>
            <a:pPr algn="r"/>
            <a:r>
              <a:rPr lang="pl-PL">
                <a:solidFill>
                  <a:srgbClr val="FFFFFF"/>
                </a:solidFill>
              </a:rPr>
              <a:t>Elementy otrzymanego wyrażenia</a:t>
            </a:r>
          </a:p>
        </p:txBody>
      </p:sp>
      <p:sp>
        <p:nvSpPr>
          <p:cNvPr id="3" name="Symbol zastępczy zawartości 2">
            <a:extLst>
              <a:ext uri="{FF2B5EF4-FFF2-40B4-BE49-F238E27FC236}">
                <a16:creationId xmlns:a16="http://schemas.microsoft.com/office/drawing/2014/main" id="{46AE0605-AC9D-E908-FC9F-75F82A53E037}"/>
              </a:ext>
            </a:extLst>
          </p:cNvPr>
          <p:cNvSpPr>
            <a:spLocks noGrp="1"/>
          </p:cNvSpPr>
          <p:nvPr>
            <p:ph idx="1"/>
          </p:nvPr>
        </p:nvSpPr>
        <p:spPr>
          <a:xfrm>
            <a:off x="4951048" y="804333"/>
            <a:ext cx="6306003" cy="5249334"/>
          </a:xfrm>
        </p:spPr>
        <p:txBody>
          <a:bodyPr anchor="ctr">
            <a:normAutofit/>
          </a:bodyPr>
          <a:lstStyle/>
          <a:p>
            <a:pPr marL="0" indent="0">
              <a:buNone/>
            </a:pPr>
            <a:endParaRPr lang="pl-PL">
              <a:effectLst/>
              <a:latin typeface="Calibri" panose="020F0502020204030204" pitchFamily="34" charset="0"/>
              <a:ea typeface="Calibri" panose="020F0502020204030204" pitchFamily="34" charset="0"/>
              <a:cs typeface="Times New Roman" panose="02020603050405020304" pitchFamily="18" charset="0"/>
            </a:endParaRPr>
          </a:p>
          <a:p>
            <a:pPr>
              <a:buFontTx/>
              <a:buChar char="-"/>
            </a:pPr>
            <a:r>
              <a:rPr lang="pl-PL">
                <a:effectLst/>
                <a:latin typeface="Calibri" panose="020F0502020204030204" pitchFamily="34" charset="0"/>
                <a:ea typeface="Calibri" panose="020F0502020204030204" pitchFamily="34" charset="0"/>
                <a:cs typeface="Times New Roman" panose="02020603050405020304" pitchFamily="18" charset="0"/>
              </a:rPr>
              <a:t>mechanizm </a:t>
            </a:r>
            <a:r>
              <a:rPr lang="pl-PL" dirty="0">
                <a:effectLst/>
                <a:latin typeface="Calibri" panose="020F0502020204030204" pitchFamily="34" charset="0"/>
                <a:ea typeface="Calibri" panose="020F0502020204030204" pitchFamily="34" charset="0"/>
                <a:cs typeface="Times New Roman" panose="02020603050405020304" pitchFamily="18" charset="0"/>
              </a:rPr>
              <a:t>selekcji: </a:t>
            </a:r>
            <a:r>
              <a:rPr lang="pl-PL" dirty="0" err="1">
                <a:effectLst/>
                <a:latin typeface="Calibri" panose="020F0502020204030204" pitchFamily="34" charset="0"/>
                <a:ea typeface="Calibri" panose="020F0502020204030204" pitchFamily="34" charset="0"/>
                <a:cs typeface="Times New Roman" panose="02020603050405020304" pitchFamily="18" charset="0"/>
              </a:rPr>
              <a:t>argmax</a:t>
            </a:r>
            <a:r>
              <a:rPr lang="pl-PL" dirty="0">
                <a:latin typeface="Calibri" panose="020F0502020204030204" pitchFamily="34" charset="0"/>
                <a:ea typeface="Calibri" panose="020F0502020204030204" pitchFamily="34" charset="0"/>
                <a:cs typeface="Times New Roman" panose="02020603050405020304" pitchFamily="18" charset="0"/>
              </a:rPr>
              <a:t>, w</a:t>
            </a:r>
            <a:r>
              <a:rPr lang="pl-PL" dirty="0">
                <a:effectLst/>
                <a:latin typeface="Calibri" panose="020F0502020204030204" pitchFamily="34" charset="0"/>
                <a:ea typeface="Calibri" panose="020F0502020204030204" pitchFamily="34" charset="0"/>
                <a:cs typeface="Times New Roman" panose="02020603050405020304" pitchFamily="18" charset="0"/>
              </a:rPr>
              <a:t>ybieramy kandydata z najwyższym łącznym prawdopodobieństwem</a:t>
            </a:r>
          </a:p>
          <a:p>
            <a:pPr>
              <a:buFontTx/>
              <a:buChar char="-"/>
            </a:pPr>
            <a:r>
              <a:rPr lang="pl-PL" dirty="0">
                <a:effectLst/>
                <a:latin typeface="Calibri" panose="020F0502020204030204" pitchFamily="34" charset="0"/>
                <a:ea typeface="Calibri" panose="020F0502020204030204" pitchFamily="34" charset="0"/>
                <a:cs typeface="Times New Roman" panose="02020603050405020304" pitchFamily="18" charset="0"/>
              </a:rPr>
              <a:t>model kandydata: c </a:t>
            </a:r>
            <a:r>
              <a:rPr lang="pl-PL" dirty="0">
                <a:effectLst/>
                <a:latin typeface="Cambria Math" panose="02040503050406030204" pitchFamily="18" charset="0"/>
                <a:ea typeface="Calibri" panose="020F0502020204030204" pitchFamily="34" charset="0"/>
                <a:cs typeface="Cambria Math" panose="02040503050406030204" pitchFamily="18" charset="0"/>
              </a:rPr>
              <a:t>∈</a:t>
            </a:r>
            <a:r>
              <a:rPr lang="pl-PL" dirty="0">
                <a:effectLst/>
                <a:latin typeface="Calibri" panose="020F0502020204030204" pitchFamily="34" charset="0"/>
                <a:ea typeface="Calibri" panose="020F0502020204030204" pitchFamily="34" charset="0"/>
                <a:cs typeface="Times New Roman" panose="02020603050405020304" pitchFamily="18" charset="0"/>
              </a:rPr>
              <a:t> candidates, wskazuje jakie korekty rozpatrujemy</a:t>
            </a:r>
          </a:p>
          <a:p>
            <a:pPr>
              <a:buFontTx/>
              <a:buChar char="-"/>
            </a:pPr>
            <a:r>
              <a:rPr lang="pl-PL" dirty="0">
                <a:effectLst/>
                <a:latin typeface="Calibri" panose="020F0502020204030204" pitchFamily="34" charset="0"/>
                <a:ea typeface="Calibri" panose="020F0502020204030204" pitchFamily="34" charset="0"/>
                <a:cs typeface="Times New Roman" panose="02020603050405020304" pitchFamily="18" charset="0"/>
              </a:rPr>
              <a:t>model języka: P(c), prawdopodobieństwo z jakim dane słowo występuje w określonym języku </a:t>
            </a:r>
            <a:endParaRPr lang="pl-PL" dirty="0">
              <a:latin typeface="Calibri" panose="020F0502020204030204" pitchFamily="34" charset="0"/>
              <a:ea typeface="Calibri" panose="020F0502020204030204" pitchFamily="34" charset="0"/>
              <a:cs typeface="Times New Roman" panose="02020603050405020304" pitchFamily="18" charset="0"/>
            </a:endParaRPr>
          </a:p>
          <a:p>
            <a:pPr>
              <a:buFontTx/>
              <a:buChar char="-"/>
            </a:pPr>
            <a:r>
              <a:rPr lang="pl-PL" dirty="0">
                <a:effectLst/>
                <a:latin typeface="Calibri" panose="020F0502020204030204" pitchFamily="34" charset="0"/>
                <a:ea typeface="Calibri" panose="020F0502020204030204" pitchFamily="34" charset="0"/>
                <a:cs typeface="Times New Roman" panose="02020603050405020304" pitchFamily="18" charset="0"/>
              </a:rPr>
              <a:t>model błędu: P(w/c), prawdopodobieństwo, że słowo „w” zostanie wpisane w tekście, gdy autor miał na myśli „c”</a:t>
            </a:r>
          </a:p>
          <a:p>
            <a:pPr>
              <a:buFontTx/>
              <a:buChar char="-"/>
            </a:pPr>
            <a:endParaRPr lang="pl-PL" dirty="0"/>
          </a:p>
        </p:txBody>
      </p:sp>
    </p:spTree>
    <p:extLst>
      <p:ext uri="{BB962C8B-B14F-4D97-AF65-F5344CB8AC3E}">
        <p14:creationId xmlns:p14="http://schemas.microsoft.com/office/powerpoint/2010/main" val="259900299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Mechanizm selekcji</a:t>
            </a:r>
          </a:p>
        </p:txBody>
      </p:sp>
      <p:pic>
        <p:nvPicPr>
          <p:cNvPr id="12" name="Symbol zastępczy zawartości 11">
            <a:extLst>
              <a:ext uri="{FF2B5EF4-FFF2-40B4-BE49-F238E27FC236}">
                <a16:creationId xmlns:a16="http://schemas.microsoft.com/office/drawing/2014/main" id="{7DEBBB94-8469-ECF1-9563-5B618843846A}"/>
              </a:ext>
            </a:extLst>
          </p:cNvPr>
          <p:cNvPicPr>
            <a:picLocks noGrp="1" noChangeAspect="1"/>
          </p:cNvPicPr>
          <p:nvPr>
            <p:ph idx="1"/>
          </p:nvPr>
        </p:nvPicPr>
        <p:blipFill>
          <a:blip r:embed="rId3"/>
          <a:stretch>
            <a:fillRect/>
          </a:stretch>
        </p:blipFill>
        <p:spPr>
          <a:xfrm>
            <a:off x="838200" y="2775882"/>
            <a:ext cx="16796058" cy="1325563"/>
          </a:xfrm>
        </p:spPr>
      </p:pic>
      <p:sp>
        <p:nvSpPr>
          <p:cNvPr id="14" name="pole tekstowe 13">
            <a:extLst>
              <a:ext uri="{FF2B5EF4-FFF2-40B4-BE49-F238E27FC236}">
                <a16:creationId xmlns:a16="http://schemas.microsoft.com/office/drawing/2014/main" id="{B6C0500D-3AD4-BA44-9573-FEFFD5FB1C17}"/>
              </a:ext>
            </a:extLst>
          </p:cNvPr>
          <p:cNvSpPr txBox="1"/>
          <p:nvPr/>
        </p:nvSpPr>
        <p:spPr>
          <a:xfrm>
            <a:off x="838200" y="1971675"/>
            <a:ext cx="8320088" cy="523220"/>
          </a:xfrm>
          <a:prstGeom prst="rect">
            <a:avLst/>
          </a:prstGeom>
          <a:noFill/>
        </p:spPr>
        <p:txBody>
          <a:bodyPr wrap="square" rtlCol="0">
            <a:spAutoFit/>
          </a:bodyPr>
          <a:lstStyle/>
          <a:p>
            <a:r>
              <a:rPr lang="pl-PL" sz="2800" dirty="0"/>
              <a:t>Wykorzystanie funkcji max()</a:t>
            </a:r>
          </a:p>
        </p:txBody>
      </p:sp>
    </p:spTree>
    <p:extLst>
      <p:ext uri="{BB962C8B-B14F-4D97-AF65-F5344CB8AC3E}">
        <p14:creationId xmlns:p14="http://schemas.microsoft.com/office/powerpoint/2010/main" val="58717466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a:t>Python: Model kandydata</a:t>
            </a:r>
            <a:endParaRPr lang="pl-PL" dirty="0"/>
          </a:p>
        </p:txBody>
      </p:sp>
      <p:sp>
        <p:nvSpPr>
          <p:cNvPr id="14" name="pole tekstowe 13">
            <a:extLst>
              <a:ext uri="{FF2B5EF4-FFF2-40B4-BE49-F238E27FC236}">
                <a16:creationId xmlns:a16="http://schemas.microsoft.com/office/drawing/2014/main" id="{B6C0500D-3AD4-BA44-9573-FEFFD5FB1C17}"/>
              </a:ext>
            </a:extLst>
          </p:cNvPr>
          <p:cNvSpPr txBox="1"/>
          <p:nvPr/>
        </p:nvSpPr>
        <p:spPr>
          <a:xfrm>
            <a:off x="838199" y="1971675"/>
            <a:ext cx="10748964" cy="3208571"/>
          </a:xfrm>
          <a:prstGeom prst="rect">
            <a:avLst/>
          </a:prstGeom>
          <a:noFill/>
        </p:spPr>
        <p:txBody>
          <a:bodyPr wrap="square" rtlCol="0">
            <a:spAutoFit/>
          </a:bodyPr>
          <a:lstStyle/>
          <a:p>
            <a:r>
              <a:rPr lang="pl-PL" sz="2800">
                <a:latin typeface="Calibri" panose="020F0502020204030204" pitchFamily="34" charset="0"/>
                <a:ea typeface="Calibri" panose="020F0502020204030204" pitchFamily="34" charset="0"/>
                <a:cs typeface="Times New Roman" panose="02020603050405020304" pitchFamily="18" charset="0"/>
              </a:rPr>
              <a:t>W</a:t>
            </a:r>
            <a:r>
              <a:rPr lang="pl-PL" sz="2800">
                <a:effectLst/>
                <a:latin typeface="Calibri" panose="020F0502020204030204" pitchFamily="34" charset="0"/>
                <a:ea typeface="Calibri" panose="020F0502020204030204" pitchFamily="34" charset="0"/>
                <a:cs typeface="Times New Roman" panose="02020603050405020304" pitchFamily="18" charset="0"/>
              </a:rPr>
              <a:t>prowadzenie do słowa wpisanego przez użytkownika zmiany w postaci:</a:t>
            </a:r>
          </a:p>
          <a:p>
            <a:pPr>
              <a:lnSpc>
                <a:spcPct val="107000"/>
              </a:lnSpc>
              <a:spcAft>
                <a:spcPts val="800"/>
              </a:spcAft>
            </a:pPr>
            <a:r>
              <a:rPr lang="pl-PL" sz="2800">
                <a:effectLst/>
                <a:latin typeface="Calibri" panose="020F0502020204030204" pitchFamily="34" charset="0"/>
                <a:ea typeface="Calibri" panose="020F0502020204030204" pitchFamily="34" charset="0"/>
                <a:cs typeface="Times New Roman" panose="02020603050405020304" pitchFamily="18" charset="0"/>
              </a:rPr>
              <a:t>- usunięcia jednej litery</a:t>
            </a:r>
          </a:p>
          <a:p>
            <a:pPr>
              <a:lnSpc>
                <a:spcPct val="107000"/>
              </a:lnSpc>
              <a:spcAft>
                <a:spcPts val="800"/>
              </a:spcAft>
            </a:pPr>
            <a:r>
              <a:rPr lang="pl-PL" sz="2800">
                <a:effectLst/>
                <a:latin typeface="Calibri" panose="020F0502020204030204" pitchFamily="34" charset="0"/>
                <a:ea typeface="Calibri" panose="020F0502020204030204" pitchFamily="34" charset="0"/>
                <a:cs typeface="Times New Roman" panose="02020603050405020304" pitchFamily="18" charset="0"/>
              </a:rPr>
              <a:t>- zamiany miejsca liter obok siebie</a:t>
            </a:r>
          </a:p>
          <a:p>
            <a:pPr>
              <a:lnSpc>
                <a:spcPct val="107000"/>
              </a:lnSpc>
              <a:spcAft>
                <a:spcPts val="800"/>
              </a:spcAft>
            </a:pPr>
            <a:r>
              <a:rPr lang="pl-PL" sz="2800">
                <a:effectLst/>
                <a:latin typeface="Calibri" panose="020F0502020204030204" pitchFamily="34" charset="0"/>
                <a:ea typeface="Calibri" panose="020F0502020204030204" pitchFamily="34" charset="0"/>
                <a:cs typeface="Times New Roman" panose="02020603050405020304" pitchFamily="18" charset="0"/>
              </a:rPr>
              <a:t>- zamiany jednej litery na jakąś inną</a:t>
            </a:r>
          </a:p>
          <a:p>
            <a:pPr>
              <a:lnSpc>
                <a:spcPct val="107000"/>
              </a:lnSpc>
              <a:spcAft>
                <a:spcPts val="800"/>
              </a:spcAft>
            </a:pPr>
            <a:r>
              <a:rPr lang="pl-PL" sz="2800">
                <a:effectLst/>
                <a:latin typeface="Calibri" panose="020F0502020204030204" pitchFamily="34" charset="0"/>
                <a:ea typeface="Calibri" panose="020F0502020204030204" pitchFamily="34" charset="0"/>
                <a:cs typeface="Times New Roman" panose="02020603050405020304" pitchFamily="18" charset="0"/>
              </a:rPr>
              <a:t>- dodania nowej litery</a:t>
            </a:r>
          </a:p>
          <a:p>
            <a:endParaRPr lang="pl-PL" sz="2800" dirty="0"/>
          </a:p>
        </p:txBody>
      </p:sp>
    </p:spTree>
    <p:extLst>
      <p:ext uri="{BB962C8B-B14F-4D97-AF65-F5344CB8AC3E}">
        <p14:creationId xmlns:p14="http://schemas.microsoft.com/office/powerpoint/2010/main" val="100058027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Model kandydata</a:t>
            </a:r>
          </a:p>
        </p:txBody>
      </p:sp>
      <p:pic>
        <p:nvPicPr>
          <p:cNvPr id="7" name="Obraz 6">
            <a:extLst>
              <a:ext uri="{FF2B5EF4-FFF2-40B4-BE49-F238E27FC236}">
                <a16:creationId xmlns:a16="http://schemas.microsoft.com/office/drawing/2014/main" id="{C40E0BD9-8DAE-3C89-A17F-C97786AF570F}"/>
              </a:ext>
            </a:extLst>
          </p:cNvPr>
          <p:cNvPicPr>
            <a:picLocks noChangeAspect="1"/>
          </p:cNvPicPr>
          <p:nvPr/>
        </p:nvPicPr>
        <p:blipFill>
          <a:blip r:embed="rId3"/>
          <a:stretch>
            <a:fillRect/>
          </a:stretch>
        </p:blipFill>
        <p:spPr>
          <a:xfrm>
            <a:off x="838200" y="2021681"/>
            <a:ext cx="15511439" cy="2814638"/>
          </a:xfrm>
          <a:prstGeom prst="rect">
            <a:avLst/>
          </a:prstGeom>
        </p:spPr>
      </p:pic>
    </p:spTree>
    <p:extLst>
      <p:ext uri="{BB962C8B-B14F-4D97-AF65-F5344CB8AC3E}">
        <p14:creationId xmlns:p14="http://schemas.microsoft.com/office/powerpoint/2010/main" val="160131878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Edit </a:t>
            </a:r>
            <a:r>
              <a:rPr lang="pl-PL" dirty="0" err="1"/>
              <a:t>distance</a:t>
            </a:r>
            <a:endParaRPr lang="pl-PL" dirty="0"/>
          </a:p>
        </p:txBody>
      </p:sp>
      <p:pic>
        <p:nvPicPr>
          <p:cNvPr id="4" name="Obraz 3">
            <a:extLst>
              <a:ext uri="{FF2B5EF4-FFF2-40B4-BE49-F238E27FC236}">
                <a16:creationId xmlns:a16="http://schemas.microsoft.com/office/drawing/2014/main" id="{7E04B4C0-7750-F355-877D-AA0C53729D18}"/>
              </a:ext>
            </a:extLst>
          </p:cNvPr>
          <p:cNvPicPr>
            <a:picLocks noChangeAspect="1"/>
          </p:cNvPicPr>
          <p:nvPr/>
        </p:nvPicPr>
        <p:blipFill>
          <a:blip r:embed="rId3"/>
          <a:stretch>
            <a:fillRect/>
          </a:stretch>
        </p:blipFill>
        <p:spPr>
          <a:xfrm>
            <a:off x="838199" y="1859613"/>
            <a:ext cx="16790477" cy="1325564"/>
          </a:xfrm>
          <a:prstGeom prst="rect">
            <a:avLst/>
          </a:prstGeom>
        </p:spPr>
      </p:pic>
      <p:pic>
        <p:nvPicPr>
          <p:cNvPr id="6" name="Obraz 5">
            <a:extLst>
              <a:ext uri="{FF2B5EF4-FFF2-40B4-BE49-F238E27FC236}">
                <a16:creationId xmlns:a16="http://schemas.microsoft.com/office/drawing/2014/main" id="{24A49A91-F709-0CE1-BC82-0357509951BC}"/>
              </a:ext>
            </a:extLst>
          </p:cNvPr>
          <p:cNvPicPr>
            <a:picLocks noChangeAspect="1"/>
          </p:cNvPicPr>
          <p:nvPr/>
        </p:nvPicPr>
        <p:blipFill>
          <a:blip r:embed="rId4"/>
          <a:stretch>
            <a:fillRect/>
          </a:stretch>
        </p:blipFill>
        <p:spPr>
          <a:xfrm>
            <a:off x="838199" y="3613394"/>
            <a:ext cx="16734343" cy="2433445"/>
          </a:xfrm>
          <a:prstGeom prst="rect">
            <a:avLst/>
          </a:prstGeom>
        </p:spPr>
      </p:pic>
    </p:spTree>
    <p:extLst>
      <p:ext uri="{BB962C8B-B14F-4D97-AF65-F5344CB8AC3E}">
        <p14:creationId xmlns:p14="http://schemas.microsoft.com/office/powerpoint/2010/main" val="229398711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Model języka</a:t>
            </a:r>
          </a:p>
        </p:txBody>
      </p:sp>
      <p:pic>
        <p:nvPicPr>
          <p:cNvPr id="9" name="Symbol zastępczy zawartości 8">
            <a:extLst>
              <a:ext uri="{FF2B5EF4-FFF2-40B4-BE49-F238E27FC236}">
                <a16:creationId xmlns:a16="http://schemas.microsoft.com/office/drawing/2014/main" id="{293BA000-EBCD-E035-4EBA-BFCFB750B25A}"/>
              </a:ext>
            </a:extLst>
          </p:cNvPr>
          <p:cNvPicPr>
            <a:picLocks noGrp="1" noChangeAspect="1"/>
          </p:cNvPicPr>
          <p:nvPr>
            <p:ph idx="1"/>
          </p:nvPr>
        </p:nvPicPr>
        <p:blipFill>
          <a:blip r:embed="rId3"/>
          <a:stretch>
            <a:fillRect/>
          </a:stretch>
        </p:blipFill>
        <p:spPr>
          <a:xfrm>
            <a:off x="1359694" y="3854450"/>
            <a:ext cx="9048750" cy="885825"/>
          </a:xfrm>
        </p:spPr>
      </p:pic>
      <p:sp>
        <p:nvSpPr>
          <p:cNvPr id="14" name="pole tekstowe 13">
            <a:extLst>
              <a:ext uri="{FF2B5EF4-FFF2-40B4-BE49-F238E27FC236}">
                <a16:creationId xmlns:a16="http://schemas.microsoft.com/office/drawing/2014/main" id="{B6C0500D-3AD4-BA44-9573-FEFFD5FB1C17}"/>
              </a:ext>
            </a:extLst>
          </p:cNvPr>
          <p:cNvSpPr txBox="1"/>
          <p:nvPr/>
        </p:nvSpPr>
        <p:spPr>
          <a:xfrm>
            <a:off x="838200" y="1971675"/>
            <a:ext cx="10337800" cy="1384995"/>
          </a:xfrm>
          <a:prstGeom prst="rect">
            <a:avLst/>
          </a:prstGeom>
          <a:noFill/>
        </p:spPr>
        <p:txBody>
          <a:bodyPr wrap="square" rtlCol="0">
            <a:spAutoFit/>
          </a:bodyPr>
          <a:lstStyle/>
          <a:p>
            <a:r>
              <a:rPr lang="pl-PL" sz="2800" dirty="0">
                <a:latin typeface="Calibri" panose="020F0502020204030204" pitchFamily="34" charset="0"/>
                <a:ea typeface="Calibri" panose="020F0502020204030204" pitchFamily="34" charset="0"/>
                <a:cs typeface="Times New Roman" panose="02020603050405020304" pitchFamily="18" charset="0"/>
              </a:rPr>
              <a:t>M</a:t>
            </a:r>
            <a:r>
              <a:rPr lang="pl-PL" sz="2800" dirty="0">
                <a:effectLst/>
                <a:latin typeface="Calibri" panose="020F0502020204030204" pitchFamily="34" charset="0"/>
                <a:ea typeface="Calibri" panose="020F0502020204030204" pitchFamily="34" charset="0"/>
                <a:cs typeface="Times New Roman" panose="02020603050405020304" pitchFamily="18" charset="0"/>
              </a:rPr>
              <a:t>ożemy wyliczyć prawdopodobieństwo wystąpienia każdego słowa P(c) poprzez zliczenia, ile razy to słowo występuje w tekście, który składa się z milionów słów.</a:t>
            </a:r>
            <a:endParaRPr lang="pl-PL" sz="2800" dirty="0"/>
          </a:p>
        </p:txBody>
      </p:sp>
    </p:spTree>
    <p:extLst>
      <p:ext uri="{BB962C8B-B14F-4D97-AF65-F5344CB8AC3E}">
        <p14:creationId xmlns:p14="http://schemas.microsoft.com/office/powerpoint/2010/main" val="31379800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Model błędu</a:t>
            </a:r>
          </a:p>
        </p:txBody>
      </p:sp>
      <p:sp>
        <p:nvSpPr>
          <p:cNvPr id="14" name="pole tekstowe 13">
            <a:extLst>
              <a:ext uri="{FF2B5EF4-FFF2-40B4-BE49-F238E27FC236}">
                <a16:creationId xmlns:a16="http://schemas.microsoft.com/office/drawing/2014/main" id="{B6C0500D-3AD4-BA44-9573-FEFFD5FB1C17}"/>
              </a:ext>
            </a:extLst>
          </p:cNvPr>
          <p:cNvSpPr txBox="1"/>
          <p:nvPr/>
        </p:nvSpPr>
        <p:spPr>
          <a:xfrm>
            <a:off x="838200" y="1971675"/>
            <a:ext cx="10337800" cy="4744889"/>
          </a:xfrm>
          <a:prstGeom prst="rect">
            <a:avLst/>
          </a:prstGeom>
          <a:noFill/>
        </p:spPr>
        <p:txBody>
          <a:bodyPr wrap="square" rtlCol="0">
            <a:spAutoFit/>
          </a:bodyPr>
          <a:lstStyle/>
          <a:p>
            <a:r>
              <a:rPr lang="pl-PL" sz="2800" dirty="0">
                <a:latin typeface="Calibri" panose="020F0502020204030204" pitchFamily="34" charset="0"/>
                <a:ea typeface="Calibri" panose="020F0502020204030204" pitchFamily="34" charset="0"/>
                <a:cs typeface="Times New Roman" panose="02020603050405020304" pitchFamily="18" charset="0"/>
              </a:rPr>
              <a:t>Hierarchia priorytetów:</a:t>
            </a:r>
          </a:p>
          <a:p>
            <a:pPr marL="342900" lvl="0" indent="-342900">
              <a:lnSpc>
                <a:spcPct val="107000"/>
              </a:lnSpc>
              <a:buFont typeface="+mj-lt"/>
              <a:buAutoNum type="arabicPeriod"/>
            </a:pPr>
            <a:r>
              <a:rPr lang="pl-PL" sz="2800" dirty="0">
                <a:effectLst/>
                <a:latin typeface="Calibri" panose="020F0502020204030204" pitchFamily="34" charset="0"/>
                <a:ea typeface="Calibri" panose="020F0502020204030204" pitchFamily="34" charset="0"/>
                <a:cs typeface="Times New Roman" panose="02020603050405020304" pitchFamily="18" charset="0"/>
              </a:rPr>
              <a:t>Słowo wprowadzone przez użytkownika, jeżeli jest ono obecne w słowniku</a:t>
            </a:r>
          </a:p>
          <a:p>
            <a:pPr marL="342900" lvl="0" indent="-342900">
              <a:lnSpc>
                <a:spcPct val="107000"/>
              </a:lnSpc>
              <a:buFont typeface="+mj-lt"/>
              <a:buAutoNum type="arabicPeriod"/>
            </a:pPr>
            <a:r>
              <a:rPr lang="pl-PL" sz="2800" dirty="0">
                <a:effectLst/>
                <a:latin typeface="Calibri" panose="020F0502020204030204" pitchFamily="34" charset="0"/>
                <a:ea typeface="Calibri" panose="020F0502020204030204" pitchFamily="34" charset="0"/>
                <a:cs typeface="Times New Roman" panose="02020603050405020304" pitchFamily="18" charset="0"/>
              </a:rPr>
              <a:t>Lista słów która powstała przez wprowadzenie pojedynczej zmiany (</a:t>
            </a:r>
            <a:r>
              <a:rPr lang="pl-PL" sz="2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2800" dirty="0">
                <a:effectLst/>
                <a:latin typeface="Calibri" panose="020F0502020204030204" pitchFamily="34" charset="0"/>
                <a:ea typeface="Calibri" panose="020F0502020204030204" pitchFamily="34" charset="0"/>
                <a:cs typeface="Times New Roman" panose="02020603050405020304" pitchFamily="18" charset="0"/>
              </a:rPr>
              <a:t> </a:t>
            </a:r>
            <a:r>
              <a:rPr lang="pl-PL" sz="2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2800" dirty="0">
                <a:effectLst/>
                <a:latin typeface="Calibri" panose="020F0502020204030204" pitchFamily="34" charset="0"/>
                <a:ea typeface="Calibri" panose="020F0502020204030204" pitchFamily="34" charset="0"/>
                <a:cs typeface="Times New Roman" panose="02020603050405020304" pitchFamily="18" charset="0"/>
              </a:rPr>
              <a:t>: 1)</a:t>
            </a:r>
          </a:p>
          <a:p>
            <a:pPr marL="342900" lvl="0" indent="-342900">
              <a:lnSpc>
                <a:spcPct val="107000"/>
              </a:lnSpc>
              <a:buFont typeface="+mj-lt"/>
              <a:buAutoNum type="arabicPeriod"/>
            </a:pPr>
            <a:r>
              <a:rPr lang="pl-PL" sz="2800" dirty="0">
                <a:effectLst/>
                <a:latin typeface="Calibri" panose="020F0502020204030204" pitchFamily="34" charset="0"/>
                <a:ea typeface="Calibri" panose="020F0502020204030204" pitchFamily="34" charset="0"/>
                <a:cs typeface="Times New Roman" panose="02020603050405020304" pitchFamily="18" charset="0"/>
              </a:rPr>
              <a:t>Lista słów która powstała przez wprowadzenie dwóch zmian</a:t>
            </a:r>
            <a:br>
              <a:rPr lang="pl-PL" sz="2800" dirty="0">
                <a:effectLst/>
                <a:latin typeface="Calibri" panose="020F0502020204030204" pitchFamily="34" charset="0"/>
                <a:ea typeface="Calibri" panose="020F0502020204030204" pitchFamily="34" charset="0"/>
                <a:cs typeface="Times New Roman" panose="02020603050405020304" pitchFamily="18" charset="0"/>
              </a:rPr>
            </a:br>
            <a:r>
              <a:rPr lang="pl-PL" sz="2800" dirty="0">
                <a:effectLst/>
                <a:latin typeface="Calibri" panose="020F0502020204030204" pitchFamily="34" charset="0"/>
                <a:ea typeface="Calibri" panose="020F0502020204030204" pitchFamily="34" charset="0"/>
                <a:cs typeface="Times New Roman" panose="02020603050405020304" pitchFamily="18" charset="0"/>
              </a:rPr>
              <a:t>(</a:t>
            </a:r>
            <a:r>
              <a:rPr lang="pl-PL" sz="2800" dirty="0" err="1">
                <a:effectLst/>
                <a:latin typeface="Calibri" panose="020F0502020204030204" pitchFamily="34" charset="0"/>
                <a:ea typeface="Calibri" panose="020F0502020204030204" pitchFamily="34" charset="0"/>
                <a:cs typeface="Times New Roman" panose="02020603050405020304" pitchFamily="18" charset="0"/>
              </a:rPr>
              <a:t>edit</a:t>
            </a:r>
            <a:r>
              <a:rPr lang="pl-PL" sz="2800" dirty="0">
                <a:effectLst/>
                <a:latin typeface="Calibri" panose="020F0502020204030204" pitchFamily="34" charset="0"/>
                <a:ea typeface="Calibri" panose="020F0502020204030204" pitchFamily="34" charset="0"/>
                <a:cs typeface="Times New Roman" panose="02020603050405020304" pitchFamily="18" charset="0"/>
              </a:rPr>
              <a:t> </a:t>
            </a:r>
            <a:r>
              <a:rPr lang="pl-PL" sz="2800" dirty="0" err="1">
                <a:effectLst/>
                <a:latin typeface="Calibri" panose="020F0502020204030204" pitchFamily="34" charset="0"/>
                <a:ea typeface="Calibri" panose="020F0502020204030204" pitchFamily="34" charset="0"/>
                <a:cs typeface="Times New Roman" panose="02020603050405020304" pitchFamily="18" charset="0"/>
              </a:rPr>
              <a:t>distance</a:t>
            </a:r>
            <a:r>
              <a:rPr lang="pl-PL" sz="2800" dirty="0">
                <a:latin typeface="Calibri" panose="020F0502020204030204" pitchFamily="34" charset="0"/>
                <a:ea typeface="Calibri" panose="020F0502020204030204" pitchFamily="34" charset="0"/>
                <a:cs typeface="Times New Roman" panose="02020603050405020304" pitchFamily="18" charset="0"/>
              </a:rPr>
              <a:t>:</a:t>
            </a:r>
            <a:r>
              <a:rPr lang="pl-PL" sz="2800" dirty="0">
                <a:effectLst/>
                <a:latin typeface="Calibri" panose="020F0502020204030204" pitchFamily="34" charset="0"/>
                <a:ea typeface="Calibri" panose="020F0502020204030204" pitchFamily="34" charset="0"/>
                <a:cs typeface="Times New Roman" panose="02020603050405020304" pitchFamily="18" charset="0"/>
              </a:rPr>
              <a:t> 2)</a:t>
            </a:r>
          </a:p>
          <a:p>
            <a:pPr marL="342900" lvl="0" indent="-342900">
              <a:lnSpc>
                <a:spcPct val="107000"/>
              </a:lnSpc>
              <a:spcAft>
                <a:spcPts val="800"/>
              </a:spcAft>
              <a:buFont typeface="+mj-lt"/>
              <a:buAutoNum type="arabicPeriod"/>
            </a:pPr>
            <a:r>
              <a:rPr lang="pl-PL" sz="2800" dirty="0">
                <a:effectLst/>
                <a:latin typeface="Calibri" panose="020F0502020204030204" pitchFamily="34" charset="0"/>
                <a:ea typeface="Calibri" panose="020F0502020204030204" pitchFamily="34" charset="0"/>
                <a:cs typeface="Times New Roman" panose="02020603050405020304" pitchFamily="18" charset="0"/>
              </a:rPr>
              <a:t>Słowo wprowadzone przez użytkownika, nawet jeżeli nie jest ono obecne w słowniku</a:t>
            </a:r>
          </a:p>
          <a:p>
            <a:endParaRPr lang="pl-PL" sz="2800" dirty="0"/>
          </a:p>
        </p:txBody>
      </p:sp>
    </p:spTree>
    <p:extLst>
      <p:ext uri="{BB962C8B-B14F-4D97-AF65-F5344CB8AC3E}">
        <p14:creationId xmlns:p14="http://schemas.microsoft.com/office/powerpoint/2010/main" val="243885464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p:txBody>
          <a:bodyPr/>
          <a:lstStyle/>
          <a:p>
            <a:r>
              <a:rPr lang="pl-PL" dirty="0" err="1"/>
              <a:t>Python</a:t>
            </a:r>
            <a:r>
              <a:rPr lang="pl-PL" dirty="0"/>
              <a:t>: Model błędu</a:t>
            </a:r>
          </a:p>
        </p:txBody>
      </p:sp>
      <p:pic>
        <p:nvPicPr>
          <p:cNvPr id="6" name="Obraz 5">
            <a:extLst>
              <a:ext uri="{FF2B5EF4-FFF2-40B4-BE49-F238E27FC236}">
                <a16:creationId xmlns:a16="http://schemas.microsoft.com/office/drawing/2014/main" id="{4B74EABF-0059-532C-212C-2A10B10959A2}"/>
              </a:ext>
            </a:extLst>
          </p:cNvPr>
          <p:cNvPicPr>
            <a:picLocks noChangeAspect="1"/>
          </p:cNvPicPr>
          <p:nvPr/>
        </p:nvPicPr>
        <p:blipFill>
          <a:blip r:embed="rId3"/>
          <a:stretch>
            <a:fillRect/>
          </a:stretch>
        </p:blipFill>
        <p:spPr>
          <a:xfrm>
            <a:off x="838200" y="2067766"/>
            <a:ext cx="14736097" cy="1169531"/>
          </a:xfrm>
          <a:prstGeom prst="rect">
            <a:avLst/>
          </a:prstGeom>
        </p:spPr>
      </p:pic>
    </p:spTree>
    <p:extLst>
      <p:ext uri="{BB962C8B-B14F-4D97-AF65-F5344CB8AC3E}">
        <p14:creationId xmlns:p14="http://schemas.microsoft.com/office/powerpoint/2010/main" val="9962034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 name="Rectangle 19">
            <a:extLst>
              <a:ext uri="{FF2B5EF4-FFF2-40B4-BE49-F238E27FC236}">
                <a16:creationId xmlns:a16="http://schemas.microsoft.com/office/drawing/2014/main" id="{6109556B-EAE9-4435-B409-0519F2CBDB1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7552267" cy="6858000"/>
          </a:xfrm>
          <a:prstGeom prst="rect">
            <a:avLst/>
          </a:prstGeom>
          <a:solidFill>
            <a:srgbClr val="553B3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1024128" y="585216"/>
            <a:ext cx="6007027" cy="1499616"/>
          </a:xfrm>
        </p:spPr>
        <p:txBody>
          <a:bodyPr vert="horz" lIns="91440" tIns="45720" rIns="91440" bIns="45720" rtlCol="0" anchor="ctr">
            <a:normAutofit/>
          </a:bodyPr>
          <a:lstStyle/>
          <a:p>
            <a:r>
              <a:rPr lang="en-US">
                <a:solidFill>
                  <a:srgbClr val="FFFFFF"/>
                </a:solidFill>
              </a:rPr>
              <a:t>Jak poprawić działanie korektora pisowni?</a:t>
            </a:r>
          </a:p>
        </p:txBody>
      </p:sp>
      <p:cxnSp>
        <p:nvCxnSpPr>
          <p:cNvPr id="25" name="Straight Connector 21">
            <a:extLst>
              <a:ext uri="{FF2B5EF4-FFF2-40B4-BE49-F238E27FC236}">
                <a16:creationId xmlns:a16="http://schemas.microsoft.com/office/drawing/2014/main" id="{5814CCBE-423E-41B2-A9F3-82679F490EF4}"/>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V="1">
            <a:off x="762000" y="826324"/>
            <a:ext cx="0" cy="914400"/>
          </a:xfrm>
          <a:prstGeom prst="line">
            <a:avLst/>
          </a:prstGeom>
          <a:ln w="19050">
            <a:solidFill>
              <a:srgbClr val="FFFFFF"/>
            </a:solidFill>
          </a:ln>
        </p:spPr>
        <p:style>
          <a:lnRef idx="1">
            <a:schemeClr val="accent1"/>
          </a:lnRef>
          <a:fillRef idx="0">
            <a:schemeClr val="accent1"/>
          </a:fillRef>
          <a:effectRef idx="0">
            <a:schemeClr val="accent1"/>
          </a:effectRef>
          <a:fontRef idx="minor">
            <a:schemeClr val="tx1"/>
          </a:fontRef>
        </p:style>
      </p:cxnSp>
      <p:sp>
        <p:nvSpPr>
          <p:cNvPr id="14" name="pole tekstowe 13">
            <a:extLst>
              <a:ext uri="{FF2B5EF4-FFF2-40B4-BE49-F238E27FC236}">
                <a16:creationId xmlns:a16="http://schemas.microsoft.com/office/drawing/2014/main" id="{B6C0500D-3AD4-BA44-9573-FEFFD5FB1C17}"/>
              </a:ext>
            </a:extLst>
          </p:cNvPr>
          <p:cNvSpPr txBox="1"/>
          <p:nvPr/>
        </p:nvSpPr>
        <p:spPr>
          <a:xfrm>
            <a:off x="1024128" y="2286000"/>
            <a:ext cx="6007027" cy="4023360"/>
          </a:xfrm>
          <a:prstGeom prst="rect">
            <a:avLst/>
          </a:prstGeom>
        </p:spPr>
        <p:txBody>
          <a:bodyPr vert="horz" lIns="45720" tIns="45720" rIns="45720" bIns="45720" rtlCol="0">
            <a:normAutofit/>
          </a:bodyPr>
          <a:lstStyle/>
          <a:p>
            <a:pPr marL="285750" indent="-285750" defTabSz="914400">
              <a:lnSpc>
                <a:spcPct val="90000"/>
              </a:lnSpc>
              <a:spcAft>
                <a:spcPts val="600"/>
              </a:spcAft>
              <a:buClr>
                <a:schemeClr val="accent1"/>
              </a:buClr>
              <a:buFontTx/>
              <a:buChar char="-"/>
            </a:pPr>
            <a:r>
              <a:rPr lang="en-US" dirty="0" err="1">
                <a:solidFill>
                  <a:srgbClr val="FFFFFF"/>
                </a:solidFill>
                <a:effectLst/>
              </a:rPr>
              <a:t>stworzenie</a:t>
            </a:r>
            <a:r>
              <a:rPr lang="en-US" dirty="0">
                <a:solidFill>
                  <a:srgbClr val="FFFFFF"/>
                </a:solidFill>
                <a:effectLst/>
              </a:rPr>
              <a:t> </a:t>
            </a:r>
            <a:r>
              <a:rPr lang="en-US" dirty="0" err="1">
                <a:solidFill>
                  <a:srgbClr val="FFFFFF"/>
                </a:solidFill>
                <a:effectLst/>
              </a:rPr>
              <a:t>modelu</a:t>
            </a:r>
            <a:r>
              <a:rPr lang="en-US" dirty="0">
                <a:solidFill>
                  <a:srgbClr val="FFFFFF"/>
                </a:solidFill>
                <a:effectLst/>
              </a:rPr>
              <a:t> </a:t>
            </a:r>
            <a:r>
              <a:rPr lang="en-US" dirty="0" err="1">
                <a:solidFill>
                  <a:srgbClr val="FFFFFF"/>
                </a:solidFill>
                <a:effectLst/>
              </a:rPr>
              <a:t>języka</a:t>
            </a:r>
            <a:r>
              <a:rPr lang="en-US" dirty="0">
                <a:solidFill>
                  <a:srgbClr val="FFFFFF"/>
                </a:solidFill>
                <a:effectLst/>
              </a:rPr>
              <a:t> </a:t>
            </a:r>
            <a:r>
              <a:rPr lang="en-US" dirty="0" err="1">
                <a:solidFill>
                  <a:srgbClr val="FFFFFF"/>
                </a:solidFill>
                <a:effectLst/>
              </a:rPr>
              <a:t>opartego</a:t>
            </a:r>
            <a:r>
              <a:rPr lang="en-US" dirty="0">
                <a:solidFill>
                  <a:srgbClr val="FFFFFF"/>
                </a:solidFill>
                <a:effectLst/>
              </a:rPr>
              <a:t> </a:t>
            </a:r>
            <a:r>
              <a:rPr lang="en-US" dirty="0" err="1">
                <a:solidFill>
                  <a:srgbClr val="FFFFFF"/>
                </a:solidFill>
                <a:effectLst/>
              </a:rPr>
              <a:t>na</a:t>
            </a:r>
            <a:r>
              <a:rPr lang="en-US" dirty="0">
                <a:solidFill>
                  <a:srgbClr val="FFFFFF"/>
                </a:solidFill>
                <a:effectLst/>
              </a:rPr>
              <a:t> </a:t>
            </a:r>
            <a:r>
              <a:rPr lang="en-US" dirty="0" err="1">
                <a:solidFill>
                  <a:srgbClr val="FFFFFF"/>
                </a:solidFill>
                <a:effectLst/>
              </a:rPr>
              <a:t>sylabach</a:t>
            </a:r>
            <a:r>
              <a:rPr lang="en-US" dirty="0">
                <a:solidFill>
                  <a:srgbClr val="FFFFFF"/>
                </a:solidFill>
                <a:effectLst/>
              </a:rPr>
              <a:t> </a:t>
            </a:r>
            <a:r>
              <a:rPr lang="en-US" dirty="0" err="1">
                <a:solidFill>
                  <a:srgbClr val="FFFFFF"/>
                </a:solidFill>
                <a:effectLst/>
              </a:rPr>
              <a:t>bądź</a:t>
            </a:r>
            <a:r>
              <a:rPr lang="en-US" dirty="0">
                <a:solidFill>
                  <a:srgbClr val="FFFFFF"/>
                </a:solidFill>
                <a:effectLst/>
              </a:rPr>
              <a:t> </a:t>
            </a:r>
            <a:r>
              <a:rPr lang="en-US" dirty="0" err="1">
                <a:solidFill>
                  <a:srgbClr val="FFFFFF"/>
                </a:solidFill>
                <a:effectLst/>
              </a:rPr>
              <a:t>sekwencjach</a:t>
            </a:r>
            <a:r>
              <a:rPr lang="en-US" dirty="0">
                <a:solidFill>
                  <a:srgbClr val="FFFFFF"/>
                </a:solidFill>
                <a:effectLst/>
              </a:rPr>
              <a:t> </a:t>
            </a:r>
            <a:r>
              <a:rPr lang="en-US" dirty="0" err="1">
                <a:solidFill>
                  <a:srgbClr val="FFFFFF"/>
                </a:solidFill>
                <a:effectLst/>
              </a:rPr>
              <a:t>znaków</a:t>
            </a:r>
            <a:r>
              <a:rPr lang="en-US" dirty="0">
                <a:solidFill>
                  <a:srgbClr val="FFFFFF"/>
                </a:solidFill>
                <a:effectLst/>
              </a:rPr>
              <a:t> </a:t>
            </a:r>
            <a:r>
              <a:rPr lang="en-US" dirty="0" err="1">
                <a:solidFill>
                  <a:srgbClr val="FFFFFF"/>
                </a:solidFill>
                <a:effectLst/>
              </a:rPr>
              <a:t>zamiast</a:t>
            </a:r>
            <a:r>
              <a:rPr lang="en-US" dirty="0">
                <a:solidFill>
                  <a:srgbClr val="FFFFFF"/>
                </a:solidFill>
                <a:effectLst/>
              </a:rPr>
              <a:t> </a:t>
            </a:r>
            <a:r>
              <a:rPr lang="en-US" dirty="0" err="1">
                <a:solidFill>
                  <a:srgbClr val="FFFFFF"/>
                </a:solidFill>
                <a:effectLst/>
              </a:rPr>
              <a:t>całych</a:t>
            </a:r>
            <a:r>
              <a:rPr lang="en-US" dirty="0">
                <a:solidFill>
                  <a:srgbClr val="FFFFFF"/>
                </a:solidFill>
                <a:effectLst/>
              </a:rPr>
              <a:t> </a:t>
            </a:r>
            <a:r>
              <a:rPr lang="en-US" dirty="0" err="1">
                <a:solidFill>
                  <a:srgbClr val="FFFFFF"/>
                </a:solidFill>
                <a:effectLst/>
              </a:rPr>
              <a:t>wyrazów</a:t>
            </a:r>
            <a:r>
              <a:rPr lang="en-US" dirty="0">
                <a:solidFill>
                  <a:srgbClr val="FFFFFF"/>
                </a:solidFill>
                <a:effectLst/>
              </a:rPr>
              <a:t> np. (</a:t>
            </a:r>
            <a:r>
              <a:rPr lang="en-US" dirty="0" err="1">
                <a:solidFill>
                  <a:srgbClr val="FFFFFF"/>
                </a:solidFill>
                <a:effectLst/>
              </a:rPr>
              <a:t>sekwencjach</a:t>
            </a:r>
            <a:r>
              <a:rPr lang="en-US" dirty="0">
                <a:solidFill>
                  <a:srgbClr val="FFFFFF"/>
                </a:solidFill>
                <a:effectLst/>
              </a:rPr>
              <a:t> 2, 3 </a:t>
            </a:r>
            <a:r>
              <a:rPr lang="en-US" dirty="0" err="1">
                <a:solidFill>
                  <a:srgbClr val="FFFFFF"/>
                </a:solidFill>
                <a:effectLst/>
              </a:rPr>
              <a:t>literowych</a:t>
            </a:r>
            <a:r>
              <a:rPr lang="en-US" dirty="0">
                <a:solidFill>
                  <a:srgbClr val="FFFFFF"/>
                </a:solidFill>
                <a:effectLst/>
              </a:rPr>
              <a:t>)</a:t>
            </a:r>
          </a:p>
          <a:p>
            <a:pPr marL="285750" indent="-285750" defTabSz="914400">
              <a:lnSpc>
                <a:spcPct val="90000"/>
              </a:lnSpc>
              <a:spcAft>
                <a:spcPts val="600"/>
              </a:spcAft>
              <a:buClr>
                <a:schemeClr val="accent1"/>
              </a:buClr>
              <a:buFontTx/>
              <a:buChar char="-"/>
            </a:pPr>
            <a:r>
              <a:rPr lang="en-US" dirty="0" err="1">
                <a:solidFill>
                  <a:srgbClr val="FFFFFF"/>
                </a:solidFill>
                <a:effectLst/>
              </a:rPr>
              <a:t>poprawienie</a:t>
            </a:r>
            <a:r>
              <a:rPr lang="en-US" dirty="0">
                <a:solidFill>
                  <a:srgbClr val="FFFFFF"/>
                </a:solidFill>
                <a:effectLst/>
              </a:rPr>
              <a:t> </a:t>
            </a:r>
            <a:r>
              <a:rPr lang="en-US" dirty="0" err="1">
                <a:solidFill>
                  <a:srgbClr val="FFFFFF"/>
                </a:solidFill>
                <a:effectLst/>
              </a:rPr>
              <a:t>modelu</a:t>
            </a:r>
            <a:r>
              <a:rPr lang="en-US" dirty="0">
                <a:solidFill>
                  <a:srgbClr val="FFFFFF"/>
                </a:solidFill>
                <a:effectLst/>
              </a:rPr>
              <a:t> </a:t>
            </a:r>
            <a:r>
              <a:rPr lang="en-US" dirty="0" err="1">
                <a:solidFill>
                  <a:srgbClr val="FFFFFF"/>
                </a:solidFill>
                <a:effectLst/>
              </a:rPr>
              <a:t>błędu</a:t>
            </a:r>
            <a:r>
              <a:rPr lang="en-US" dirty="0">
                <a:solidFill>
                  <a:srgbClr val="FFFFFF"/>
                </a:solidFill>
                <a:effectLst/>
              </a:rPr>
              <a:t> – </a:t>
            </a:r>
            <a:r>
              <a:rPr lang="en-US" dirty="0" err="1">
                <a:solidFill>
                  <a:srgbClr val="FFFFFF"/>
                </a:solidFill>
                <a:effectLst/>
              </a:rPr>
              <a:t>zebranie</a:t>
            </a:r>
            <a:r>
              <a:rPr lang="en-US" dirty="0">
                <a:solidFill>
                  <a:srgbClr val="FFFFFF"/>
                </a:solidFill>
                <a:effectLst/>
              </a:rPr>
              <a:t> </a:t>
            </a:r>
            <a:r>
              <a:rPr lang="en-US" dirty="0" err="1">
                <a:solidFill>
                  <a:srgbClr val="FFFFFF"/>
                </a:solidFill>
                <a:effectLst/>
              </a:rPr>
              <a:t>większej</a:t>
            </a:r>
            <a:r>
              <a:rPr lang="en-US" dirty="0">
                <a:solidFill>
                  <a:srgbClr val="FFFFFF"/>
                </a:solidFill>
                <a:effectLst/>
              </a:rPr>
              <a:t> </a:t>
            </a:r>
            <a:r>
              <a:rPr lang="en-US" dirty="0" err="1">
                <a:solidFill>
                  <a:srgbClr val="FFFFFF"/>
                </a:solidFill>
                <a:effectLst/>
              </a:rPr>
              <a:t>ilości</a:t>
            </a:r>
            <a:r>
              <a:rPr lang="en-US" dirty="0">
                <a:solidFill>
                  <a:srgbClr val="FFFFFF"/>
                </a:solidFill>
                <a:effectLst/>
              </a:rPr>
              <a:t> </a:t>
            </a:r>
            <a:r>
              <a:rPr lang="en-US" dirty="0" err="1">
                <a:solidFill>
                  <a:srgbClr val="FFFFFF"/>
                </a:solidFill>
                <a:effectLst/>
              </a:rPr>
              <a:t>danych</a:t>
            </a:r>
            <a:endParaRPr lang="en-US" dirty="0">
              <a:solidFill>
                <a:srgbClr val="FFFFFF"/>
              </a:solidFill>
              <a:effectLst/>
            </a:endParaRPr>
          </a:p>
          <a:p>
            <a:pPr marL="285750" indent="-285750" defTabSz="914400">
              <a:lnSpc>
                <a:spcPct val="90000"/>
              </a:lnSpc>
              <a:spcAft>
                <a:spcPts val="600"/>
              </a:spcAft>
              <a:buClr>
                <a:schemeClr val="accent1"/>
              </a:buClr>
              <a:buFontTx/>
              <a:buChar char="-"/>
            </a:pPr>
            <a:r>
              <a:rPr lang="en-US" dirty="0" err="1">
                <a:solidFill>
                  <a:srgbClr val="FFFFFF"/>
                </a:solidFill>
                <a:effectLst/>
              </a:rPr>
              <a:t>możemy</a:t>
            </a:r>
            <a:r>
              <a:rPr lang="en-US" dirty="0">
                <a:solidFill>
                  <a:srgbClr val="FFFFFF"/>
                </a:solidFill>
                <a:effectLst/>
              </a:rPr>
              <a:t> </a:t>
            </a:r>
            <a:r>
              <a:rPr lang="en-US" dirty="0" err="1">
                <a:solidFill>
                  <a:srgbClr val="FFFFFF"/>
                </a:solidFill>
                <a:effectLst/>
              </a:rPr>
              <a:t>rozważyć</a:t>
            </a:r>
            <a:r>
              <a:rPr lang="en-US" dirty="0">
                <a:solidFill>
                  <a:srgbClr val="FFFFFF"/>
                </a:solidFill>
                <a:effectLst/>
              </a:rPr>
              <a:t> </a:t>
            </a:r>
            <a:r>
              <a:rPr lang="en-US" dirty="0" err="1">
                <a:solidFill>
                  <a:srgbClr val="FFFFFF"/>
                </a:solidFill>
                <a:effectLst/>
              </a:rPr>
              <a:t>rozszerzenie</a:t>
            </a:r>
            <a:r>
              <a:rPr lang="en-US" dirty="0">
                <a:solidFill>
                  <a:srgbClr val="FFFFFF"/>
                </a:solidFill>
                <a:effectLst/>
              </a:rPr>
              <a:t> </a:t>
            </a:r>
            <a:r>
              <a:rPr lang="en-US" dirty="0" err="1">
                <a:solidFill>
                  <a:srgbClr val="FFFFFF"/>
                </a:solidFill>
                <a:effectLst/>
              </a:rPr>
              <a:t>modelu</a:t>
            </a:r>
            <a:r>
              <a:rPr lang="en-US" dirty="0">
                <a:solidFill>
                  <a:srgbClr val="FFFFFF"/>
                </a:solidFill>
                <a:effectLst/>
              </a:rPr>
              <a:t>, </a:t>
            </a:r>
            <a:r>
              <a:rPr lang="en-US" dirty="0" err="1">
                <a:solidFill>
                  <a:srgbClr val="FFFFFF"/>
                </a:solidFill>
                <a:effectLst/>
              </a:rPr>
              <a:t>zezwalając</a:t>
            </a:r>
            <a:r>
              <a:rPr lang="en-US" dirty="0">
                <a:solidFill>
                  <a:srgbClr val="FFFFFF"/>
                </a:solidFill>
                <a:effectLst/>
              </a:rPr>
              <a:t> </a:t>
            </a:r>
            <a:r>
              <a:rPr lang="en-US" dirty="0" err="1">
                <a:solidFill>
                  <a:srgbClr val="FFFFFF"/>
                </a:solidFill>
                <a:effectLst/>
              </a:rPr>
              <a:t>na</a:t>
            </a:r>
            <a:r>
              <a:rPr lang="en-US" dirty="0">
                <a:solidFill>
                  <a:srgbClr val="FFFFFF"/>
                </a:solidFill>
                <a:effectLst/>
              </a:rPr>
              <a:t> </a:t>
            </a:r>
            <a:r>
              <a:rPr lang="en-US" dirty="0" err="1">
                <a:solidFill>
                  <a:srgbClr val="FFFFFF"/>
                </a:solidFill>
                <a:effectLst/>
              </a:rPr>
              <a:t>ograniczony</a:t>
            </a:r>
            <a:r>
              <a:rPr lang="en-US" dirty="0">
                <a:solidFill>
                  <a:srgbClr val="FFFFFF"/>
                </a:solidFill>
                <a:effectLst/>
              </a:rPr>
              <a:t> </a:t>
            </a:r>
            <a:r>
              <a:rPr lang="en-US" dirty="0" err="1">
                <a:solidFill>
                  <a:srgbClr val="FFFFFF"/>
                </a:solidFill>
                <a:effectLst/>
              </a:rPr>
              <a:t>zestaw</a:t>
            </a:r>
            <a:r>
              <a:rPr lang="en-US" dirty="0">
                <a:solidFill>
                  <a:srgbClr val="FFFFFF"/>
                </a:solidFill>
                <a:effectLst/>
              </a:rPr>
              <a:t> </a:t>
            </a:r>
            <a:r>
              <a:rPr lang="en-US" dirty="0" err="1">
                <a:solidFill>
                  <a:srgbClr val="FFFFFF"/>
                </a:solidFill>
                <a:effectLst/>
              </a:rPr>
              <a:t>edycji</a:t>
            </a:r>
            <a:r>
              <a:rPr lang="en-US" dirty="0">
                <a:solidFill>
                  <a:srgbClr val="FFFFFF"/>
                </a:solidFill>
                <a:effectLst/>
              </a:rPr>
              <a:t> w </a:t>
            </a:r>
            <a:r>
              <a:rPr lang="en-US" dirty="0" err="1">
                <a:solidFill>
                  <a:srgbClr val="FFFFFF"/>
                </a:solidFill>
                <a:effectLst/>
              </a:rPr>
              <a:t>którym</a:t>
            </a:r>
            <a:r>
              <a:rPr lang="en-US" dirty="0">
                <a:solidFill>
                  <a:srgbClr val="FFFFFF"/>
                </a:solidFill>
                <a:effectLst/>
              </a:rPr>
              <a:t> </a:t>
            </a:r>
            <a:r>
              <a:rPr lang="en-US" dirty="0" err="1">
                <a:solidFill>
                  <a:srgbClr val="FFFFFF"/>
                </a:solidFill>
                <a:effectLst/>
              </a:rPr>
              <a:t>wprowadzamy</a:t>
            </a:r>
            <a:r>
              <a:rPr lang="en-US" dirty="0">
                <a:solidFill>
                  <a:srgbClr val="FFFFFF"/>
                </a:solidFill>
                <a:effectLst/>
              </a:rPr>
              <a:t> 3 </a:t>
            </a:r>
            <a:r>
              <a:rPr lang="en-US" dirty="0" err="1">
                <a:solidFill>
                  <a:srgbClr val="FFFFFF"/>
                </a:solidFill>
                <a:effectLst/>
              </a:rPr>
              <a:t>zmiany</a:t>
            </a:r>
            <a:r>
              <a:rPr lang="en-US" dirty="0">
                <a:solidFill>
                  <a:srgbClr val="FFFFFF"/>
                </a:solidFill>
                <a:effectLst/>
              </a:rPr>
              <a:t> </a:t>
            </a:r>
            <a:r>
              <a:rPr lang="en-US" dirty="0" err="1">
                <a:solidFill>
                  <a:srgbClr val="FFFFFF"/>
                </a:solidFill>
                <a:effectLst/>
              </a:rPr>
              <a:t>dla</a:t>
            </a:r>
            <a:r>
              <a:rPr lang="en-US" dirty="0">
                <a:solidFill>
                  <a:srgbClr val="FFFFFF"/>
                </a:solidFill>
                <a:effectLst/>
              </a:rPr>
              <a:t> </a:t>
            </a:r>
            <a:r>
              <a:rPr lang="en-US" dirty="0" err="1">
                <a:solidFill>
                  <a:srgbClr val="FFFFFF"/>
                </a:solidFill>
                <a:effectLst/>
              </a:rPr>
              <a:t>danego</a:t>
            </a:r>
            <a:r>
              <a:rPr lang="en-US" dirty="0">
                <a:solidFill>
                  <a:srgbClr val="FFFFFF"/>
                </a:solidFill>
                <a:effectLst/>
              </a:rPr>
              <a:t> </a:t>
            </a:r>
            <a:r>
              <a:rPr lang="en-US" dirty="0" err="1">
                <a:solidFill>
                  <a:srgbClr val="FFFFFF"/>
                </a:solidFill>
                <a:effectLst/>
              </a:rPr>
              <a:t>słowa</a:t>
            </a:r>
            <a:endParaRPr lang="en-US" dirty="0">
              <a:solidFill>
                <a:srgbClr val="FFFFFF"/>
              </a:solidFill>
              <a:effectLst/>
            </a:endParaRPr>
          </a:p>
          <a:p>
            <a:pPr marL="285750" indent="-285750" defTabSz="914400">
              <a:lnSpc>
                <a:spcPct val="90000"/>
              </a:lnSpc>
              <a:spcAft>
                <a:spcPts val="600"/>
              </a:spcAft>
              <a:buClr>
                <a:schemeClr val="accent1"/>
              </a:buClr>
              <a:buFontTx/>
              <a:buChar char="-"/>
            </a:pPr>
            <a:r>
              <a:rPr lang="en-US" dirty="0" err="1">
                <a:solidFill>
                  <a:srgbClr val="FFFFFF"/>
                </a:solidFill>
                <a:effectLst/>
              </a:rPr>
              <a:t>sprawdzanie</a:t>
            </a:r>
            <a:r>
              <a:rPr lang="en-US" dirty="0">
                <a:solidFill>
                  <a:srgbClr val="FFFFFF"/>
                </a:solidFill>
                <a:effectLst/>
              </a:rPr>
              <a:t> </a:t>
            </a:r>
            <a:r>
              <a:rPr lang="en-US" dirty="0" err="1">
                <a:solidFill>
                  <a:srgbClr val="FFFFFF"/>
                </a:solidFill>
                <a:effectLst/>
              </a:rPr>
              <a:t>kontekstu</a:t>
            </a:r>
            <a:r>
              <a:rPr lang="en-US" dirty="0">
                <a:solidFill>
                  <a:srgbClr val="FFFFFF"/>
                </a:solidFill>
                <a:effectLst/>
              </a:rPr>
              <a:t> w </a:t>
            </a:r>
            <a:r>
              <a:rPr lang="en-US" dirty="0" err="1">
                <a:solidFill>
                  <a:srgbClr val="FFFFFF"/>
                </a:solidFill>
                <a:effectLst/>
              </a:rPr>
              <a:t>jakim</a:t>
            </a:r>
            <a:r>
              <a:rPr lang="en-US" dirty="0">
                <a:solidFill>
                  <a:srgbClr val="FFFFFF"/>
                </a:solidFill>
                <a:effectLst/>
              </a:rPr>
              <a:t> </a:t>
            </a:r>
            <a:r>
              <a:rPr lang="en-US" dirty="0" err="1">
                <a:solidFill>
                  <a:srgbClr val="FFFFFF"/>
                </a:solidFill>
                <a:effectLst/>
              </a:rPr>
              <a:t>występuje</a:t>
            </a:r>
            <a:r>
              <a:rPr lang="en-US" dirty="0">
                <a:solidFill>
                  <a:srgbClr val="FFFFFF"/>
                </a:solidFill>
                <a:effectLst/>
              </a:rPr>
              <a:t> </a:t>
            </a:r>
            <a:r>
              <a:rPr lang="en-US" dirty="0" err="1">
                <a:solidFill>
                  <a:srgbClr val="FFFFFF"/>
                </a:solidFill>
                <a:effectLst/>
              </a:rPr>
              <a:t>dane</a:t>
            </a:r>
            <a:r>
              <a:rPr lang="en-US" dirty="0">
                <a:solidFill>
                  <a:srgbClr val="FFFFFF"/>
                </a:solidFill>
                <a:effectLst/>
              </a:rPr>
              <a:t> </a:t>
            </a:r>
            <a:r>
              <a:rPr lang="en-US" dirty="0" err="1">
                <a:solidFill>
                  <a:srgbClr val="FFFFFF"/>
                </a:solidFill>
                <a:effectLst/>
              </a:rPr>
              <a:t>słowo</a:t>
            </a:r>
            <a:r>
              <a:rPr lang="en-US" dirty="0">
                <a:solidFill>
                  <a:srgbClr val="FFFFFF"/>
                </a:solidFill>
                <a:effectLst/>
              </a:rPr>
              <a:t>, </a:t>
            </a:r>
            <a:endParaRPr lang="pl-PL" dirty="0">
              <a:solidFill>
                <a:srgbClr val="FFFFFF"/>
              </a:solidFill>
              <a:effectLst/>
            </a:endParaRPr>
          </a:p>
          <a:p>
            <a:pPr marL="285750" indent="-285750" defTabSz="914400">
              <a:lnSpc>
                <a:spcPct val="90000"/>
              </a:lnSpc>
              <a:spcAft>
                <a:spcPts val="600"/>
              </a:spcAft>
              <a:buClr>
                <a:schemeClr val="accent1"/>
              </a:buClr>
              <a:buFontTx/>
              <a:buChar char="-"/>
            </a:pPr>
            <a:r>
              <a:rPr lang="en-US" dirty="0" err="1">
                <a:solidFill>
                  <a:srgbClr val="FFFFFF"/>
                </a:solidFill>
              </a:rPr>
              <a:t>w</a:t>
            </a:r>
            <a:r>
              <a:rPr lang="en-US" dirty="0" err="1">
                <a:solidFill>
                  <a:srgbClr val="FFFFFF"/>
                </a:solidFill>
                <a:effectLst/>
              </a:rPr>
              <a:t>ybór</a:t>
            </a:r>
            <a:r>
              <a:rPr lang="en-US" dirty="0">
                <a:solidFill>
                  <a:srgbClr val="FFFFFF"/>
                </a:solidFill>
                <a:effectLst/>
              </a:rPr>
              <a:t> </a:t>
            </a:r>
            <a:r>
              <a:rPr lang="en-US" dirty="0" err="1">
                <a:solidFill>
                  <a:srgbClr val="FFFFFF"/>
                </a:solidFill>
                <a:effectLst/>
              </a:rPr>
              <a:t>dialektu</a:t>
            </a:r>
            <a:endParaRPr lang="en-US" dirty="0">
              <a:solidFill>
                <a:srgbClr val="FFFFFF"/>
              </a:solidFill>
              <a:effectLst/>
            </a:endParaRPr>
          </a:p>
          <a:p>
            <a:pPr marL="285750" indent="-285750" defTabSz="914400">
              <a:lnSpc>
                <a:spcPct val="90000"/>
              </a:lnSpc>
              <a:spcAft>
                <a:spcPts val="600"/>
              </a:spcAft>
              <a:buClr>
                <a:schemeClr val="accent1"/>
              </a:buClr>
              <a:buFontTx/>
              <a:buChar char="-"/>
            </a:pPr>
            <a:r>
              <a:rPr lang="en-US" dirty="0" err="1">
                <a:solidFill>
                  <a:srgbClr val="FFFFFF"/>
                </a:solidFill>
              </a:rPr>
              <a:t>buforowanie</a:t>
            </a:r>
            <a:r>
              <a:rPr lang="en-US" dirty="0">
                <a:solidFill>
                  <a:srgbClr val="FFFFFF"/>
                </a:solidFill>
              </a:rPr>
              <a:t> </a:t>
            </a:r>
            <a:r>
              <a:rPr lang="en-US" dirty="0" err="1">
                <a:solidFill>
                  <a:srgbClr val="FFFFFF"/>
                </a:solidFill>
              </a:rPr>
              <a:t>wyników</a:t>
            </a:r>
            <a:r>
              <a:rPr lang="en-US" dirty="0">
                <a:solidFill>
                  <a:srgbClr val="FFFFFF"/>
                </a:solidFill>
              </a:rPr>
              <a:t> </a:t>
            </a:r>
            <a:r>
              <a:rPr lang="en-US" dirty="0" err="1">
                <a:solidFill>
                  <a:srgbClr val="FFFFFF"/>
                </a:solidFill>
              </a:rPr>
              <a:t>obliczeń</a:t>
            </a:r>
            <a:endParaRPr lang="en-US" dirty="0">
              <a:solidFill>
                <a:srgbClr val="FFFFFF"/>
              </a:solidFill>
            </a:endParaRPr>
          </a:p>
          <a:p>
            <a:pPr marL="285750" indent="-285750" defTabSz="914400">
              <a:lnSpc>
                <a:spcPct val="90000"/>
              </a:lnSpc>
              <a:spcAft>
                <a:spcPts val="600"/>
              </a:spcAft>
              <a:buClr>
                <a:schemeClr val="accent1"/>
              </a:buClr>
              <a:buFontTx/>
              <a:buChar char="-"/>
            </a:pPr>
            <a:r>
              <a:rPr lang="en-US" dirty="0" err="1">
                <a:solidFill>
                  <a:srgbClr val="FFFFFF"/>
                </a:solidFill>
                <a:effectLst/>
              </a:rPr>
              <a:t>wprowadzenie</a:t>
            </a:r>
            <a:r>
              <a:rPr lang="en-US" dirty="0">
                <a:solidFill>
                  <a:srgbClr val="FFFFFF"/>
                </a:solidFill>
                <a:effectLst/>
              </a:rPr>
              <a:t> </a:t>
            </a:r>
            <a:r>
              <a:rPr lang="en-US" dirty="0" err="1">
                <a:solidFill>
                  <a:srgbClr val="FFFFFF"/>
                </a:solidFill>
                <a:effectLst/>
              </a:rPr>
              <a:t>analizy</a:t>
            </a:r>
            <a:r>
              <a:rPr lang="en-US" dirty="0">
                <a:solidFill>
                  <a:srgbClr val="FFFFFF"/>
                </a:solidFill>
                <a:effectLst/>
              </a:rPr>
              <a:t> </a:t>
            </a:r>
            <a:r>
              <a:rPr lang="en-US" dirty="0" err="1">
                <a:solidFill>
                  <a:srgbClr val="FFFFFF"/>
                </a:solidFill>
                <a:effectLst/>
              </a:rPr>
              <a:t>semantycznej</a:t>
            </a:r>
            <a:r>
              <a:rPr lang="en-US" dirty="0">
                <a:solidFill>
                  <a:srgbClr val="FFFFFF"/>
                </a:solidFill>
                <a:effectLst/>
              </a:rPr>
              <a:t> </a:t>
            </a:r>
          </a:p>
          <a:p>
            <a:pPr marL="285750" indent="-285750" defTabSz="914400">
              <a:lnSpc>
                <a:spcPct val="90000"/>
              </a:lnSpc>
              <a:spcAft>
                <a:spcPts val="600"/>
              </a:spcAft>
              <a:buClr>
                <a:schemeClr val="accent1"/>
              </a:buClr>
              <a:buFontTx/>
              <a:buChar char="-"/>
            </a:pPr>
            <a:endParaRPr lang="en-US" dirty="0">
              <a:solidFill>
                <a:srgbClr val="FFFFFF"/>
              </a:solidFill>
              <a:effectLst/>
            </a:endParaRPr>
          </a:p>
          <a:p>
            <a:pPr defTabSz="914400">
              <a:lnSpc>
                <a:spcPct val="90000"/>
              </a:lnSpc>
              <a:spcAft>
                <a:spcPts val="600"/>
              </a:spcAft>
              <a:buClr>
                <a:schemeClr val="accent1"/>
              </a:buClr>
            </a:pPr>
            <a:endParaRPr lang="en-US" dirty="0">
              <a:solidFill>
                <a:srgbClr val="FFFFFF"/>
              </a:solidFill>
            </a:endParaRPr>
          </a:p>
        </p:txBody>
      </p:sp>
      <p:pic>
        <p:nvPicPr>
          <p:cNvPr id="26" name="Picture 15" descr="Rasę między czterema królikami a jednym miesiącem i z wyprzedzeniem należy do ołowiu">
            <a:extLst>
              <a:ext uri="{FF2B5EF4-FFF2-40B4-BE49-F238E27FC236}">
                <a16:creationId xmlns:a16="http://schemas.microsoft.com/office/drawing/2014/main" id="{D3C14B50-51EE-6D0E-8E80-67D62756C1A1}"/>
              </a:ext>
            </a:extLst>
          </p:cNvPr>
          <p:cNvPicPr>
            <a:picLocks noChangeAspect="1"/>
          </p:cNvPicPr>
          <p:nvPr/>
        </p:nvPicPr>
        <p:blipFill rotWithShape="1">
          <a:blip r:embed="rId3"/>
          <a:srcRect l="23353" r="21848" b="2"/>
          <a:stretch/>
        </p:blipFill>
        <p:spPr>
          <a:xfrm>
            <a:off x="7552266" y="10"/>
            <a:ext cx="4639734" cy="6857990"/>
          </a:xfrm>
          <a:prstGeom prst="rect">
            <a:avLst/>
          </a:prstGeom>
        </p:spPr>
      </p:pic>
    </p:spTree>
    <p:extLst>
      <p:ext uri="{BB962C8B-B14F-4D97-AF65-F5344CB8AC3E}">
        <p14:creationId xmlns:p14="http://schemas.microsoft.com/office/powerpoint/2010/main" val="377577763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3A8EC506-B1DA-46A1-B44D-774E68468E1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Oval 5">
            <a:extLst>
              <a:ext uri="{FF2B5EF4-FFF2-40B4-BE49-F238E27FC236}">
                <a16:creationId xmlns:a16="http://schemas.microsoft.com/office/drawing/2014/main" id="{BFF30785-305E-45D7-984F-5AA93D3CA5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12" name="Straight Connector 11">
            <a:extLst>
              <a:ext uri="{FF2B5EF4-FFF2-40B4-BE49-F238E27FC236}">
                <a16:creationId xmlns:a16="http://schemas.microsoft.com/office/drawing/2014/main" id="{15E01FA5-D766-43CA-A83D-E7CF3F04E96F}"/>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 useBgFill="1">
        <p:nvSpPr>
          <p:cNvPr id="14" name="Rectangle 13">
            <a:extLst>
              <a:ext uri="{FF2B5EF4-FFF2-40B4-BE49-F238E27FC236}">
                <a16:creationId xmlns:a16="http://schemas.microsoft.com/office/drawing/2014/main" id="{C411DB08-1669-426B-BBEB-FAD285EF80F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726" cy="685897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029E4219-121F-4CD1-AA58-24746CD2923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546854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634276" y="640080"/>
            <a:ext cx="4208656" cy="3034857"/>
          </a:xfrm>
        </p:spPr>
        <p:txBody>
          <a:bodyPr vert="horz" lIns="91440" tIns="45720" rIns="91440" bIns="45720" rtlCol="0" anchor="b">
            <a:normAutofit/>
          </a:bodyPr>
          <a:lstStyle/>
          <a:p>
            <a:pPr algn="r"/>
            <a:r>
              <a:rPr lang="en-US" sz="4400" kern="1200" cap="all" spc="200" baseline="0">
                <a:solidFill>
                  <a:srgbClr val="FFFFFF"/>
                </a:solidFill>
                <a:latin typeface="+mj-lt"/>
                <a:ea typeface="+mj-ea"/>
                <a:cs typeface="+mj-cs"/>
              </a:rPr>
              <a:t>Spelling corrector – inne przykłady</a:t>
            </a:r>
          </a:p>
        </p:txBody>
      </p:sp>
      <p:cxnSp>
        <p:nvCxnSpPr>
          <p:cNvPr id="18" name="Straight Connector 17">
            <a:extLst>
              <a:ext uri="{FF2B5EF4-FFF2-40B4-BE49-F238E27FC236}">
                <a16:creationId xmlns:a16="http://schemas.microsoft.com/office/drawing/2014/main" id="{52F50912-06FD-4216-BAD3-21050F59564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86679" y="3765314"/>
            <a:ext cx="3931920" cy="0"/>
          </a:xfrm>
          <a:prstGeom prst="line">
            <a:avLst/>
          </a:prstGeom>
          <a:ln w="190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cxnSp>
      <p:graphicFrame>
        <p:nvGraphicFramePr>
          <p:cNvPr id="3" name="Tabela 3">
            <a:extLst>
              <a:ext uri="{FF2B5EF4-FFF2-40B4-BE49-F238E27FC236}">
                <a16:creationId xmlns:a16="http://schemas.microsoft.com/office/drawing/2014/main" id="{A015E068-9EDF-3ABC-6AC8-978344CCB028}"/>
              </a:ext>
            </a:extLst>
          </p:cNvPr>
          <p:cNvGraphicFramePr>
            <a:graphicFrameLocks noGrp="1"/>
          </p:cNvGraphicFramePr>
          <p:nvPr>
            <p:extLst>
              <p:ext uri="{D42A27DB-BD31-4B8C-83A1-F6EECF244321}">
                <p14:modId xmlns:p14="http://schemas.microsoft.com/office/powerpoint/2010/main" val="2685402173"/>
              </p:ext>
            </p:extLst>
          </p:nvPr>
        </p:nvGraphicFramePr>
        <p:xfrm>
          <a:off x="6096000" y="1810050"/>
          <a:ext cx="5459471" cy="3238878"/>
        </p:xfrm>
        <a:graphic>
          <a:graphicData uri="http://schemas.openxmlformats.org/drawingml/2006/table">
            <a:tbl>
              <a:tblPr firstRow="1" bandRow="1">
                <a:tableStyleId>{5C22544A-7EE6-4342-B048-85BDC9FD1C3A}</a:tableStyleId>
              </a:tblPr>
              <a:tblGrid>
                <a:gridCol w="1206400">
                  <a:extLst>
                    <a:ext uri="{9D8B030D-6E8A-4147-A177-3AD203B41FA5}">
                      <a16:colId xmlns:a16="http://schemas.microsoft.com/office/drawing/2014/main" val="2140806302"/>
                    </a:ext>
                  </a:extLst>
                </a:gridCol>
                <a:gridCol w="1819824">
                  <a:extLst>
                    <a:ext uri="{9D8B030D-6E8A-4147-A177-3AD203B41FA5}">
                      <a16:colId xmlns:a16="http://schemas.microsoft.com/office/drawing/2014/main" val="3276336864"/>
                    </a:ext>
                  </a:extLst>
                </a:gridCol>
                <a:gridCol w="2433247">
                  <a:extLst>
                    <a:ext uri="{9D8B030D-6E8A-4147-A177-3AD203B41FA5}">
                      <a16:colId xmlns:a16="http://schemas.microsoft.com/office/drawing/2014/main" val="3625074751"/>
                    </a:ext>
                  </a:extLst>
                </a:gridCol>
              </a:tblGrid>
              <a:tr h="539813">
                <a:tc>
                  <a:txBody>
                    <a:bodyPr/>
                    <a:lstStyle/>
                    <a:p>
                      <a:r>
                        <a:rPr lang="pl-PL" sz="2400"/>
                        <a:t>Język</a:t>
                      </a:r>
                    </a:p>
                  </a:txBody>
                  <a:tcPr marL="122685" marR="122685" marT="61342" marB="61342"/>
                </a:tc>
                <a:tc>
                  <a:txBody>
                    <a:bodyPr/>
                    <a:lstStyle/>
                    <a:p>
                      <a:r>
                        <a:rPr lang="pl-PL" sz="2400"/>
                        <a:t>Linie kodu</a:t>
                      </a:r>
                    </a:p>
                  </a:txBody>
                  <a:tcPr marL="122685" marR="122685" marT="61342" marB="61342"/>
                </a:tc>
                <a:tc>
                  <a:txBody>
                    <a:bodyPr/>
                    <a:lstStyle/>
                    <a:p>
                      <a:r>
                        <a:rPr lang="pl-PL" sz="2400"/>
                        <a:t>Autor</a:t>
                      </a:r>
                    </a:p>
                  </a:txBody>
                  <a:tcPr marL="122685" marR="122685" marT="61342" marB="61342"/>
                </a:tc>
                <a:extLst>
                  <a:ext uri="{0D108BD9-81ED-4DB2-BD59-A6C34878D82A}">
                    <a16:rowId xmlns:a16="http://schemas.microsoft.com/office/drawing/2014/main" val="2364829372"/>
                  </a:ext>
                </a:extLst>
              </a:tr>
              <a:tr h="539813">
                <a:tc>
                  <a:txBody>
                    <a:bodyPr/>
                    <a:lstStyle/>
                    <a:p>
                      <a:r>
                        <a:rPr lang="pl-PL" sz="2400"/>
                        <a:t>C</a:t>
                      </a:r>
                    </a:p>
                  </a:txBody>
                  <a:tcPr marL="122685" marR="122685" marT="61342" marB="61342"/>
                </a:tc>
                <a:tc>
                  <a:txBody>
                    <a:bodyPr/>
                    <a:lstStyle/>
                    <a:p>
                      <a:r>
                        <a:rPr lang="pl-PL" sz="2400">
                          <a:latin typeface="Calibri" panose="020F0502020204030204" pitchFamily="34" charset="0"/>
                          <a:cs typeface="Calibri" panose="020F0502020204030204" pitchFamily="34" charset="0"/>
                        </a:rPr>
                        <a:t>184</a:t>
                      </a:r>
                    </a:p>
                  </a:txBody>
                  <a:tcPr marL="122685" marR="122685" marT="61342" marB="61342"/>
                </a:tc>
                <a:tc>
                  <a:txBody>
                    <a:bodyPr/>
                    <a:lstStyle/>
                    <a:p>
                      <a:r>
                        <a:rPr lang="pl-PL" sz="2400"/>
                        <a:t>Marcelo Toledo</a:t>
                      </a:r>
                    </a:p>
                  </a:txBody>
                  <a:tcPr marL="122685" marR="122685" marT="61342" marB="61342"/>
                </a:tc>
                <a:extLst>
                  <a:ext uri="{0D108BD9-81ED-4DB2-BD59-A6C34878D82A}">
                    <a16:rowId xmlns:a16="http://schemas.microsoft.com/office/drawing/2014/main" val="332245019"/>
                  </a:ext>
                </a:extLst>
              </a:tr>
              <a:tr h="539813">
                <a:tc>
                  <a:txBody>
                    <a:bodyPr/>
                    <a:lstStyle/>
                    <a:p>
                      <a:r>
                        <a:rPr lang="pl-PL" sz="2400"/>
                        <a:t>C++</a:t>
                      </a:r>
                    </a:p>
                  </a:txBody>
                  <a:tcPr marL="122685" marR="122685" marT="61342" marB="61342"/>
                </a:tc>
                <a:tc>
                  <a:txBody>
                    <a:bodyPr/>
                    <a:lstStyle/>
                    <a:p>
                      <a:r>
                        <a:rPr lang="pl-PL" sz="2400">
                          <a:latin typeface="Calibri" panose="020F0502020204030204" pitchFamily="34" charset="0"/>
                          <a:cs typeface="Calibri" panose="020F0502020204030204" pitchFamily="34" charset="0"/>
                        </a:rPr>
                        <a:t>98</a:t>
                      </a:r>
                    </a:p>
                  </a:txBody>
                  <a:tcPr marL="122685" marR="122685" marT="61342" marB="61342"/>
                </a:tc>
                <a:tc>
                  <a:txBody>
                    <a:bodyPr/>
                    <a:lstStyle/>
                    <a:p>
                      <a:r>
                        <a:rPr lang="pl-PL" sz="2400"/>
                        <a:t>Felipe Farinon</a:t>
                      </a:r>
                    </a:p>
                  </a:txBody>
                  <a:tcPr marL="122685" marR="122685" marT="61342" marB="61342"/>
                </a:tc>
                <a:extLst>
                  <a:ext uri="{0D108BD9-81ED-4DB2-BD59-A6C34878D82A}">
                    <a16:rowId xmlns:a16="http://schemas.microsoft.com/office/drawing/2014/main" val="4161614947"/>
                  </a:ext>
                </a:extLst>
              </a:tr>
              <a:tr h="539813">
                <a:tc>
                  <a:txBody>
                    <a:bodyPr/>
                    <a:lstStyle/>
                    <a:p>
                      <a:r>
                        <a:rPr lang="pl-PL" sz="2400"/>
                        <a:t>Java</a:t>
                      </a:r>
                    </a:p>
                  </a:txBody>
                  <a:tcPr marL="122685" marR="122685" marT="61342" marB="61342"/>
                </a:tc>
                <a:tc>
                  <a:txBody>
                    <a:bodyPr/>
                    <a:lstStyle/>
                    <a:p>
                      <a:r>
                        <a:rPr lang="pl-PL" sz="2400">
                          <a:latin typeface="Calibri" panose="020F0502020204030204" pitchFamily="34" charset="0"/>
                          <a:cs typeface="Calibri" panose="020F0502020204030204" pitchFamily="34" charset="0"/>
                        </a:rPr>
                        <a:t>35</a:t>
                      </a:r>
                    </a:p>
                  </a:txBody>
                  <a:tcPr marL="122685" marR="122685" marT="61342" marB="61342"/>
                </a:tc>
                <a:tc>
                  <a:txBody>
                    <a:bodyPr/>
                    <a:lstStyle/>
                    <a:p>
                      <a:r>
                        <a:rPr lang="pl-PL" sz="2400"/>
                        <a:t>Rael Cunha</a:t>
                      </a:r>
                    </a:p>
                  </a:txBody>
                  <a:tcPr marL="122685" marR="122685" marT="61342" marB="61342"/>
                </a:tc>
                <a:extLst>
                  <a:ext uri="{0D108BD9-81ED-4DB2-BD59-A6C34878D82A}">
                    <a16:rowId xmlns:a16="http://schemas.microsoft.com/office/drawing/2014/main" val="3027031256"/>
                  </a:ext>
                </a:extLst>
              </a:tr>
              <a:tr h="539813">
                <a:tc>
                  <a:txBody>
                    <a:bodyPr/>
                    <a:lstStyle/>
                    <a:p>
                      <a:r>
                        <a:rPr lang="pl-PL" sz="2400"/>
                        <a:t>PHP</a:t>
                      </a:r>
                    </a:p>
                  </a:txBody>
                  <a:tcPr marL="122685" marR="122685" marT="61342" marB="61342"/>
                </a:tc>
                <a:tc>
                  <a:txBody>
                    <a:bodyPr/>
                    <a:lstStyle/>
                    <a:p>
                      <a:r>
                        <a:rPr lang="pl-PL" sz="2400">
                          <a:latin typeface="Calibri" panose="020F0502020204030204" pitchFamily="34" charset="0"/>
                          <a:cs typeface="Calibri" panose="020F0502020204030204" pitchFamily="34" charset="0"/>
                        </a:rPr>
                        <a:t>68</a:t>
                      </a:r>
                    </a:p>
                  </a:txBody>
                  <a:tcPr marL="122685" marR="122685" marT="61342" marB="61342"/>
                </a:tc>
                <a:tc>
                  <a:txBody>
                    <a:bodyPr/>
                    <a:lstStyle/>
                    <a:p>
                      <a:r>
                        <a:rPr lang="pl-PL" sz="2400"/>
                        <a:t>Felipe Ribeiro</a:t>
                      </a:r>
                    </a:p>
                  </a:txBody>
                  <a:tcPr marL="122685" marR="122685" marT="61342" marB="61342"/>
                </a:tc>
                <a:extLst>
                  <a:ext uri="{0D108BD9-81ED-4DB2-BD59-A6C34878D82A}">
                    <a16:rowId xmlns:a16="http://schemas.microsoft.com/office/drawing/2014/main" val="1736290203"/>
                  </a:ext>
                </a:extLst>
              </a:tr>
              <a:tr h="539813">
                <a:tc>
                  <a:txBody>
                    <a:bodyPr/>
                    <a:lstStyle/>
                    <a:p>
                      <a:r>
                        <a:rPr lang="pl-PL" sz="2400"/>
                        <a:t>R</a:t>
                      </a:r>
                    </a:p>
                  </a:txBody>
                  <a:tcPr marL="122685" marR="122685" marT="61342" marB="61342"/>
                </a:tc>
                <a:tc>
                  <a:txBody>
                    <a:bodyPr/>
                    <a:lstStyle/>
                    <a:p>
                      <a:r>
                        <a:rPr lang="pl-PL" sz="2400">
                          <a:latin typeface="Calibri" panose="020F0502020204030204" pitchFamily="34" charset="0"/>
                          <a:cs typeface="Calibri" panose="020F0502020204030204" pitchFamily="34" charset="0"/>
                        </a:rPr>
                        <a:t>2</a:t>
                      </a:r>
                    </a:p>
                  </a:txBody>
                  <a:tcPr marL="122685" marR="122685" marT="61342" marB="61342"/>
                </a:tc>
                <a:tc>
                  <a:txBody>
                    <a:bodyPr/>
                    <a:lstStyle/>
                    <a:p>
                      <a:r>
                        <a:rPr lang="pl-PL" sz="2400"/>
                        <a:t>Rasmus Bååth</a:t>
                      </a:r>
                    </a:p>
                  </a:txBody>
                  <a:tcPr marL="122685" marR="122685" marT="61342" marB="61342"/>
                </a:tc>
                <a:extLst>
                  <a:ext uri="{0D108BD9-81ED-4DB2-BD59-A6C34878D82A}">
                    <a16:rowId xmlns:a16="http://schemas.microsoft.com/office/drawing/2014/main" val="4235975035"/>
                  </a:ext>
                </a:extLst>
              </a:tr>
            </a:tbl>
          </a:graphicData>
        </a:graphic>
      </p:graphicFrame>
    </p:spTree>
    <p:extLst>
      <p:ext uri="{BB962C8B-B14F-4D97-AF65-F5344CB8AC3E}">
        <p14:creationId xmlns:p14="http://schemas.microsoft.com/office/powerpoint/2010/main" val="258258908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id="{44993CEF-F798-A58A-0E65-0FB3EA0E9164}"/>
              </a:ext>
            </a:extLst>
          </p:cNvPr>
          <p:cNvSpPr>
            <a:spLocks noGrp="1"/>
          </p:cNvSpPr>
          <p:nvPr>
            <p:ph type="ctrTitle"/>
          </p:nvPr>
        </p:nvSpPr>
        <p:spPr/>
        <p:txBody>
          <a:bodyPr/>
          <a:lstStyle/>
          <a:p>
            <a:r>
              <a:rPr lang="pl-PL" dirty="0"/>
              <a:t>Dziękujemy za uwagę</a:t>
            </a:r>
          </a:p>
        </p:txBody>
      </p:sp>
    </p:spTree>
    <p:extLst>
      <p:ext uri="{BB962C8B-B14F-4D97-AF65-F5344CB8AC3E}">
        <p14:creationId xmlns:p14="http://schemas.microsoft.com/office/powerpoint/2010/main" val="230466905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tint val="95000"/>
            <a:shade val="85000"/>
            <a:satMod val="125000"/>
          </a:schemeClr>
        </a:solidFill>
        <a:effectLst/>
      </p:bgPr>
    </p:bg>
    <p:spTree>
      <p:nvGrpSpPr>
        <p:cNvPr id="1" name=""/>
        <p:cNvGrpSpPr/>
        <p:nvPr/>
      </p:nvGrpSpPr>
      <p:grpSpPr>
        <a:xfrm>
          <a:off x="0" y="0"/>
          <a:ext cx="0" cy="0"/>
          <a:chOff x="0" y="0"/>
          <a:chExt cx="0" cy="0"/>
        </a:xfrm>
      </p:grpSpPr>
      <p:sp>
        <p:nvSpPr>
          <p:cNvPr id="25" name="Freeform 16">
            <a:extLst>
              <a:ext uri="{FF2B5EF4-FFF2-40B4-BE49-F238E27FC236}">
                <a16:creationId xmlns:a16="http://schemas.microsoft.com/office/drawing/2014/main" id="{A10C41F2-1746-4431-9B52-B9F147A896B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custGeom>
            <a:avLst/>
            <a:gdLst>
              <a:gd name="connsiteX0" fmla="*/ 0 w 3096136"/>
              <a:gd name="connsiteY0" fmla="*/ 0 h 5856137"/>
              <a:gd name="connsiteX1" fmla="*/ 3096136 w 3096136"/>
              <a:gd name="connsiteY1" fmla="*/ 0 h 5856137"/>
              <a:gd name="connsiteX2" fmla="*/ 3096136 w 3096136"/>
              <a:gd name="connsiteY2" fmla="*/ 5856137 h 5856137"/>
              <a:gd name="connsiteX3" fmla="*/ 0 w 3096136"/>
              <a:gd name="connsiteY3" fmla="*/ 5856137 h 5856137"/>
            </a:gdLst>
            <a:ahLst/>
            <a:cxnLst>
              <a:cxn ang="0">
                <a:pos x="connsiteX0" y="connsiteY0"/>
              </a:cxn>
              <a:cxn ang="0">
                <a:pos x="connsiteX1" y="connsiteY1"/>
              </a:cxn>
              <a:cxn ang="0">
                <a:pos x="connsiteX2" y="connsiteY2"/>
              </a:cxn>
              <a:cxn ang="0">
                <a:pos x="connsiteX3" y="connsiteY3"/>
              </a:cxn>
            </a:cxnLst>
            <a:rect l="l" t="t" r="r" b="b"/>
            <a:pathLst>
              <a:path w="3096136" h="5856137">
                <a:moveTo>
                  <a:pt x="0" y="0"/>
                </a:moveTo>
                <a:lnTo>
                  <a:pt x="3096136" y="0"/>
                </a:lnTo>
                <a:lnTo>
                  <a:pt x="3096136" y="5856137"/>
                </a:lnTo>
                <a:lnTo>
                  <a:pt x="0" y="5856137"/>
                </a:lnTo>
                <a:close/>
              </a:path>
            </a:pathLst>
          </a:custGeom>
          <a:blipFill dpi="0" rotWithShape="1">
            <a:blip r:embed="rId2">
              <a:duotone>
                <a:schemeClr val="accent1">
                  <a:shade val="45000"/>
                  <a:satMod val="135000"/>
                </a:schemeClr>
                <a:prstClr val="white"/>
              </a:duotone>
            </a:blip>
            <a:srcRect/>
            <a:tile tx="-444500" ty="-127000" sx="50000" sy="50000" flip="xy" algn="tl"/>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prstClr val="white"/>
              </a:solidFill>
            </a:endParaRPr>
          </a:p>
        </p:txBody>
      </p:sp>
      <p:sp useBgFill="1">
        <p:nvSpPr>
          <p:cNvPr id="26" name="Rectangle 20">
            <a:extLst>
              <a:ext uri="{FF2B5EF4-FFF2-40B4-BE49-F238E27FC236}">
                <a16:creationId xmlns:a16="http://schemas.microsoft.com/office/drawing/2014/main" id="{7984928E-D694-4849-BBAD-D7C7DC40547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894020" y="643461"/>
            <a:ext cx="7654513" cy="557106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ytuł 1">
            <a:extLst>
              <a:ext uri="{FF2B5EF4-FFF2-40B4-BE49-F238E27FC236}">
                <a16:creationId xmlns:a16="http://schemas.microsoft.com/office/drawing/2014/main" id="{D688DE96-6801-FBDE-A89F-6C1374BCBC27}"/>
              </a:ext>
            </a:extLst>
          </p:cNvPr>
          <p:cNvSpPr>
            <a:spLocks noGrp="1"/>
          </p:cNvSpPr>
          <p:nvPr>
            <p:ph type="title"/>
          </p:nvPr>
        </p:nvSpPr>
        <p:spPr>
          <a:xfrm>
            <a:off x="4219803" y="4735775"/>
            <a:ext cx="7006998" cy="1156360"/>
          </a:xfrm>
        </p:spPr>
        <p:txBody>
          <a:bodyPr vert="horz" lIns="91440" tIns="45720" rIns="91440" bIns="45720" rtlCol="0" anchor="t">
            <a:normAutofit/>
          </a:bodyPr>
          <a:lstStyle/>
          <a:p>
            <a:r>
              <a:rPr lang="en-US">
                <a:solidFill>
                  <a:schemeClr val="tx1"/>
                </a:solidFill>
              </a:rPr>
              <a:t>Źródła</a:t>
            </a:r>
          </a:p>
        </p:txBody>
      </p:sp>
      <p:sp>
        <p:nvSpPr>
          <p:cNvPr id="14" name="pole tekstowe 13">
            <a:extLst>
              <a:ext uri="{FF2B5EF4-FFF2-40B4-BE49-F238E27FC236}">
                <a16:creationId xmlns:a16="http://schemas.microsoft.com/office/drawing/2014/main" id="{B6C0500D-3AD4-BA44-9573-FEFFD5FB1C17}"/>
              </a:ext>
            </a:extLst>
          </p:cNvPr>
          <p:cNvSpPr txBox="1"/>
          <p:nvPr/>
        </p:nvSpPr>
        <p:spPr>
          <a:xfrm>
            <a:off x="4219802" y="1045600"/>
            <a:ext cx="7006998" cy="3370634"/>
          </a:xfrm>
          <a:prstGeom prst="rect">
            <a:avLst/>
          </a:prstGeom>
        </p:spPr>
        <p:txBody>
          <a:bodyPr vert="horz" lIns="45720" tIns="45720" rIns="45720" bIns="45720" rtlCol="0" anchor="b">
            <a:normAutofit/>
          </a:bodyPr>
          <a:lstStyle/>
          <a:p>
            <a:pPr marL="457200" indent="-457200" defTabSz="914400">
              <a:lnSpc>
                <a:spcPct val="90000"/>
              </a:lnSpc>
              <a:spcAft>
                <a:spcPts val="600"/>
              </a:spcAft>
              <a:buClr>
                <a:schemeClr val="accent1"/>
              </a:buClr>
              <a:buFontTx/>
              <a:buChar char="-"/>
            </a:pPr>
            <a:r>
              <a:rPr lang="en-US" sz="2000">
                <a:hlinkClick r:id="rId3"/>
              </a:rPr>
              <a:t>www.norvig.com/spell-correct.html</a:t>
            </a:r>
            <a:endParaRPr lang="en-US" sz="2000"/>
          </a:p>
          <a:p>
            <a:pPr marL="457200" indent="-457200" defTabSz="914400">
              <a:lnSpc>
                <a:spcPct val="90000"/>
              </a:lnSpc>
              <a:spcAft>
                <a:spcPts val="600"/>
              </a:spcAft>
              <a:buClr>
                <a:schemeClr val="accent1"/>
              </a:buClr>
              <a:buFontTx/>
              <a:buChar char="-"/>
            </a:pPr>
            <a:r>
              <a:rPr lang="en-US" sz="2000">
                <a:hlinkClick r:id="rId4"/>
              </a:rPr>
              <a:t>https://www.dcs.bbk.ac.uk/~roger/spellchecking.html</a:t>
            </a:r>
            <a:endParaRPr lang="en-US" sz="2000"/>
          </a:p>
          <a:p>
            <a:pPr marL="457200" indent="-457200" defTabSz="914400">
              <a:lnSpc>
                <a:spcPct val="90000"/>
              </a:lnSpc>
              <a:spcAft>
                <a:spcPts val="600"/>
              </a:spcAft>
              <a:buClr>
                <a:schemeClr val="accent1"/>
              </a:buClr>
              <a:buFontTx/>
              <a:buChar char="-"/>
            </a:pPr>
            <a:r>
              <a:rPr lang="en-US" sz="2000">
                <a:hlinkClick r:id="rId5"/>
              </a:rPr>
              <a:t>http://marcelotoledo.com/how-to-write-a-spelling-corrector/</a:t>
            </a:r>
            <a:endParaRPr lang="en-US" sz="2000"/>
          </a:p>
          <a:p>
            <a:pPr marL="457200" indent="-457200" defTabSz="914400">
              <a:lnSpc>
                <a:spcPct val="90000"/>
              </a:lnSpc>
              <a:spcAft>
                <a:spcPts val="600"/>
              </a:spcAft>
              <a:buClr>
                <a:schemeClr val="accent1"/>
              </a:buClr>
              <a:buFontTx/>
              <a:buChar char="-"/>
            </a:pPr>
            <a:r>
              <a:rPr lang="en-US" sz="2000">
                <a:hlinkClick r:id="rId6"/>
              </a:rPr>
              <a:t>https://en.wikipedia.org/wiki/Spell_checker</a:t>
            </a:r>
            <a:endParaRPr lang="en-US" sz="2000"/>
          </a:p>
          <a:p>
            <a:pPr marL="457200" indent="-457200" defTabSz="914400">
              <a:lnSpc>
                <a:spcPct val="90000"/>
              </a:lnSpc>
              <a:spcAft>
                <a:spcPts val="600"/>
              </a:spcAft>
              <a:buClr>
                <a:schemeClr val="accent1"/>
              </a:buClr>
              <a:buFontTx/>
              <a:buChar char="-"/>
            </a:pPr>
            <a:r>
              <a:rPr lang="en-US" sz="2000">
                <a:hlinkClick r:id="rId7"/>
              </a:rPr>
              <a:t>https://pl.wikipedia.org/wiki/Twierdzenie_Bayesa</a:t>
            </a:r>
            <a:endParaRPr lang="en-US" sz="2000"/>
          </a:p>
          <a:p>
            <a:pPr marL="457200" indent="-457200" defTabSz="914400">
              <a:lnSpc>
                <a:spcPct val="90000"/>
              </a:lnSpc>
              <a:spcAft>
                <a:spcPts val="600"/>
              </a:spcAft>
              <a:buClr>
                <a:schemeClr val="accent1"/>
              </a:buClr>
              <a:buFontTx/>
              <a:buChar char="-"/>
            </a:pPr>
            <a:endParaRPr lang="en-US" sz="2000"/>
          </a:p>
        </p:txBody>
      </p:sp>
      <p:cxnSp>
        <p:nvCxnSpPr>
          <p:cNvPr id="27" name="Straight Connector 22">
            <a:extLst>
              <a:ext uri="{FF2B5EF4-FFF2-40B4-BE49-F238E27FC236}">
                <a16:creationId xmlns:a16="http://schemas.microsoft.com/office/drawing/2014/main" id="{99237721-19CF-41B1-AA0A-E1E1A8282D52}"/>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324317" y="4576004"/>
            <a:ext cx="4572000" cy="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01334238"/>
      </p:ext>
    </p:extLst>
  </p:cSld>
  <p:clrMapOvr>
    <a:overrideClrMapping bg1="dk1" tx1="lt1" bg2="dk2" tx2="lt2" accent1="accent1" accent2="accent2" accent3="accent3" accent4="accent4" accent5="accent5" accent6="accent6" hlink="hlink" folHlink="folHlink"/>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ny">
  <a:themeElements>
    <a:clrScheme name="Integralny">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ny">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ny">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Motyw pakietu Office">
  <a:themeElements>
    <a:clrScheme name="Pakiet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Pakiet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Pakiet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413</TotalTime>
  <Words>1511</Words>
  <Application>Microsoft Office PowerPoint</Application>
  <PresentationFormat>Panoramiczny</PresentationFormat>
  <Paragraphs>141</Paragraphs>
  <Slides>18</Slides>
  <Notes>12</Notes>
  <HiddenSlides>0</HiddenSlides>
  <MMClips>0</MMClips>
  <ScaleCrop>false</ScaleCrop>
  <HeadingPairs>
    <vt:vector size="6" baseType="variant">
      <vt:variant>
        <vt:lpstr>Używane czcionki</vt:lpstr>
      </vt:variant>
      <vt:variant>
        <vt:i4>6</vt:i4>
      </vt:variant>
      <vt:variant>
        <vt:lpstr>Motyw</vt:lpstr>
      </vt:variant>
      <vt:variant>
        <vt:i4>1</vt:i4>
      </vt:variant>
      <vt:variant>
        <vt:lpstr>Tytuły slajdów</vt:lpstr>
      </vt:variant>
      <vt:variant>
        <vt:i4>18</vt:i4>
      </vt:variant>
    </vt:vector>
  </HeadingPairs>
  <TitlesOfParts>
    <vt:vector size="25" baseType="lpstr">
      <vt:lpstr>Calibri</vt:lpstr>
      <vt:lpstr>Cambria Math</vt:lpstr>
      <vt:lpstr>Courier New</vt:lpstr>
      <vt:lpstr>Tw Cen MT</vt:lpstr>
      <vt:lpstr>Tw Cen MT Condensed</vt:lpstr>
      <vt:lpstr>Wingdings 3</vt:lpstr>
      <vt:lpstr>Integralny</vt:lpstr>
      <vt:lpstr>Jak napisać spelling corrector?</vt:lpstr>
      <vt:lpstr>Co to jest spelling corrector?</vt:lpstr>
      <vt:lpstr>Główne elementy korektora pisowni</vt:lpstr>
      <vt:lpstr>Trochę teoria prawdopodobieństwa</vt:lpstr>
      <vt:lpstr>Twierdzenie Bayesa</vt:lpstr>
      <vt:lpstr>Przekształcenie wyrażenia</vt:lpstr>
      <vt:lpstr>Elementy otrzymanego wyrażenia</vt:lpstr>
      <vt:lpstr>Python: Mechanizm selekcji</vt:lpstr>
      <vt:lpstr>Python: Model kandydata</vt:lpstr>
      <vt:lpstr>Python: Model kandydata</vt:lpstr>
      <vt:lpstr>Python: Edit distance</vt:lpstr>
      <vt:lpstr>Python: Model języka</vt:lpstr>
      <vt:lpstr>Python: Model błędu</vt:lpstr>
      <vt:lpstr>Python: Model błędu</vt:lpstr>
      <vt:lpstr>Jak poprawić działanie korektora pisowni?</vt:lpstr>
      <vt:lpstr>Spelling corrector – inne przykłady</vt:lpstr>
      <vt:lpstr>Dziękujemy za uwagę</vt:lpstr>
      <vt:lpstr>Źródła</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Jak napisać spellcorrector?</dc:title>
  <dc:creator>Dominik Trzópek</dc:creator>
  <cp:lastModifiedBy>Radosław Żerebiec</cp:lastModifiedBy>
  <cp:revision>5</cp:revision>
  <dcterms:created xsi:type="dcterms:W3CDTF">2022-12-16T14:31:05Z</dcterms:created>
  <dcterms:modified xsi:type="dcterms:W3CDTF">2022-12-17T23:57:57Z</dcterms:modified>
</cp:coreProperties>
</file>