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76" d="100"/>
          <a:sy n="76" d="100"/>
        </p:scale>
        <p:origin x="8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F1706F-FF68-4123-A0B4-DF2A88C68EA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65983F6-E2AC-48BB-94BE-94C82E68D1BC}">
      <dgm:prSet/>
      <dgm:spPr/>
      <dgm:t>
        <a:bodyPr/>
        <a:lstStyle/>
        <a:p>
          <a:r>
            <a:rPr lang="pl-PL"/>
            <a:t>Boty mogą również próbować wpływać na zachowania wyborcze poprzez szerzenie treści, które mogą zachęcać ludzi do głosowania na określonych kandydatów lub namawiać ich do niegłosowania.</a:t>
          </a:r>
          <a:endParaRPr lang="en-US"/>
        </a:p>
      </dgm:t>
    </dgm:pt>
    <dgm:pt modelId="{03CC36C0-0432-46A4-90CC-E8918AA1F361}" type="parTrans" cxnId="{54335516-026B-474D-8558-CEEDFCCEA81B}">
      <dgm:prSet/>
      <dgm:spPr/>
      <dgm:t>
        <a:bodyPr/>
        <a:lstStyle/>
        <a:p>
          <a:endParaRPr lang="en-US"/>
        </a:p>
      </dgm:t>
    </dgm:pt>
    <dgm:pt modelId="{A87F2A85-33B3-4EE3-8076-FAE557CE45CC}" type="sibTrans" cxnId="{54335516-026B-474D-8558-CEEDFCCEA81B}">
      <dgm:prSet/>
      <dgm:spPr/>
      <dgm:t>
        <a:bodyPr/>
        <a:lstStyle/>
        <a:p>
          <a:endParaRPr lang="en-US"/>
        </a:p>
      </dgm:t>
    </dgm:pt>
    <dgm:pt modelId="{9A64068F-3E02-4503-B3A3-59CA5E4BF735}">
      <dgm:prSet/>
      <dgm:spPr/>
      <dgm:t>
        <a:bodyPr/>
        <a:lstStyle/>
        <a:p>
          <a:r>
            <a:rPr lang="pl-PL"/>
            <a:t>W ten sposób boty mogą próbować zmienić decyzje wyborców i wpłynąć na wynik wyborów.</a:t>
          </a:r>
          <a:endParaRPr lang="en-US"/>
        </a:p>
      </dgm:t>
    </dgm:pt>
    <dgm:pt modelId="{22C079E8-B966-4801-A28B-F32D38B62E68}" type="parTrans" cxnId="{6029C240-D230-4CEF-85CE-48620E62F671}">
      <dgm:prSet/>
      <dgm:spPr/>
      <dgm:t>
        <a:bodyPr/>
        <a:lstStyle/>
        <a:p>
          <a:endParaRPr lang="en-US"/>
        </a:p>
      </dgm:t>
    </dgm:pt>
    <dgm:pt modelId="{06A65787-E33A-4294-975E-2EDCF9E2A298}" type="sibTrans" cxnId="{6029C240-D230-4CEF-85CE-48620E62F671}">
      <dgm:prSet/>
      <dgm:spPr/>
      <dgm:t>
        <a:bodyPr/>
        <a:lstStyle/>
        <a:p>
          <a:endParaRPr lang="en-US"/>
        </a:p>
      </dgm:t>
    </dgm:pt>
    <dgm:pt modelId="{740AF845-E2DF-4AC9-892E-6B4AC7693A14}">
      <dgm:prSet/>
      <dgm:spPr/>
      <dgm:t>
        <a:bodyPr/>
        <a:lstStyle/>
        <a:p>
          <a:r>
            <a:rPr lang="pl-PL"/>
            <a:t>Ważne jest, aby wyborcy byli świadomi tego, że mogą być celowo namawiani do głosowania na określonych kandydatów przez boty i byli w stanie samodzielnie oceniać kandydatów i ich poglądy.</a:t>
          </a:r>
          <a:endParaRPr lang="en-US"/>
        </a:p>
      </dgm:t>
    </dgm:pt>
    <dgm:pt modelId="{BA4AE90F-3231-461B-8C96-9CD40131BC15}" type="parTrans" cxnId="{942913B3-E7D1-4E27-9C14-84808EE7B28C}">
      <dgm:prSet/>
      <dgm:spPr/>
      <dgm:t>
        <a:bodyPr/>
        <a:lstStyle/>
        <a:p>
          <a:endParaRPr lang="en-US"/>
        </a:p>
      </dgm:t>
    </dgm:pt>
    <dgm:pt modelId="{760933B3-FEAC-411A-95F5-7C5EB85AF134}" type="sibTrans" cxnId="{942913B3-E7D1-4E27-9C14-84808EE7B28C}">
      <dgm:prSet/>
      <dgm:spPr/>
      <dgm:t>
        <a:bodyPr/>
        <a:lstStyle/>
        <a:p>
          <a:endParaRPr lang="en-US"/>
        </a:p>
      </dgm:t>
    </dgm:pt>
    <dgm:pt modelId="{2DECFC1A-D98F-45AF-A965-CFFCD3AD6305}" type="pres">
      <dgm:prSet presAssocID="{24F1706F-FF68-4123-A0B4-DF2A88C68EAA}" presName="root" presStyleCnt="0">
        <dgm:presLayoutVars>
          <dgm:dir/>
          <dgm:resizeHandles val="exact"/>
        </dgm:presLayoutVars>
      </dgm:prSet>
      <dgm:spPr/>
    </dgm:pt>
    <dgm:pt modelId="{FCCB68D4-F4DC-40D4-8FA3-D4E9391074D5}" type="pres">
      <dgm:prSet presAssocID="{265983F6-E2AC-48BB-94BE-94C82E68D1BC}" presName="compNode" presStyleCnt="0"/>
      <dgm:spPr/>
    </dgm:pt>
    <dgm:pt modelId="{7AFA7D0E-5A17-4EEC-91B8-E6ACAD29DE67}" type="pres">
      <dgm:prSet presAssocID="{265983F6-E2AC-48BB-94BE-94C82E68D1BC}" presName="bgRect" presStyleLbl="bgShp" presStyleIdx="0" presStyleCnt="3"/>
      <dgm:spPr/>
    </dgm:pt>
    <dgm:pt modelId="{1372E9D1-D374-4262-91ED-9B5CBA7C623C}" type="pres">
      <dgm:prSet presAssocID="{265983F6-E2AC-48BB-94BE-94C82E68D1B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D4138919-FD7C-4785-B28C-407BE0B23226}" type="pres">
      <dgm:prSet presAssocID="{265983F6-E2AC-48BB-94BE-94C82E68D1BC}" presName="spaceRect" presStyleCnt="0"/>
      <dgm:spPr/>
    </dgm:pt>
    <dgm:pt modelId="{F3897614-221D-4596-8979-77D6BFBAA67C}" type="pres">
      <dgm:prSet presAssocID="{265983F6-E2AC-48BB-94BE-94C82E68D1BC}" presName="parTx" presStyleLbl="revTx" presStyleIdx="0" presStyleCnt="3">
        <dgm:presLayoutVars>
          <dgm:chMax val="0"/>
          <dgm:chPref val="0"/>
        </dgm:presLayoutVars>
      </dgm:prSet>
      <dgm:spPr/>
    </dgm:pt>
    <dgm:pt modelId="{28E1340C-1FDB-44B1-8452-F534A1B49BEC}" type="pres">
      <dgm:prSet presAssocID="{A87F2A85-33B3-4EE3-8076-FAE557CE45CC}" presName="sibTrans" presStyleCnt="0"/>
      <dgm:spPr/>
    </dgm:pt>
    <dgm:pt modelId="{4CC81102-CA3D-4D85-A3C1-CBAD3915D461}" type="pres">
      <dgm:prSet presAssocID="{9A64068F-3E02-4503-B3A3-59CA5E4BF735}" presName="compNode" presStyleCnt="0"/>
      <dgm:spPr/>
    </dgm:pt>
    <dgm:pt modelId="{5DAD98F7-F01B-4239-A49D-D9F91730A477}" type="pres">
      <dgm:prSet presAssocID="{9A64068F-3E02-4503-B3A3-59CA5E4BF735}" presName="bgRect" presStyleLbl="bgShp" presStyleIdx="1" presStyleCnt="3"/>
      <dgm:spPr/>
    </dgm:pt>
    <dgm:pt modelId="{34171EDE-ABF3-4653-BE58-67C38C6481FB}" type="pres">
      <dgm:prSet presAssocID="{9A64068F-3E02-4503-B3A3-59CA5E4BF73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nacznik wyboru"/>
        </a:ext>
      </dgm:extLst>
    </dgm:pt>
    <dgm:pt modelId="{558C89AB-A2A1-4F96-A936-B6FC1D9010BA}" type="pres">
      <dgm:prSet presAssocID="{9A64068F-3E02-4503-B3A3-59CA5E4BF735}" presName="spaceRect" presStyleCnt="0"/>
      <dgm:spPr/>
    </dgm:pt>
    <dgm:pt modelId="{B5D15825-7515-4121-AA02-ADB078BF93F8}" type="pres">
      <dgm:prSet presAssocID="{9A64068F-3E02-4503-B3A3-59CA5E4BF735}" presName="parTx" presStyleLbl="revTx" presStyleIdx="1" presStyleCnt="3">
        <dgm:presLayoutVars>
          <dgm:chMax val="0"/>
          <dgm:chPref val="0"/>
        </dgm:presLayoutVars>
      </dgm:prSet>
      <dgm:spPr/>
    </dgm:pt>
    <dgm:pt modelId="{E6B34E49-0A74-4660-A9A0-9680DF8FB077}" type="pres">
      <dgm:prSet presAssocID="{06A65787-E33A-4294-975E-2EDCF9E2A298}" presName="sibTrans" presStyleCnt="0"/>
      <dgm:spPr/>
    </dgm:pt>
    <dgm:pt modelId="{D09E9F37-763E-4BA3-8E8B-0FED71FD5A40}" type="pres">
      <dgm:prSet presAssocID="{740AF845-E2DF-4AC9-892E-6B4AC7693A14}" presName="compNode" presStyleCnt="0"/>
      <dgm:spPr/>
    </dgm:pt>
    <dgm:pt modelId="{9B2105B4-8A1E-4834-B59C-5E7FF207888C}" type="pres">
      <dgm:prSet presAssocID="{740AF845-E2DF-4AC9-892E-6B4AC7693A14}" presName="bgRect" presStyleLbl="bgShp" presStyleIdx="2" presStyleCnt="3"/>
      <dgm:spPr/>
    </dgm:pt>
    <dgm:pt modelId="{8DAD3E8A-194C-4538-A5A1-927D27F98178}" type="pres">
      <dgm:prSet presAssocID="{740AF845-E2DF-4AC9-892E-6B4AC7693A1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stancja drażniąca"/>
        </a:ext>
      </dgm:extLst>
    </dgm:pt>
    <dgm:pt modelId="{A3E8FEC9-E9F2-4631-99B6-11B3176721E2}" type="pres">
      <dgm:prSet presAssocID="{740AF845-E2DF-4AC9-892E-6B4AC7693A14}" presName="spaceRect" presStyleCnt="0"/>
      <dgm:spPr/>
    </dgm:pt>
    <dgm:pt modelId="{0663E3EF-315A-4FB8-86B9-4A27AEA8BEC9}" type="pres">
      <dgm:prSet presAssocID="{740AF845-E2DF-4AC9-892E-6B4AC7693A1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4C66F01-5988-4FD4-A245-D44F531EDD0C}" type="presOf" srcId="{265983F6-E2AC-48BB-94BE-94C82E68D1BC}" destId="{F3897614-221D-4596-8979-77D6BFBAA67C}" srcOrd="0" destOrd="0" presId="urn:microsoft.com/office/officeart/2018/2/layout/IconVerticalSolidList"/>
    <dgm:cxn modelId="{54335516-026B-474D-8558-CEEDFCCEA81B}" srcId="{24F1706F-FF68-4123-A0B4-DF2A88C68EAA}" destId="{265983F6-E2AC-48BB-94BE-94C82E68D1BC}" srcOrd="0" destOrd="0" parTransId="{03CC36C0-0432-46A4-90CC-E8918AA1F361}" sibTransId="{A87F2A85-33B3-4EE3-8076-FAE557CE45CC}"/>
    <dgm:cxn modelId="{87CABC1E-5653-4EBC-8CB8-8FA6AC69C6DB}" type="presOf" srcId="{740AF845-E2DF-4AC9-892E-6B4AC7693A14}" destId="{0663E3EF-315A-4FB8-86B9-4A27AEA8BEC9}" srcOrd="0" destOrd="0" presId="urn:microsoft.com/office/officeart/2018/2/layout/IconVerticalSolidList"/>
    <dgm:cxn modelId="{6029C240-D230-4CEF-85CE-48620E62F671}" srcId="{24F1706F-FF68-4123-A0B4-DF2A88C68EAA}" destId="{9A64068F-3E02-4503-B3A3-59CA5E4BF735}" srcOrd="1" destOrd="0" parTransId="{22C079E8-B966-4801-A28B-F32D38B62E68}" sibTransId="{06A65787-E33A-4294-975E-2EDCF9E2A298}"/>
    <dgm:cxn modelId="{942913B3-E7D1-4E27-9C14-84808EE7B28C}" srcId="{24F1706F-FF68-4123-A0B4-DF2A88C68EAA}" destId="{740AF845-E2DF-4AC9-892E-6B4AC7693A14}" srcOrd="2" destOrd="0" parTransId="{BA4AE90F-3231-461B-8C96-9CD40131BC15}" sibTransId="{760933B3-FEAC-411A-95F5-7C5EB85AF134}"/>
    <dgm:cxn modelId="{B58EF1D9-7761-4286-8DD1-BEE123DF11EA}" type="presOf" srcId="{24F1706F-FF68-4123-A0B4-DF2A88C68EAA}" destId="{2DECFC1A-D98F-45AF-A965-CFFCD3AD6305}" srcOrd="0" destOrd="0" presId="urn:microsoft.com/office/officeart/2018/2/layout/IconVerticalSolidList"/>
    <dgm:cxn modelId="{E643F9FD-1E31-47E2-B22D-0BB3E50BDA1E}" type="presOf" srcId="{9A64068F-3E02-4503-B3A3-59CA5E4BF735}" destId="{B5D15825-7515-4121-AA02-ADB078BF93F8}" srcOrd="0" destOrd="0" presId="urn:microsoft.com/office/officeart/2018/2/layout/IconVerticalSolidList"/>
    <dgm:cxn modelId="{DCF1A3DD-66B5-4FB6-9660-4FA179896761}" type="presParOf" srcId="{2DECFC1A-D98F-45AF-A965-CFFCD3AD6305}" destId="{FCCB68D4-F4DC-40D4-8FA3-D4E9391074D5}" srcOrd="0" destOrd="0" presId="urn:microsoft.com/office/officeart/2018/2/layout/IconVerticalSolidList"/>
    <dgm:cxn modelId="{512CFB41-5151-420C-86C1-BAF317DB246A}" type="presParOf" srcId="{FCCB68D4-F4DC-40D4-8FA3-D4E9391074D5}" destId="{7AFA7D0E-5A17-4EEC-91B8-E6ACAD29DE67}" srcOrd="0" destOrd="0" presId="urn:microsoft.com/office/officeart/2018/2/layout/IconVerticalSolidList"/>
    <dgm:cxn modelId="{F534D291-9424-40DB-99E5-E1F0D55F0998}" type="presParOf" srcId="{FCCB68D4-F4DC-40D4-8FA3-D4E9391074D5}" destId="{1372E9D1-D374-4262-91ED-9B5CBA7C623C}" srcOrd="1" destOrd="0" presId="urn:microsoft.com/office/officeart/2018/2/layout/IconVerticalSolidList"/>
    <dgm:cxn modelId="{8A97EA6D-B343-4A34-AEE4-8D123C588134}" type="presParOf" srcId="{FCCB68D4-F4DC-40D4-8FA3-D4E9391074D5}" destId="{D4138919-FD7C-4785-B28C-407BE0B23226}" srcOrd="2" destOrd="0" presId="urn:microsoft.com/office/officeart/2018/2/layout/IconVerticalSolidList"/>
    <dgm:cxn modelId="{12C7F306-6160-488E-B5EF-AF35116A476B}" type="presParOf" srcId="{FCCB68D4-F4DC-40D4-8FA3-D4E9391074D5}" destId="{F3897614-221D-4596-8979-77D6BFBAA67C}" srcOrd="3" destOrd="0" presId="urn:microsoft.com/office/officeart/2018/2/layout/IconVerticalSolidList"/>
    <dgm:cxn modelId="{223C2EDE-FFAA-45B5-957A-1AB1D17AD88C}" type="presParOf" srcId="{2DECFC1A-D98F-45AF-A965-CFFCD3AD6305}" destId="{28E1340C-1FDB-44B1-8452-F534A1B49BEC}" srcOrd="1" destOrd="0" presId="urn:microsoft.com/office/officeart/2018/2/layout/IconVerticalSolidList"/>
    <dgm:cxn modelId="{BC983BC2-990F-41FD-87BA-A731FACDF1CA}" type="presParOf" srcId="{2DECFC1A-D98F-45AF-A965-CFFCD3AD6305}" destId="{4CC81102-CA3D-4D85-A3C1-CBAD3915D461}" srcOrd="2" destOrd="0" presId="urn:microsoft.com/office/officeart/2018/2/layout/IconVerticalSolidList"/>
    <dgm:cxn modelId="{899C674A-2CE9-4179-B95A-F1C601037B76}" type="presParOf" srcId="{4CC81102-CA3D-4D85-A3C1-CBAD3915D461}" destId="{5DAD98F7-F01B-4239-A49D-D9F91730A477}" srcOrd="0" destOrd="0" presId="urn:microsoft.com/office/officeart/2018/2/layout/IconVerticalSolidList"/>
    <dgm:cxn modelId="{5B4F0A7E-010C-46C6-9FEC-4334C119B859}" type="presParOf" srcId="{4CC81102-CA3D-4D85-A3C1-CBAD3915D461}" destId="{34171EDE-ABF3-4653-BE58-67C38C6481FB}" srcOrd="1" destOrd="0" presId="urn:microsoft.com/office/officeart/2018/2/layout/IconVerticalSolidList"/>
    <dgm:cxn modelId="{32EF615D-9C11-4526-994B-EAF8285FFEA1}" type="presParOf" srcId="{4CC81102-CA3D-4D85-A3C1-CBAD3915D461}" destId="{558C89AB-A2A1-4F96-A936-B6FC1D9010BA}" srcOrd="2" destOrd="0" presId="urn:microsoft.com/office/officeart/2018/2/layout/IconVerticalSolidList"/>
    <dgm:cxn modelId="{66097B43-007D-49F3-BC3A-37CD31A24E90}" type="presParOf" srcId="{4CC81102-CA3D-4D85-A3C1-CBAD3915D461}" destId="{B5D15825-7515-4121-AA02-ADB078BF93F8}" srcOrd="3" destOrd="0" presId="urn:microsoft.com/office/officeart/2018/2/layout/IconVerticalSolidList"/>
    <dgm:cxn modelId="{FA5F7F39-51FF-4CA8-A946-AA09049A849E}" type="presParOf" srcId="{2DECFC1A-D98F-45AF-A965-CFFCD3AD6305}" destId="{E6B34E49-0A74-4660-A9A0-9680DF8FB077}" srcOrd="3" destOrd="0" presId="urn:microsoft.com/office/officeart/2018/2/layout/IconVerticalSolidList"/>
    <dgm:cxn modelId="{4BA69B98-6469-4EC3-A5D3-36F2803D6865}" type="presParOf" srcId="{2DECFC1A-D98F-45AF-A965-CFFCD3AD6305}" destId="{D09E9F37-763E-4BA3-8E8B-0FED71FD5A40}" srcOrd="4" destOrd="0" presId="urn:microsoft.com/office/officeart/2018/2/layout/IconVerticalSolidList"/>
    <dgm:cxn modelId="{BF9F7E9C-7F15-465C-8CF3-E9EABC190853}" type="presParOf" srcId="{D09E9F37-763E-4BA3-8E8B-0FED71FD5A40}" destId="{9B2105B4-8A1E-4834-B59C-5E7FF207888C}" srcOrd="0" destOrd="0" presId="urn:microsoft.com/office/officeart/2018/2/layout/IconVerticalSolidList"/>
    <dgm:cxn modelId="{E27240CD-9EE3-43CA-A8B5-E5C9F59E988D}" type="presParOf" srcId="{D09E9F37-763E-4BA3-8E8B-0FED71FD5A40}" destId="{8DAD3E8A-194C-4538-A5A1-927D27F98178}" srcOrd="1" destOrd="0" presId="urn:microsoft.com/office/officeart/2018/2/layout/IconVerticalSolidList"/>
    <dgm:cxn modelId="{53FE4ADC-E89E-4112-B2C5-D750F0151275}" type="presParOf" srcId="{D09E9F37-763E-4BA3-8E8B-0FED71FD5A40}" destId="{A3E8FEC9-E9F2-4631-99B6-11B3176721E2}" srcOrd="2" destOrd="0" presId="urn:microsoft.com/office/officeart/2018/2/layout/IconVerticalSolidList"/>
    <dgm:cxn modelId="{AE543385-9169-4B86-B9FE-DF4CABC14F1B}" type="presParOf" srcId="{D09E9F37-763E-4BA3-8E8B-0FED71FD5A40}" destId="{0663E3EF-315A-4FB8-86B9-4A27AEA8BEC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59683D-E4F1-406B-BD17-2ED69C1D5D5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BC882C7-DAE7-470F-B01F-6BB69B24A703}">
      <dgm:prSet/>
      <dgm:spPr/>
      <dgm:t>
        <a:bodyPr/>
        <a:lstStyle/>
        <a:p>
          <a:r>
            <a:rPr lang="pl-PL"/>
            <a:t>W niektórych krajach podjęto próby ograniczenia wpływu botów na wybory poprzez wprowadzenie odpowiednich regulacji.</a:t>
          </a:r>
          <a:endParaRPr lang="en-US"/>
        </a:p>
      </dgm:t>
    </dgm:pt>
    <dgm:pt modelId="{39E51990-D879-4754-9B50-89705BBD778C}" type="parTrans" cxnId="{7DCF0406-6251-4174-A45E-46345D1A66CD}">
      <dgm:prSet/>
      <dgm:spPr/>
      <dgm:t>
        <a:bodyPr/>
        <a:lstStyle/>
        <a:p>
          <a:endParaRPr lang="en-US"/>
        </a:p>
      </dgm:t>
    </dgm:pt>
    <dgm:pt modelId="{A16E7EF6-A9EB-4634-AA48-4D992A84ABCA}" type="sibTrans" cxnId="{7DCF0406-6251-4174-A45E-46345D1A66CD}">
      <dgm:prSet/>
      <dgm:spPr/>
      <dgm:t>
        <a:bodyPr/>
        <a:lstStyle/>
        <a:p>
          <a:endParaRPr lang="en-US"/>
        </a:p>
      </dgm:t>
    </dgm:pt>
    <dgm:pt modelId="{8561D5C4-12E0-4751-B831-D1D93B75020F}">
      <dgm:prSet/>
      <dgm:spPr/>
      <dgm:t>
        <a:bodyPr/>
        <a:lstStyle/>
        <a:p>
          <a:r>
            <a:rPr lang="pl-PL"/>
            <a:t>Na przykład w Stanach Zjednoczonych Federalna Komisja Wyborcza (FEC) opublikowała wytyczne dotyczące wykorzystania botów w kampaniach politycznych, w których zaleca się, aby kampanie ujawniały, czy korzystają z botów i jakie treści są przez nie rozpowszechniane.</a:t>
          </a:r>
          <a:endParaRPr lang="en-US"/>
        </a:p>
      </dgm:t>
    </dgm:pt>
    <dgm:pt modelId="{8D4567DF-3A85-4EF4-812C-A4F50CC7F6C9}" type="parTrans" cxnId="{8A1FE798-5C0F-42D3-8582-13913176EF54}">
      <dgm:prSet/>
      <dgm:spPr/>
      <dgm:t>
        <a:bodyPr/>
        <a:lstStyle/>
        <a:p>
          <a:endParaRPr lang="en-US"/>
        </a:p>
      </dgm:t>
    </dgm:pt>
    <dgm:pt modelId="{9C799E58-76AD-4F91-9120-71BE61160F7E}" type="sibTrans" cxnId="{8A1FE798-5C0F-42D3-8582-13913176EF54}">
      <dgm:prSet/>
      <dgm:spPr/>
      <dgm:t>
        <a:bodyPr/>
        <a:lstStyle/>
        <a:p>
          <a:endParaRPr lang="en-US"/>
        </a:p>
      </dgm:t>
    </dgm:pt>
    <dgm:pt modelId="{CF33462B-60F1-41D9-B585-8F04ED6F66B3}">
      <dgm:prSet/>
      <dgm:spPr/>
      <dgm:t>
        <a:bodyPr/>
        <a:lstStyle/>
        <a:p>
          <a:r>
            <a:rPr lang="pl-PL"/>
            <a:t>W Wielkiej Brytanii Komisja ds. Standardów w Marketingu również opublikowała wytyczne dotyczące wykorzystania botów w kampaniach politycznych, w których zaleca się, aby kampanie ujawniały, czy korzystają z botów i jaki jest ich zasięg.</a:t>
          </a:r>
          <a:endParaRPr lang="en-US"/>
        </a:p>
      </dgm:t>
    </dgm:pt>
    <dgm:pt modelId="{9ADDC8EF-CD22-4D76-942B-1D25BB8A80A6}" type="parTrans" cxnId="{3805D509-FDA6-40C6-A6F2-EF641355E6A4}">
      <dgm:prSet/>
      <dgm:spPr/>
      <dgm:t>
        <a:bodyPr/>
        <a:lstStyle/>
        <a:p>
          <a:endParaRPr lang="en-US"/>
        </a:p>
      </dgm:t>
    </dgm:pt>
    <dgm:pt modelId="{4E1347BE-6ABD-459D-B188-98D62A5CB9F5}" type="sibTrans" cxnId="{3805D509-FDA6-40C6-A6F2-EF641355E6A4}">
      <dgm:prSet/>
      <dgm:spPr/>
      <dgm:t>
        <a:bodyPr/>
        <a:lstStyle/>
        <a:p>
          <a:endParaRPr lang="en-US"/>
        </a:p>
      </dgm:t>
    </dgm:pt>
    <dgm:pt modelId="{BE34B3F4-48A3-4708-A473-9343921731F5}" type="pres">
      <dgm:prSet presAssocID="{4659683D-E4F1-406B-BD17-2ED69C1D5D5C}" presName="diagram" presStyleCnt="0">
        <dgm:presLayoutVars>
          <dgm:dir/>
          <dgm:resizeHandles val="exact"/>
        </dgm:presLayoutVars>
      </dgm:prSet>
      <dgm:spPr/>
    </dgm:pt>
    <dgm:pt modelId="{5DEFFD3B-0C89-4D17-8110-5469DB07839F}" type="pres">
      <dgm:prSet presAssocID="{1BC882C7-DAE7-470F-B01F-6BB69B24A703}" presName="node" presStyleLbl="node1" presStyleIdx="0" presStyleCnt="3">
        <dgm:presLayoutVars>
          <dgm:bulletEnabled val="1"/>
        </dgm:presLayoutVars>
      </dgm:prSet>
      <dgm:spPr/>
    </dgm:pt>
    <dgm:pt modelId="{AC7ECA53-386B-4B6F-91FB-31E2CA76FCE5}" type="pres">
      <dgm:prSet presAssocID="{A16E7EF6-A9EB-4634-AA48-4D992A84ABCA}" presName="sibTrans" presStyleCnt="0"/>
      <dgm:spPr/>
    </dgm:pt>
    <dgm:pt modelId="{1CD93D00-3231-4334-8BB7-939E68CAFA39}" type="pres">
      <dgm:prSet presAssocID="{8561D5C4-12E0-4751-B831-D1D93B75020F}" presName="node" presStyleLbl="node1" presStyleIdx="1" presStyleCnt="3">
        <dgm:presLayoutVars>
          <dgm:bulletEnabled val="1"/>
        </dgm:presLayoutVars>
      </dgm:prSet>
      <dgm:spPr/>
    </dgm:pt>
    <dgm:pt modelId="{FC5C4E7A-2AAC-407D-9717-D22F900BDE06}" type="pres">
      <dgm:prSet presAssocID="{9C799E58-76AD-4F91-9120-71BE61160F7E}" presName="sibTrans" presStyleCnt="0"/>
      <dgm:spPr/>
    </dgm:pt>
    <dgm:pt modelId="{9446DA13-1B12-4515-BA18-D652436C9D89}" type="pres">
      <dgm:prSet presAssocID="{CF33462B-60F1-41D9-B585-8F04ED6F66B3}" presName="node" presStyleLbl="node1" presStyleIdx="2" presStyleCnt="3">
        <dgm:presLayoutVars>
          <dgm:bulletEnabled val="1"/>
        </dgm:presLayoutVars>
      </dgm:prSet>
      <dgm:spPr/>
    </dgm:pt>
  </dgm:ptLst>
  <dgm:cxnLst>
    <dgm:cxn modelId="{47619E03-5C21-432B-9200-C31AA9283FA4}" type="presOf" srcId="{1BC882C7-DAE7-470F-B01F-6BB69B24A703}" destId="{5DEFFD3B-0C89-4D17-8110-5469DB07839F}" srcOrd="0" destOrd="0" presId="urn:microsoft.com/office/officeart/2005/8/layout/default"/>
    <dgm:cxn modelId="{7DCF0406-6251-4174-A45E-46345D1A66CD}" srcId="{4659683D-E4F1-406B-BD17-2ED69C1D5D5C}" destId="{1BC882C7-DAE7-470F-B01F-6BB69B24A703}" srcOrd="0" destOrd="0" parTransId="{39E51990-D879-4754-9B50-89705BBD778C}" sibTransId="{A16E7EF6-A9EB-4634-AA48-4D992A84ABCA}"/>
    <dgm:cxn modelId="{207CBE06-A92D-4679-A855-26882D27E786}" type="presOf" srcId="{CF33462B-60F1-41D9-B585-8F04ED6F66B3}" destId="{9446DA13-1B12-4515-BA18-D652436C9D89}" srcOrd="0" destOrd="0" presId="urn:microsoft.com/office/officeart/2005/8/layout/default"/>
    <dgm:cxn modelId="{3805D509-FDA6-40C6-A6F2-EF641355E6A4}" srcId="{4659683D-E4F1-406B-BD17-2ED69C1D5D5C}" destId="{CF33462B-60F1-41D9-B585-8F04ED6F66B3}" srcOrd="2" destOrd="0" parTransId="{9ADDC8EF-CD22-4D76-942B-1D25BB8A80A6}" sibTransId="{4E1347BE-6ABD-459D-B188-98D62A5CB9F5}"/>
    <dgm:cxn modelId="{884E637C-1CA7-4FA2-B3DB-C2AD69006CAF}" type="presOf" srcId="{8561D5C4-12E0-4751-B831-D1D93B75020F}" destId="{1CD93D00-3231-4334-8BB7-939E68CAFA39}" srcOrd="0" destOrd="0" presId="urn:microsoft.com/office/officeart/2005/8/layout/default"/>
    <dgm:cxn modelId="{8A1FE798-5C0F-42D3-8582-13913176EF54}" srcId="{4659683D-E4F1-406B-BD17-2ED69C1D5D5C}" destId="{8561D5C4-12E0-4751-B831-D1D93B75020F}" srcOrd="1" destOrd="0" parTransId="{8D4567DF-3A85-4EF4-812C-A4F50CC7F6C9}" sibTransId="{9C799E58-76AD-4F91-9120-71BE61160F7E}"/>
    <dgm:cxn modelId="{F4C88EEE-60FA-4695-BC12-2FD6E0118053}" type="presOf" srcId="{4659683D-E4F1-406B-BD17-2ED69C1D5D5C}" destId="{BE34B3F4-48A3-4708-A473-9343921731F5}" srcOrd="0" destOrd="0" presId="urn:microsoft.com/office/officeart/2005/8/layout/default"/>
    <dgm:cxn modelId="{D9CFDC42-9B37-4B94-A5E1-CC797C963D97}" type="presParOf" srcId="{BE34B3F4-48A3-4708-A473-9343921731F5}" destId="{5DEFFD3B-0C89-4D17-8110-5469DB07839F}" srcOrd="0" destOrd="0" presId="urn:microsoft.com/office/officeart/2005/8/layout/default"/>
    <dgm:cxn modelId="{7BCCF2D2-7AC3-455B-AF22-AC03976E2A8B}" type="presParOf" srcId="{BE34B3F4-48A3-4708-A473-9343921731F5}" destId="{AC7ECA53-386B-4B6F-91FB-31E2CA76FCE5}" srcOrd="1" destOrd="0" presId="urn:microsoft.com/office/officeart/2005/8/layout/default"/>
    <dgm:cxn modelId="{7461AEB8-253B-4D43-9663-4953F4AD3DC0}" type="presParOf" srcId="{BE34B3F4-48A3-4708-A473-9343921731F5}" destId="{1CD93D00-3231-4334-8BB7-939E68CAFA39}" srcOrd="2" destOrd="0" presId="urn:microsoft.com/office/officeart/2005/8/layout/default"/>
    <dgm:cxn modelId="{833372C6-71E9-49B0-8103-FD466AB86B7C}" type="presParOf" srcId="{BE34B3F4-48A3-4708-A473-9343921731F5}" destId="{FC5C4E7A-2AAC-407D-9717-D22F900BDE06}" srcOrd="3" destOrd="0" presId="urn:microsoft.com/office/officeart/2005/8/layout/default"/>
    <dgm:cxn modelId="{5DAF2E37-10B9-4080-B118-317B956902D0}" type="presParOf" srcId="{BE34B3F4-48A3-4708-A473-9343921731F5}" destId="{9446DA13-1B12-4515-BA18-D652436C9D8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C70777-E267-40C0-A9CB-A9C0D98DECA3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669D59-08AC-422F-A297-9AF14C6CA1F3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Innym sposobem ograniczenia wpływu botów na wybory jest edukowanie ludzi o tym, jak działają boty i jakie treści są przez nie rozpowszechniane.</a:t>
          </a:r>
          <a:endParaRPr lang="en-US"/>
        </a:p>
      </dgm:t>
    </dgm:pt>
    <dgm:pt modelId="{9A821D36-A7F2-40E5-946E-3C79D900845E}" type="parTrans" cxnId="{5CBFDE68-EC00-46EF-8BB6-F79A7621E79F}">
      <dgm:prSet/>
      <dgm:spPr/>
      <dgm:t>
        <a:bodyPr/>
        <a:lstStyle/>
        <a:p>
          <a:endParaRPr lang="en-US"/>
        </a:p>
      </dgm:t>
    </dgm:pt>
    <dgm:pt modelId="{A7739B83-809D-4B0A-843D-5BF25A186E17}" type="sibTrans" cxnId="{5CBFDE68-EC00-46EF-8BB6-F79A7621E79F}">
      <dgm:prSet/>
      <dgm:spPr/>
      <dgm:t>
        <a:bodyPr/>
        <a:lstStyle/>
        <a:p>
          <a:endParaRPr lang="en-US"/>
        </a:p>
      </dgm:t>
    </dgm:pt>
    <dgm:pt modelId="{8DCED69A-68ED-47C5-B5D5-678021FE0979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Może to pomóc ludziom lepiej rozpoznawać boty i być bardziej świadomymi, gdy czytają lub udostępniają treści z różnych źródeł.</a:t>
          </a:r>
          <a:endParaRPr lang="en-US"/>
        </a:p>
      </dgm:t>
    </dgm:pt>
    <dgm:pt modelId="{01E64B99-BE8F-4B3D-904E-2A588527D99B}" type="parTrans" cxnId="{31CFB2A3-F8FA-45D9-86E3-9E448B21D1C4}">
      <dgm:prSet/>
      <dgm:spPr/>
      <dgm:t>
        <a:bodyPr/>
        <a:lstStyle/>
        <a:p>
          <a:endParaRPr lang="en-US"/>
        </a:p>
      </dgm:t>
    </dgm:pt>
    <dgm:pt modelId="{FF83462B-58C9-4B1D-A627-196A9CD477AB}" type="sibTrans" cxnId="{31CFB2A3-F8FA-45D9-86E3-9E448B21D1C4}">
      <dgm:prSet/>
      <dgm:spPr/>
      <dgm:t>
        <a:bodyPr/>
        <a:lstStyle/>
        <a:p>
          <a:endParaRPr lang="en-US"/>
        </a:p>
      </dgm:t>
    </dgm:pt>
    <dgm:pt modelId="{47C5DD03-90D7-4F1A-8F9C-FD826ED89D0E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Rządy i firmy zajmujące się mediami społecznościowymi mogą również podejmować działania mające na celu edukowanie ludzi o botach i o tym, jak mogą one wpływać na wybory.</a:t>
          </a:r>
          <a:endParaRPr lang="en-US"/>
        </a:p>
      </dgm:t>
    </dgm:pt>
    <dgm:pt modelId="{61C685B3-078C-4CCB-A12D-AB014650C8C5}" type="parTrans" cxnId="{26BE16A1-8002-422A-8319-D18167C5DFF8}">
      <dgm:prSet/>
      <dgm:spPr/>
      <dgm:t>
        <a:bodyPr/>
        <a:lstStyle/>
        <a:p>
          <a:endParaRPr lang="en-US"/>
        </a:p>
      </dgm:t>
    </dgm:pt>
    <dgm:pt modelId="{21D5EAE3-551F-4E3A-ABD1-D54B04DB9B98}" type="sibTrans" cxnId="{26BE16A1-8002-422A-8319-D18167C5DFF8}">
      <dgm:prSet/>
      <dgm:spPr/>
      <dgm:t>
        <a:bodyPr/>
        <a:lstStyle/>
        <a:p>
          <a:endParaRPr lang="en-US"/>
        </a:p>
      </dgm:t>
    </dgm:pt>
    <dgm:pt modelId="{4FCAE994-694D-4115-992C-96340C0F4D4C}" type="pres">
      <dgm:prSet presAssocID="{D3C70777-E267-40C0-A9CB-A9C0D98DECA3}" presName="root" presStyleCnt="0">
        <dgm:presLayoutVars>
          <dgm:dir/>
          <dgm:resizeHandles val="exact"/>
        </dgm:presLayoutVars>
      </dgm:prSet>
      <dgm:spPr/>
    </dgm:pt>
    <dgm:pt modelId="{9FE68C93-AFCC-4F6E-8182-9BE78B19717E}" type="pres">
      <dgm:prSet presAssocID="{73669D59-08AC-422F-A297-9AF14C6CA1F3}" presName="compNode" presStyleCnt="0"/>
      <dgm:spPr/>
    </dgm:pt>
    <dgm:pt modelId="{FEB6D913-4B75-4DEA-9EB9-71930277B479}" type="pres">
      <dgm:prSet presAssocID="{73669D59-08AC-422F-A297-9AF14C6CA1F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ytania"/>
        </a:ext>
      </dgm:extLst>
    </dgm:pt>
    <dgm:pt modelId="{D7FAA23C-B759-4688-896A-19F5D23BD8F2}" type="pres">
      <dgm:prSet presAssocID="{73669D59-08AC-422F-A297-9AF14C6CA1F3}" presName="spaceRect" presStyleCnt="0"/>
      <dgm:spPr/>
    </dgm:pt>
    <dgm:pt modelId="{B3F71A86-D3E6-4E9D-AA3A-5E94B03D248E}" type="pres">
      <dgm:prSet presAssocID="{73669D59-08AC-422F-A297-9AF14C6CA1F3}" presName="textRect" presStyleLbl="revTx" presStyleIdx="0" presStyleCnt="3">
        <dgm:presLayoutVars>
          <dgm:chMax val="1"/>
          <dgm:chPref val="1"/>
        </dgm:presLayoutVars>
      </dgm:prSet>
      <dgm:spPr/>
    </dgm:pt>
    <dgm:pt modelId="{C5BE627C-6087-48D2-BF9D-C517CE510BBF}" type="pres">
      <dgm:prSet presAssocID="{A7739B83-809D-4B0A-843D-5BF25A186E17}" presName="sibTrans" presStyleCnt="0"/>
      <dgm:spPr/>
    </dgm:pt>
    <dgm:pt modelId="{5D0ED5F7-277A-46EE-9E24-331852205C0F}" type="pres">
      <dgm:prSet presAssocID="{8DCED69A-68ED-47C5-B5D5-678021FE0979}" presName="compNode" presStyleCnt="0"/>
      <dgm:spPr/>
    </dgm:pt>
    <dgm:pt modelId="{C488991E-5E7A-4E6D-AF40-24839BFE8FB6}" type="pres">
      <dgm:prSet presAssocID="{8DCED69A-68ED-47C5-B5D5-678021FE097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B9AE3437-951D-4337-8249-0650F13C1B5F}" type="pres">
      <dgm:prSet presAssocID="{8DCED69A-68ED-47C5-B5D5-678021FE0979}" presName="spaceRect" presStyleCnt="0"/>
      <dgm:spPr/>
    </dgm:pt>
    <dgm:pt modelId="{332AEACE-450B-4074-BDF0-48A7AF4E0424}" type="pres">
      <dgm:prSet presAssocID="{8DCED69A-68ED-47C5-B5D5-678021FE0979}" presName="textRect" presStyleLbl="revTx" presStyleIdx="1" presStyleCnt="3">
        <dgm:presLayoutVars>
          <dgm:chMax val="1"/>
          <dgm:chPref val="1"/>
        </dgm:presLayoutVars>
      </dgm:prSet>
      <dgm:spPr/>
    </dgm:pt>
    <dgm:pt modelId="{5846D067-58E8-4A47-B9B1-5796E4B38854}" type="pres">
      <dgm:prSet presAssocID="{FF83462B-58C9-4B1D-A627-196A9CD477AB}" presName="sibTrans" presStyleCnt="0"/>
      <dgm:spPr/>
    </dgm:pt>
    <dgm:pt modelId="{E4DC145B-C92F-4351-86C4-3155B7397E04}" type="pres">
      <dgm:prSet presAssocID="{47C5DD03-90D7-4F1A-8F9C-FD826ED89D0E}" presName="compNode" presStyleCnt="0"/>
      <dgm:spPr/>
    </dgm:pt>
    <dgm:pt modelId="{21CE988F-0B36-49D6-9675-693D25E39151}" type="pres">
      <dgm:prSet presAssocID="{47C5DD03-90D7-4F1A-8F9C-FD826ED89D0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otkanie"/>
        </a:ext>
      </dgm:extLst>
    </dgm:pt>
    <dgm:pt modelId="{8B4A8A10-9196-41E0-A1A9-7223E6662C0D}" type="pres">
      <dgm:prSet presAssocID="{47C5DD03-90D7-4F1A-8F9C-FD826ED89D0E}" presName="spaceRect" presStyleCnt="0"/>
      <dgm:spPr/>
    </dgm:pt>
    <dgm:pt modelId="{B7E02951-B0FF-4B27-9B3B-EF8C3826AC0B}" type="pres">
      <dgm:prSet presAssocID="{47C5DD03-90D7-4F1A-8F9C-FD826ED89D0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C1B8E0D-58D7-4EBA-888B-6E7F1C0E8471}" type="presOf" srcId="{73669D59-08AC-422F-A297-9AF14C6CA1F3}" destId="{B3F71A86-D3E6-4E9D-AA3A-5E94B03D248E}" srcOrd="0" destOrd="0" presId="urn:microsoft.com/office/officeart/2018/2/layout/IconLabelList"/>
    <dgm:cxn modelId="{5CBFDE68-EC00-46EF-8BB6-F79A7621E79F}" srcId="{D3C70777-E267-40C0-A9CB-A9C0D98DECA3}" destId="{73669D59-08AC-422F-A297-9AF14C6CA1F3}" srcOrd="0" destOrd="0" parTransId="{9A821D36-A7F2-40E5-946E-3C79D900845E}" sibTransId="{A7739B83-809D-4B0A-843D-5BF25A186E17}"/>
    <dgm:cxn modelId="{EE744D79-1606-45F9-836C-EB85F8995392}" type="presOf" srcId="{47C5DD03-90D7-4F1A-8F9C-FD826ED89D0E}" destId="{B7E02951-B0FF-4B27-9B3B-EF8C3826AC0B}" srcOrd="0" destOrd="0" presId="urn:microsoft.com/office/officeart/2018/2/layout/IconLabelList"/>
    <dgm:cxn modelId="{89210E5A-7F64-44F4-A37F-D2DE5DF5FE99}" type="presOf" srcId="{D3C70777-E267-40C0-A9CB-A9C0D98DECA3}" destId="{4FCAE994-694D-4115-992C-96340C0F4D4C}" srcOrd="0" destOrd="0" presId="urn:microsoft.com/office/officeart/2018/2/layout/IconLabelList"/>
    <dgm:cxn modelId="{26BE16A1-8002-422A-8319-D18167C5DFF8}" srcId="{D3C70777-E267-40C0-A9CB-A9C0D98DECA3}" destId="{47C5DD03-90D7-4F1A-8F9C-FD826ED89D0E}" srcOrd="2" destOrd="0" parTransId="{61C685B3-078C-4CCB-A12D-AB014650C8C5}" sibTransId="{21D5EAE3-551F-4E3A-ABD1-D54B04DB9B98}"/>
    <dgm:cxn modelId="{31CFB2A3-F8FA-45D9-86E3-9E448B21D1C4}" srcId="{D3C70777-E267-40C0-A9CB-A9C0D98DECA3}" destId="{8DCED69A-68ED-47C5-B5D5-678021FE0979}" srcOrd="1" destOrd="0" parTransId="{01E64B99-BE8F-4B3D-904E-2A588527D99B}" sibTransId="{FF83462B-58C9-4B1D-A627-196A9CD477AB}"/>
    <dgm:cxn modelId="{39CC8ACC-CB28-4734-8D2F-6A09FAFFE996}" type="presOf" srcId="{8DCED69A-68ED-47C5-B5D5-678021FE0979}" destId="{332AEACE-450B-4074-BDF0-48A7AF4E0424}" srcOrd="0" destOrd="0" presId="urn:microsoft.com/office/officeart/2018/2/layout/IconLabelList"/>
    <dgm:cxn modelId="{2CA14309-3B0F-4FD4-819E-BD81494138DA}" type="presParOf" srcId="{4FCAE994-694D-4115-992C-96340C0F4D4C}" destId="{9FE68C93-AFCC-4F6E-8182-9BE78B19717E}" srcOrd="0" destOrd="0" presId="urn:microsoft.com/office/officeart/2018/2/layout/IconLabelList"/>
    <dgm:cxn modelId="{40976326-E3EA-4DB6-82AD-422873886CF0}" type="presParOf" srcId="{9FE68C93-AFCC-4F6E-8182-9BE78B19717E}" destId="{FEB6D913-4B75-4DEA-9EB9-71930277B479}" srcOrd="0" destOrd="0" presId="urn:microsoft.com/office/officeart/2018/2/layout/IconLabelList"/>
    <dgm:cxn modelId="{9BD37937-34FE-4326-92EC-2D4D96497494}" type="presParOf" srcId="{9FE68C93-AFCC-4F6E-8182-9BE78B19717E}" destId="{D7FAA23C-B759-4688-896A-19F5D23BD8F2}" srcOrd="1" destOrd="0" presId="urn:microsoft.com/office/officeart/2018/2/layout/IconLabelList"/>
    <dgm:cxn modelId="{054A76E2-BAE5-4D6D-8021-4BE8E9B739F8}" type="presParOf" srcId="{9FE68C93-AFCC-4F6E-8182-9BE78B19717E}" destId="{B3F71A86-D3E6-4E9D-AA3A-5E94B03D248E}" srcOrd="2" destOrd="0" presId="urn:microsoft.com/office/officeart/2018/2/layout/IconLabelList"/>
    <dgm:cxn modelId="{04B9447C-0FD9-4B95-8A21-42DB37CA571A}" type="presParOf" srcId="{4FCAE994-694D-4115-992C-96340C0F4D4C}" destId="{C5BE627C-6087-48D2-BF9D-C517CE510BBF}" srcOrd="1" destOrd="0" presId="urn:microsoft.com/office/officeart/2018/2/layout/IconLabelList"/>
    <dgm:cxn modelId="{43CF7EDC-1E62-486A-A564-3E6A84D42333}" type="presParOf" srcId="{4FCAE994-694D-4115-992C-96340C0F4D4C}" destId="{5D0ED5F7-277A-46EE-9E24-331852205C0F}" srcOrd="2" destOrd="0" presId="urn:microsoft.com/office/officeart/2018/2/layout/IconLabelList"/>
    <dgm:cxn modelId="{EE0D1703-70F1-4815-B2CB-2811B123477F}" type="presParOf" srcId="{5D0ED5F7-277A-46EE-9E24-331852205C0F}" destId="{C488991E-5E7A-4E6D-AF40-24839BFE8FB6}" srcOrd="0" destOrd="0" presId="urn:microsoft.com/office/officeart/2018/2/layout/IconLabelList"/>
    <dgm:cxn modelId="{DF88582F-E374-43E7-9F14-317C80299126}" type="presParOf" srcId="{5D0ED5F7-277A-46EE-9E24-331852205C0F}" destId="{B9AE3437-951D-4337-8249-0650F13C1B5F}" srcOrd="1" destOrd="0" presId="urn:microsoft.com/office/officeart/2018/2/layout/IconLabelList"/>
    <dgm:cxn modelId="{89340BA0-A7CE-438A-9867-6C8D994E40EE}" type="presParOf" srcId="{5D0ED5F7-277A-46EE-9E24-331852205C0F}" destId="{332AEACE-450B-4074-BDF0-48A7AF4E0424}" srcOrd="2" destOrd="0" presId="urn:microsoft.com/office/officeart/2018/2/layout/IconLabelList"/>
    <dgm:cxn modelId="{A242EC63-1253-47F8-B591-3E78F778C99B}" type="presParOf" srcId="{4FCAE994-694D-4115-992C-96340C0F4D4C}" destId="{5846D067-58E8-4A47-B9B1-5796E4B38854}" srcOrd="3" destOrd="0" presId="urn:microsoft.com/office/officeart/2018/2/layout/IconLabelList"/>
    <dgm:cxn modelId="{DE3FABD9-DB4D-46F3-A2EB-9D1293C57E10}" type="presParOf" srcId="{4FCAE994-694D-4115-992C-96340C0F4D4C}" destId="{E4DC145B-C92F-4351-86C4-3155B7397E04}" srcOrd="4" destOrd="0" presId="urn:microsoft.com/office/officeart/2018/2/layout/IconLabelList"/>
    <dgm:cxn modelId="{C8D7B673-A002-43A1-9270-0FC5BD705975}" type="presParOf" srcId="{E4DC145B-C92F-4351-86C4-3155B7397E04}" destId="{21CE988F-0B36-49D6-9675-693D25E39151}" srcOrd="0" destOrd="0" presId="urn:microsoft.com/office/officeart/2018/2/layout/IconLabelList"/>
    <dgm:cxn modelId="{0F9B3092-A59A-4097-81AD-F497422C6CDA}" type="presParOf" srcId="{E4DC145B-C92F-4351-86C4-3155B7397E04}" destId="{8B4A8A10-9196-41E0-A1A9-7223E6662C0D}" srcOrd="1" destOrd="0" presId="urn:microsoft.com/office/officeart/2018/2/layout/IconLabelList"/>
    <dgm:cxn modelId="{A9BB9CF8-2633-4212-A773-80A6982B3A1C}" type="presParOf" srcId="{E4DC145B-C92F-4351-86C4-3155B7397E04}" destId="{B7E02951-B0FF-4B27-9B3B-EF8C3826AC0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A7D0E-5A17-4EEC-91B8-E6ACAD29DE67}">
      <dsp:nvSpPr>
        <dsp:cNvPr id="0" name=""/>
        <dsp:cNvSpPr/>
      </dsp:nvSpPr>
      <dsp:spPr>
        <a:xfrm>
          <a:off x="0" y="559"/>
          <a:ext cx="10506456" cy="13096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72E9D1-D374-4262-91ED-9B5CBA7C623C}">
      <dsp:nvSpPr>
        <dsp:cNvPr id="0" name=""/>
        <dsp:cNvSpPr/>
      </dsp:nvSpPr>
      <dsp:spPr>
        <a:xfrm>
          <a:off x="396173" y="295234"/>
          <a:ext cx="720315" cy="7203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97614-221D-4596-8979-77D6BFBAA67C}">
      <dsp:nvSpPr>
        <dsp:cNvPr id="0" name=""/>
        <dsp:cNvSpPr/>
      </dsp:nvSpPr>
      <dsp:spPr>
        <a:xfrm>
          <a:off x="1512662" y="559"/>
          <a:ext cx="8993793" cy="130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06" tIns="138606" rIns="138606" bIns="13860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Boty mogą również próbować wpływać na zachowania wyborcze poprzez szerzenie treści, które mogą zachęcać ludzi do głosowania na określonych kandydatów lub namawiać ich do niegłosowania.</a:t>
          </a:r>
          <a:endParaRPr lang="en-US" sz="2400" kern="1200"/>
        </a:p>
      </dsp:txBody>
      <dsp:txXfrm>
        <a:off x="1512662" y="559"/>
        <a:ext cx="8993793" cy="1309664"/>
      </dsp:txXfrm>
    </dsp:sp>
    <dsp:sp modelId="{5DAD98F7-F01B-4239-A49D-D9F91730A477}">
      <dsp:nvSpPr>
        <dsp:cNvPr id="0" name=""/>
        <dsp:cNvSpPr/>
      </dsp:nvSpPr>
      <dsp:spPr>
        <a:xfrm>
          <a:off x="0" y="1637640"/>
          <a:ext cx="10506456" cy="13096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171EDE-ABF3-4653-BE58-67C38C6481FB}">
      <dsp:nvSpPr>
        <dsp:cNvPr id="0" name=""/>
        <dsp:cNvSpPr/>
      </dsp:nvSpPr>
      <dsp:spPr>
        <a:xfrm>
          <a:off x="396173" y="1932315"/>
          <a:ext cx="720315" cy="7203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15825-7515-4121-AA02-ADB078BF93F8}">
      <dsp:nvSpPr>
        <dsp:cNvPr id="0" name=""/>
        <dsp:cNvSpPr/>
      </dsp:nvSpPr>
      <dsp:spPr>
        <a:xfrm>
          <a:off x="1512662" y="1637640"/>
          <a:ext cx="8993793" cy="130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06" tIns="138606" rIns="138606" bIns="13860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W ten sposób boty mogą próbować zmienić decyzje wyborców i wpłynąć na wynik wyborów.</a:t>
          </a:r>
          <a:endParaRPr lang="en-US" sz="2400" kern="1200"/>
        </a:p>
      </dsp:txBody>
      <dsp:txXfrm>
        <a:off x="1512662" y="1637640"/>
        <a:ext cx="8993793" cy="1309664"/>
      </dsp:txXfrm>
    </dsp:sp>
    <dsp:sp modelId="{9B2105B4-8A1E-4834-B59C-5E7FF207888C}">
      <dsp:nvSpPr>
        <dsp:cNvPr id="0" name=""/>
        <dsp:cNvSpPr/>
      </dsp:nvSpPr>
      <dsp:spPr>
        <a:xfrm>
          <a:off x="0" y="3274721"/>
          <a:ext cx="10506456" cy="13096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D3E8A-194C-4538-A5A1-927D27F98178}">
      <dsp:nvSpPr>
        <dsp:cNvPr id="0" name=""/>
        <dsp:cNvSpPr/>
      </dsp:nvSpPr>
      <dsp:spPr>
        <a:xfrm>
          <a:off x="396173" y="3569396"/>
          <a:ext cx="720315" cy="7203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3E3EF-315A-4FB8-86B9-4A27AEA8BEC9}">
      <dsp:nvSpPr>
        <dsp:cNvPr id="0" name=""/>
        <dsp:cNvSpPr/>
      </dsp:nvSpPr>
      <dsp:spPr>
        <a:xfrm>
          <a:off x="1512662" y="3274721"/>
          <a:ext cx="8993793" cy="130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06" tIns="138606" rIns="138606" bIns="138606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Ważne jest, aby wyborcy byli świadomi tego, że mogą być celowo namawiani do głosowania na określonych kandydatów przez boty i byli w stanie samodzielnie oceniać kandydatów i ich poglądy.</a:t>
          </a:r>
          <a:endParaRPr lang="en-US" sz="2400" kern="1200"/>
        </a:p>
      </dsp:txBody>
      <dsp:txXfrm>
        <a:off x="1512662" y="3274721"/>
        <a:ext cx="8993793" cy="1309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FFD3B-0C89-4D17-8110-5469DB07839F}">
      <dsp:nvSpPr>
        <dsp:cNvPr id="0" name=""/>
        <dsp:cNvSpPr/>
      </dsp:nvSpPr>
      <dsp:spPr>
        <a:xfrm>
          <a:off x="0" y="820218"/>
          <a:ext cx="3414946" cy="204896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W niektórych krajach podjęto próby ograniczenia wpływu botów na wybory poprzez wprowadzenie odpowiednich regulacji.</a:t>
          </a:r>
          <a:endParaRPr lang="en-US" sz="1600" kern="1200"/>
        </a:p>
      </dsp:txBody>
      <dsp:txXfrm>
        <a:off x="0" y="820218"/>
        <a:ext cx="3414946" cy="2048967"/>
      </dsp:txXfrm>
    </dsp:sp>
    <dsp:sp modelId="{1CD93D00-3231-4334-8BB7-939E68CAFA39}">
      <dsp:nvSpPr>
        <dsp:cNvPr id="0" name=""/>
        <dsp:cNvSpPr/>
      </dsp:nvSpPr>
      <dsp:spPr>
        <a:xfrm>
          <a:off x="3756441" y="820218"/>
          <a:ext cx="3414946" cy="2048967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Na przykład w Stanach Zjednoczonych Federalna Komisja Wyborcza (FEC) opublikowała wytyczne dotyczące wykorzystania botów w kampaniach politycznych, w których zaleca się, aby kampanie ujawniały, czy korzystają z botów i jakie treści są przez nie rozpowszechniane.</a:t>
          </a:r>
          <a:endParaRPr lang="en-US" sz="1600" kern="1200"/>
        </a:p>
      </dsp:txBody>
      <dsp:txXfrm>
        <a:off x="3756441" y="820218"/>
        <a:ext cx="3414946" cy="2048967"/>
      </dsp:txXfrm>
    </dsp:sp>
    <dsp:sp modelId="{9446DA13-1B12-4515-BA18-D652436C9D89}">
      <dsp:nvSpPr>
        <dsp:cNvPr id="0" name=""/>
        <dsp:cNvSpPr/>
      </dsp:nvSpPr>
      <dsp:spPr>
        <a:xfrm>
          <a:off x="7512882" y="820218"/>
          <a:ext cx="3414946" cy="2048967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W Wielkiej Brytanii Komisja ds. Standardów w Marketingu również opublikowała wytyczne dotyczące wykorzystania botów w kampaniach politycznych, w których zaleca się, aby kampanie ujawniały, czy korzystają z botów i jaki jest ich zasięg.</a:t>
          </a:r>
          <a:endParaRPr lang="en-US" sz="1600" kern="1200"/>
        </a:p>
      </dsp:txBody>
      <dsp:txXfrm>
        <a:off x="7512882" y="820218"/>
        <a:ext cx="3414946" cy="20489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6D913-4B75-4DEA-9EB9-71930277B479}">
      <dsp:nvSpPr>
        <dsp:cNvPr id="0" name=""/>
        <dsp:cNvSpPr/>
      </dsp:nvSpPr>
      <dsp:spPr>
        <a:xfrm>
          <a:off x="1212569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F71A86-D3E6-4E9D-AA3A-5E94B03D248E}">
      <dsp:nvSpPr>
        <dsp:cNvPr id="0" name=""/>
        <dsp:cNvSpPr/>
      </dsp:nvSpPr>
      <dsp:spPr>
        <a:xfrm>
          <a:off x="417971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Innym sposobem ograniczenia wpływu botów na wybory jest edukowanie ludzi o tym, jak działają boty i jakie treści są przez nie rozpowszechniane.</a:t>
          </a:r>
          <a:endParaRPr lang="en-US" sz="1100" kern="1200"/>
        </a:p>
      </dsp:txBody>
      <dsp:txXfrm>
        <a:off x="417971" y="2644140"/>
        <a:ext cx="2889450" cy="720000"/>
      </dsp:txXfrm>
    </dsp:sp>
    <dsp:sp modelId="{C488991E-5E7A-4E6D-AF40-24839BFE8FB6}">
      <dsp:nvSpPr>
        <dsp:cNvPr id="0" name=""/>
        <dsp:cNvSpPr/>
      </dsp:nvSpPr>
      <dsp:spPr>
        <a:xfrm>
          <a:off x="4607673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2AEACE-450B-4074-BDF0-48A7AF4E0424}">
      <dsp:nvSpPr>
        <dsp:cNvPr id="0" name=""/>
        <dsp:cNvSpPr/>
      </dsp:nvSpPr>
      <dsp:spPr>
        <a:xfrm>
          <a:off x="3813075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Może to pomóc ludziom lepiej rozpoznawać boty i być bardziej świadomymi, gdy czytają lub udostępniają treści z różnych źródeł.</a:t>
          </a:r>
          <a:endParaRPr lang="en-US" sz="1100" kern="1200"/>
        </a:p>
      </dsp:txBody>
      <dsp:txXfrm>
        <a:off x="3813075" y="2644140"/>
        <a:ext cx="2889450" cy="720000"/>
      </dsp:txXfrm>
    </dsp:sp>
    <dsp:sp modelId="{21CE988F-0B36-49D6-9675-693D25E39151}">
      <dsp:nvSpPr>
        <dsp:cNvPr id="0" name=""/>
        <dsp:cNvSpPr/>
      </dsp:nvSpPr>
      <dsp:spPr>
        <a:xfrm>
          <a:off x="8002777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02951-B0FF-4B27-9B3B-EF8C3826AC0B}">
      <dsp:nvSpPr>
        <dsp:cNvPr id="0" name=""/>
        <dsp:cNvSpPr/>
      </dsp:nvSpPr>
      <dsp:spPr>
        <a:xfrm>
          <a:off x="7208178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/>
            <a:t>Rządy i firmy zajmujące się mediami społecznościowymi mogą również podejmować działania mające na celu edukowanie ludzi o botach i o tym, jak mogą one wpływać na wybory.</a:t>
          </a:r>
          <a:endParaRPr lang="en-US" sz="1100" kern="1200"/>
        </a:p>
      </dsp:txBody>
      <dsp:txXfrm>
        <a:off x="7208178" y="2644140"/>
        <a:ext cx="28894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BDDA00-56D5-2EDA-66F8-FBF651AF6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ADEA314-0C1D-CDC1-890D-EB2B8ECF9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C708B15-52B4-7724-98F4-821DD37AC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DE3D-1EDB-4CF7-9F19-0C22594B6C43}" type="datetimeFigureOut">
              <a:rPr lang="pl-PL" smtClean="0"/>
              <a:t>20.12.2022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7569BA9-1D7A-4C3F-6E82-CA8A19BFD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15D00CC-DEBE-BAB9-05B6-B35C15146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AB96-11BF-4F8C-8E76-7C3128B488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6520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3E95DD-AEEC-4926-9C95-DF3C538C0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38B085D-206B-D92F-A452-65C49C1CE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8AFF5E4-19B9-6954-F161-A90CE2C10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DE3D-1EDB-4CF7-9F19-0C22594B6C43}" type="datetimeFigureOut">
              <a:rPr lang="pl-PL" smtClean="0"/>
              <a:t>20.12.2022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12F2541-F50A-9B2D-2670-F0D1F14E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753A01E-BD75-25F5-B28F-37F2519A3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AB96-11BF-4F8C-8E76-7C3128B488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226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1C32B7E-FAA3-87C2-FE10-65C27F833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01883FD-7223-673D-D803-68EF5EBB3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8DFD23F-7331-95AA-E60A-131421F9F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DE3D-1EDB-4CF7-9F19-0C22594B6C43}" type="datetimeFigureOut">
              <a:rPr lang="pl-PL" smtClean="0"/>
              <a:t>20.12.2022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955DCD-C7D2-0D30-1A72-DFF1943F2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415C196-046A-04E8-4682-7AF37312A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AB96-11BF-4F8C-8E76-7C3128B488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240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F7DBED-FB00-0596-573D-DB9C6FFA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9BB67F-9527-C820-39E3-27040B233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25973F-D061-176D-E54E-38D8DD927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DE3D-1EDB-4CF7-9F19-0C22594B6C43}" type="datetimeFigureOut">
              <a:rPr lang="pl-PL" smtClean="0"/>
              <a:t>20.12.2022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F0E7BBC-BC2B-D0A1-30A8-DFCC7DC21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A59AE34-D465-E243-B33B-162C3B08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AB96-11BF-4F8C-8E76-7C3128B488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99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9D1AB9-739D-2D0D-9695-51409B404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C7E463D-AE18-0B98-C43B-0FF8E346E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A89A2B1-3491-5539-0BD7-9F93087B8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DE3D-1EDB-4CF7-9F19-0C22594B6C43}" type="datetimeFigureOut">
              <a:rPr lang="pl-PL" smtClean="0"/>
              <a:t>20.12.2022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387B5A7-F0E2-BE94-19AB-607B2223E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88F92D8-0F7E-D98D-1B9A-EEAA7BD6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AB96-11BF-4F8C-8E76-7C3128B488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8145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9DCB27-06F6-704F-6216-E3113222B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28312D-9A91-B371-C87F-FA1010239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1D6AA79-02A2-C34D-F837-6257015CF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510DC3E-F563-9FF5-B87C-7CD8EE4ED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DE3D-1EDB-4CF7-9F19-0C22594B6C43}" type="datetimeFigureOut">
              <a:rPr lang="pl-PL" smtClean="0"/>
              <a:t>20.12.2022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395D9C5-A89A-0D11-5EDD-692FA79B5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3A5FD71-7424-C357-0E5B-BE57E3475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AB96-11BF-4F8C-8E76-7C3128B488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352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E020A0-1C57-7600-7756-A2A4D5A0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DE73E0A-7AA8-3E62-6A27-385F169D9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96EC75B-B449-4284-2AEA-D28E38F72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D258A16-F9BF-9726-B20F-632F246B5A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B804A3D-D78B-BFF5-3AAE-930DB617A3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45A2055-633C-6DE9-73EA-5BCF4A6A4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DE3D-1EDB-4CF7-9F19-0C22594B6C43}" type="datetimeFigureOut">
              <a:rPr lang="pl-PL" smtClean="0"/>
              <a:t>20.12.2022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5733C58-AD26-84F1-3C67-F7A0CF51C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DE58FCB-D410-0D54-0A85-334033F80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AB96-11BF-4F8C-8E76-7C3128B488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14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601656-A85D-44A6-45E5-672B9B560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9621111-3614-301C-6056-77C3199F2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DE3D-1EDB-4CF7-9F19-0C22594B6C43}" type="datetimeFigureOut">
              <a:rPr lang="pl-PL" smtClean="0"/>
              <a:t>20.12.2022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48D01AA-9D38-3581-190D-010187DDA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B454DBC-7452-FEBA-6982-762415E44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AB96-11BF-4F8C-8E76-7C3128B488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730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997F532-633F-BD59-A134-29321F0E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DE3D-1EDB-4CF7-9F19-0C22594B6C43}" type="datetimeFigureOut">
              <a:rPr lang="pl-PL" smtClean="0"/>
              <a:t>20.12.2022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05A2CAA-E2CC-CB41-4388-163EFD59E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23C3BF4-AA2C-8024-27AE-53F1682B4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AB96-11BF-4F8C-8E76-7C3128B488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648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17F8CC-13A4-E4EA-B3B6-3A8C834EA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CFC9E0-AA9D-2280-79AF-43DB1FD47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A5F92F0-9E2B-F77C-C4E3-D3B332FCA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18D5B66-0310-86F1-0601-78E1468FD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DE3D-1EDB-4CF7-9F19-0C22594B6C43}" type="datetimeFigureOut">
              <a:rPr lang="pl-PL" smtClean="0"/>
              <a:t>20.12.2022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960C9C8-8868-88BC-69C5-53A71B054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3585B0A-919E-3AB2-94A8-93AB935B4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AB96-11BF-4F8C-8E76-7C3128B488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767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D15BD4-FBAF-E16A-AD78-31B08BB62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91CE588-0035-9105-1E7C-A432D6168D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57B400C-5AD3-2831-E42E-D01F4054F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1C4F42D-FA41-80E1-FF6E-A133E7BA7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DE3D-1EDB-4CF7-9F19-0C22594B6C43}" type="datetimeFigureOut">
              <a:rPr lang="pl-PL" smtClean="0"/>
              <a:t>20.12.2022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C4BE3F5-F28E-ABD1-F07D-C8F6A8598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C3B061A-2B75-E2C4-96E2-165BD91F8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AB96-11BF-4F8C-8E76-7C3128B488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947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2332B46-2468-B656-56F7-44B9C7E31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D19F715-EA7F-079B-C287-F1D672F5A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7AA0162-1CB8-01EF-F9D7-AAA7FF8EE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3DE3D-1EDB-4CF7-9F19-0C22594B6C43}" type="datetimeFigureOut">
              <a:rPr lang="pl-PL" smtClean="0"/>
              <a:t>20.12.2022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C77292C-0AA6-7A65-709D-CBAE05175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E4F0E71-1056-9855-71B4-7F93BE399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2AB96-11BF-4F8C-8E76-7C3128B488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28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16/11/18/technology/automated-pro-trump-bots-overwhelmed-pro-clinton-messages-researchers-say.html" TargetMode="External"/><Relationship Id="rId2" Type="http://schemas.openxmlformats.org/officeDocument/2006/relationships/hyperlink" Target="https://www.technologyreview.com/2016/11/08/69674/how-the-bot-y-politic-influenced-this-electio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81485AF-DEAA-A94A-5916-33BB30FBE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pl-PL" sz="4000" b="1">
                <a:solidFill>
                  <a:schemeClr val="tx2"/>
                </a:solidFill>
              </a:rPr>
              <a:t>Wpływ botów na wyniki wyborów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135107E-7CAE-0E5F-6B5E-BC54C9B13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pl-PL" sz="2000">
                <a:solidFill>
                  <a:schemeClr val="tx2"/>
                </a:solidFill>
              </a:rPr>
              <a:t>Autorzy: Wiktor Kudzia, Damian Madej, Bartosz Matras</a:t>
            </a:r>
          </a:p>
        </p:txBody>
      </p:sp>
      <p:pic>
        <p:nvPicPr>
          <p:cNvPr id="14" name="Graphic 13" descr="Upward trend">
            <a:extLst>
              <a:ext uri="{FF2B5EF4-FFF2-40B4-BE49-F238E27FC236}">
                <a16:creationId xmlns:a16="http://schemas.microsoft.com/office/drawing/2014/main" id="{BB303835-1640-2E45-50ED-7AA78017A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95276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9D44982-95A9-DE9A-5AAF-8124DF90B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4200"/>
              <a:t>Przykłady botów w kampaniach politycznych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A59833-3563-6CAE-0C69-E4A7635AF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/>
              <a:t>Boty były już wykorzystywane w różnych kampaniach politycznych na całym świecie.</a:t>
            </a:r>
          </a:p>
          <a:p>
            <a:pPr marL="0" indent="0">
              <a:buNone/>
            </a:pPr>
            <a:r>
              <a:rPr lang="pl-PL" sz="2200"/>
              <a:t>Na przykład w 2014 roku boty były wykorzystywane w kampanii wyborczej w Indiach, gdzie szerzyły treści popierające określonego kandydata.</a:t>
            </a:r>
          </a:p>
          <a:p>
            <a:pPr marL="0" indent="0">
              <a:buNone/>
            </a:pPr>
            <a:r>
              <a:rPr lang="pl-PL" sz="2200"/>
              <a:t>W 2016 roku boty były również wykorzystywane w kampanii wyborczej w Stanach Zjednoczonych, gdzie niektórzy twierdzą, że boty pro-Trumpa szerzyły więcej treści niż boty pro-Clinton.</a:t>
            </a:r>
          </a:p>
          <a:p>
            <a:pPr marL="0" indent="0">
              <a:buNone/>
            </a:pPr>
            <a:r>
              <a:rPr lang="pl-PL" sz="2200"/>
              <a:t>W 2018 roku boty były również wykorzystywane w kampanii wyborczej w Brazylii, gdzie szerzyły treści popierające określonego kandydata.</a:t>
            </a:r>
          </a:p>
          <a:p>
            <a:pPr marL="0" indent="0">
              <a:buNone/>
            </a:pPr>
            <a:r>
              <a:rPr lang="pl-PL" sz="2200"/>
              <a:t>W 2019 roku boty były również wykorzystywane w kampanii wyborczej w Indonezji, gdzie szerzyły treści popierające określonego kandydata.</a:t>
            </a:r>
          </a:p>
        </p:txBody>
      </p:sp>
    </p:spTree>
    <p:extLst>
      <p:ext uri="{BB962C8B-B14F-4D97-AF65-F5344CB8AC3E}">
        <p14:creationId xmlns:p14="http://schemas.microsoft.com/office/powerpoint/2010/main" val="420861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D39180E-B05F-2D39-14A6-4438C7D22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pl-PL" sz="4000">
                <a:solidFill>
                  <a:srgbClr val="FFFFFF"/>
                </a:solidFill>
              </a:rPr>
              <a:t>Regulowanie botów w kampaniach politycznych</a:t>
            </a:r>
          </a:p>
        </p:txBody>
      </p:sp>
      <p:graphicFrame>
        <p:nvGraphicFramePr>
          <p:cNvPr id="12" name="Symbol zastępczy zawartości 2">
            <a:extLst>
              <a:ext uri="{FF2B5EF4-FFF2-40B4-BE49-F238E27FC236}">
                <a16:creationId xmlns:a16="http://schemas.microsoft.com/office/drawing/2014/main" id="{DA1FBEC1-EB58-EFF2-F40F-9A01705F2E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059245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0835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755FCE7-C8C6-4089-C94B-7618B55D7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pl-PL" sz="4600" b="0" i="0">
                <a:effectLst/>
                <a:latin typeface="Roboto" panose="02000000000000000000" pitchFamily="2" charset="0"/>
              </a:rPr>
              <a:t>Ograniczenia regulacji botów</a:t>
            </a:r>
            <a:endParaRPr lang="pl-PL" sz="4600"/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C03F58-F178-FE7C-B8D2-AED24BE35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200"/>
              <a:t>Choć wprowadzenie odpowiednich regulacji może pomóc ograniczyć wpływ botów na wybory, istnieją również pewne ograniczenia w tym zakresie.</a:t>
            </a:r>
          </a:p>
          <a:p>
            <a:pPr marL="0" indent="0">
              <a:buNone/>
            </a:pPr>
            <a:r>
              <a:rPr lang="pl-PL" sz="2200"/>
              <a:t>Na przykład może być trudno zidentyfikować wszystkie boty działające w kampaniach politycznych, a także może być trudno kontrolować treści, które są przez nie rozpowszechniane.</a:t>
            </a:r>
          </a:p>
          <a:p>
            <a:pPr marL="0" indent="0">
              <a:buNone/>
            </a:pPr>
            <a:r>
              <a:rPr lang="pl-PL" sz="2200"/>
              <a:t>Ponadto niektórzy twierdzą, że ograniczanie wpływu botów na wybory może ograniczać swobodę słowa i wolność wypowiedzi, a także może być trudne do zastosowania w praktyce.</a:t>
            </a:r>
          </a:p>
        </p:txBody>
      </p:sp>
    </p:spTree>
    <p:extLst>
      <p:ext uri="{BB962C8B-B14F-4D97-AF65-F5344CB8AC3E}">
        <p14:creationId xmlns:p14="http://schemas.microsoft.com/office/powerpoint/2010/main" val="674940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7A0E388-502A-81C0-CE88-7B938CC7D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5400" b="0" i="0">
                <a:effectLst/>
                <a:latin typeface="Roboto" panose="02000000000000000000" pitchFamily="2" charset="0"/>
              </a:rPr>
              <a:t>Względy etyczne</a:t>
            </a:r>
            <a:endParaRPr lang="pl-PL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227E34-25A3-A38F-B2EE-D67ADDBAD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700"/>
              <a:t>Kwestie etyczne również mogą być ważnym elementem rozważań dotyczących wpływu botów na wybory.</a:t>
            </a:r>
          </a:p>
          <a:p>
            <a:pPr marL="0" indent="0">
              <a:buNone/>
            </a:pPr>
            <a:r>
              <a:rPr lang="pl-PL" sz="1700"/>
              <a:t>Na przykład korzystanie z botów do szerzenia fałszywych informacji lub manipulowania opinią publiczną może być uważane za nieuczciwe i nieetyczne.</a:t>
            </a:r>
          </a:p>
          <a:p>
            <a:pPr marL="0" indent="0">
              <a:buNone/>
            </a:pPr>
            <a:r>
              <a:rPr lang="pl-PL" sz="1700"/>
              <a:t>Ważne jest, aby uwzględniać etyczne aspekty wykorzystywania botów w kampaniach politycznych i upewnić się, że są one zgodne z prawem i zasadami etyki.</a:t>
            </a:r>
          </a:p>
        </p:txBody>
      </p:sp>
      <p:pic>
        <p:nvPicPr>
          <p:cNvPr id="5" name="Picture 4" descr="Dwie osoby sprawujące swoje ręce">
            <a:extLst>
              <a:ext uri="{FF2B5EF4-FFF2-40B4-BE49-F238E27FC236}">
                <a16:creationId xmlns:a16="http://schemas.microsoft.com/office/drawing/2014/main" id="{7A57D556-9779-795B-297F-2915E1E09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70" r="1957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0930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5" name="Picture 13" descr="Żarówka na żółtym tle z naszkicowanymi promieniami światła i przewodem">
            <a:extLst>
              <a:ext uri="{FF2B5EF4-FFF2-40B4-BE49-F238E27FC236}">
                <a16:creationId xmlns:a16="http://schemas.microsoft.com/office/drawing/2014/main" id="{C11DB103-D7E8-4DEF-FF16-5D99E47F9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57" r="6099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E4A6B9D-88A2-4D19-818A-E7503CA3C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pl-PL" b="0" i="0">
                <a:effectLst/>
                <a:latin typeface="Roboto" panose="02000000000000000000" pitchFamily="2" charset="0"/>
              </a:rPr>
              <a:t>Rosnąca przejrzystość</a:t>
            </a:r>
            <a:endParaRPr lang="pl-PL"/>
          </a:p>
        </p:txBody>
      </p:sp>
      <p:sp>
        <p:nvSpPr>
          <p:cNvPr id="27" name="Symbol zastępczy zawartości 2">
            <a:extLst>
              <a:ext uri="{FF2B5EF4-FFF2-40B4-BE49-F238E27FC236}">
                <a16:creationId xmlns:a16="http://schemas.microsoft.com/office/drawing/2014/main" id="{040E2E12-8B11-CAFC-FC6A-2E38B2976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/>
              <a:t>Jednym ze sposobów zwiększenia przejrzystości w zakresie wpływu botów na wybory jest umożliwienie ludziom śledzenia treści, które są rozpowszechniane przez boty.</a:t>
            </a:r>
          </a:p>
          <a:p>
            <a:pPr marL="0" indent="0">
              <a:buNone/>
            </a:pPr>
            <a:r>
              <a:rPr lang="pl-PL" sz="2000"/>
              <a:t>Na przykład niektóre platformy mediów społecznościowych wprowadziły oznaczenia informujące użytkowników o treściach rozpowszechnianych przez boty lub zakładki z informacjami o kontach, które są podejrzane o działanie jako boty.</a:t>
            </a:r>
          </a:p>
          <a:p>
            <a:pPr marL="0" indent="0">
              <a:buNone/>
            </a:pPr>
            <a:r>
              <a:rPr lang="pl-PL" sz="2000"/>
              <a:t>Zwiększenie przejrzystości może pomóc ludziom lepiej zrozumieć, jakie treści są rozpowszechniane przez boty i w jaki sposób mogą one wpływać na wynik wyborów.</a:t>
            </a:r>
          </a:p>
        </p:txBody>
      </p:sp>
    </p:spTree>
    <p:extLst>
      <p:ext uri="{BB962C8B-B14F-4D97-AF65-F5344CB8AC3E}">
        <p14:creationId xmlns:p14="http://schemas.microsoft.com/office/powerpoint/2010/main" val="1125684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BF8AD6-1E93-F1CF-B360-E2031A42C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Edukacja społeczeństwa</a:t>
            </a:r>
            <a:endParaRPr lang="pl-PL" dirty="0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AE342EB3-7289-0BE8-095F-F58E1249FF7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5837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738B778-E84D-D918-6D28-75E38CB64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pl-PL" b="0" i="0">
                <a:effectLst/>
                <a:latin typeface="Roboto" panose="02000000000000000000" pitchFamily="2" charset="0"/>
              </a:rPr>
              <a:t>Wniosek</a:t>
            </a:r>
            <a:endParaRPr lang="pl-PL" dirty="0"/>
          </a:p>
        </p:txBody>
      </p:sp>
      <p:pic>
        <p:nvPicPr>
          <p:cNvPr id="5" name="Picture 4" descr="Lupa przedstawiająca spadek wydajności">
            <a:extLst>
              <a:ext uri="{FF2B5EF4-FFF2-40B4-BE49-F238E27FC236}">
                <a16:creationId xmlns:a16="http://schemas.microsoft.com/office/drawing/2014/main" id="{4D73093C-8562-8769-0CA9-0BBB2FF06E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1" r="35515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18ABFE-C3D1-E650-0754-B946A4262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/>
              <a:t>Boty mogą mieć wpływ na wyniki wyborów poprzez szerzenie fałszywych informacji lub manipulowanie opinią publiczną.</a:t>
            </a:r>
          </a:p>
          <a:p>
            <a:pPr marL="0" indent="0">
              <a:buNone/>
            </a:pPr>
            <a:r>
              <a:rPr lang="pl-PL" sz="2000"/>
              <a:t>Wprowadzenie odpowiednich regulacji oraz zwiększenie przejrzystości i edukacja ludzi mogą pomóc ograniczyć negatywny wpływ botów na wybory.</a:t>
            </a:r>
          </a:p>
          <a:p>
            <a:pPr marL="0" indent="0">
              <a:buNone/>
            </a:pPr>
            <a:r>
              <a:rPr lang="pl-PL" sz="2000"/>
              <a:t>Ważne jest, aby zwracać uwagę na to, w jaki sposób boty mogą wpływać na wyniki wyborów i co możemy zrobić, aby ograniczyć ich negatywny wpływ.</a:t>
            </a:r>
          </a:p>
        </p:txBody>
      </p:sp>
    </p:spTree>
    <p:extLst>
      <p:ext uri="{BB962C8B-B14F-4D97-AF65-F5344CB8AC3E}">
        <p14:creationId xmlns:p14="http://schemas.microsoft.com/office/powerpoint/2010/main" val="3734408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88FA427-6C23-C50F-3E5D-DE155EA33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5400"/>
              <a:t>Literatura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47C484-E2C4-A6AE-B726-50BEE53E8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pl-PL" sz="2200" dirty="0">
                <a:hlinkClick r:id="rId2"/>
              </a:rPr>
              <a:t>https://www.technologyreview.com/2016/11/08/69674/how-the-bot-y-politic-influenced-this-election/</a:t>
            </a:r>
            <a:endParaRPr lang="pl-PL" sz="2200" dirty="0"/>
          </a:p>
          <a:p>
            <a:r>
              <a:rPr lang="pl-PL" sz="2200" dirty="0">
                <a:hlinkClick r:id="rId3"/>
              </a:rPr>
              <a:t>https://www.nytimes.com/2016/11/18/technology/automated-pro-trump-bots-overwhelmed-pro-clinton-messages-researchers-say.html</a:t>
            </a:r>
            <a:endParaRPr lang="pl-PL" sz="2200" dirty="0"/>
          </a:p>
          <a:p>
            <a:pPr marL="0" indent="0">
              <a:buNone/>
            </a:pP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2191295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73367EB-7200-DCC2-357D-288D1BCA3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l-PL" sz="3700">
                <a:solidFill>
                  <a:srgbClr val="FFFFFF"/>
                </a:solidFill>
              </a:rPr>
              <a:t>Wprowadzenie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E0829A-AA45-4E8B-6A8C-A0F056325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600"/>
              <a:t>Boty to automatyczne programy internetowe, które mogą wykonywać różne zadania, takie jak przesyłanie wiadomości, tworzenie treści czy gromadzenie informacji.</a:t>
            </a:r>
          </a:p>
          <a:p>
            <a:pPr marL="0" indent="0">
              <a:buNone/>
            </a:pPr>
            <a:r>
              <a:rPr lang="pl-PL" sz="2600"/>
              <a:t>Boty są często wykorzystywane w celach marketingowych, ale coraz częściej pojawiają się również w kampaniach politycznych.</a:t>
            </a:r>
          </a:p>
          <a:p>
            <a:pPr marL="0" indent="0">
              <a:buNone/>
            </a:pPr>
            <a:r>
              <a:rPr lang="pl-PL" sz="2600"/>
              <a:t>W ostatnich latach boty coraz częściej wykorzystywane są w kampaniach politycznych, a ich wpływ na wyniki wyborów jest coraz większy. Warto zatem zastanowić się nad tym, w jaki sposób boty mogą wpływać na procesy wyborcze i co możemy zrobić, aby ograniczyć ich negatywny wpływ.</a:t>
            </a:r>
          </a:p>
          <a:p>
            <a:pPr marL="0" indent="0">
              <a:buNone/>
            </a:pPr>
            <a:endParaRPr lang="pl-PL" sz="2600"/>
          </a:p>
        </p:txBody>
      </p:sp>
    </p:spTree>
    <p:extLst>
      <p:ext uri="{BB962C8B-B14F-4D97-AF65-F5344CB8AC3E}">
        <p14:creationId xmlns:p14="http://schemas.microsoft.com/office/powerpoint/2010/main" val="2283505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EDF6529-4DC6-B2FF-362D-75E984623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pl-PL" sz="5400"/>
              <a:t>Rozpowszechnianie fałszywych wiadomości</a:t>
            </a:r>
          </a:p>
        </p:txBody>
      </p:sp>
      <p:pic>
        <p:nvPicPr>
          <p:cNvPr id="7" name="Picture 4" descr="Wykrzyknik na żółtym tle">
            <a:extLst>
              <a:ext uri="{FF2B5EF4-FFF2-40B4-BE49-F238E27FC236}">
                <a16:creationId xmlns:a16="http://schemas.microsoft.com/office/drawing/2014/main" id="{F9D8E181-7ECB-7D1F-365D-3AA72521EB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99" r="2138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BF6B48-65FA-B07A-FB30-4B56B990F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/>
              <a:t>Boty mogą szerzyć fałszywe informacje, które mogą mieć wpływ na decyzje wyborcze.</a:t>
            </a:r>
          </a:p>
          <a:p>
            <a:pPr marL="0" indent="0">
              <a:buNone/>
            </a:pPr>
            <a:r>
              <a:rPr lang="pl-PL" sz="2000"/>
              <a:t>Fałszywe informacje rozpowszechniane przez boty mogą mieć duży wpływ na opinie wyborców i ich decyzje.</a:t>
            </a:r>
          </a:p>
          <a:p>
            <a:pPr marL="0" indent="0">
              <a:buNone/>
            </a:pPr>
            <a:r>
              <a:rPr lang="pl-PL" sz="2000"/>
              <a:t>Niektórzy twierdzą, że rozpowszechnianie fałszywych informacji przez boty mogło mieć wpływ na wynik wyborów prezydenckich w Stanach Zjednoczonych w 2016 roku.</a:t>
            </a:r>
          </a:p>
          <a:p>
            <a:pPr marL="0" indent="0">
              <a:buNone/>
            </a:pPr>
            <a:r>
              <a:rPr lang="pl-PL" sz="2000"/>
              <a:t>Ważne jest, aby wyborcy byli świadomi tego, że mogą być celowo zdezinformowani przez boty i byli ostrożni, gdy czytają lub udostępniają informacje z różnych źródeł.</a:t>
            </a:r>
          </a:p>
          <a:p>
            <a:pPr marL="0" indent="0">
              <a:buNone/>
            </a:pPr>
            <a:endParaRPr lang="pl-PL" sz="2000"/>
          </a:p>
        </p:txBody>
      </p:sp>
    </p:spTree>
    <p:extLst>
      <p:ext uri="{BB962C8B-B14F-4D97-AF65-F5344CB8AC3E}">
        <p14:creationId xmlns:p14="http://schemas.microsoft.com/office/powerpoint/2010/main" val="4161763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55E5A64-2A4D-EFA6-9C4D-B461424A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pl-PL" sz="5400"/>
              <a:t>Wzmacnianie niektórych głosów</a:t>
            </a:r>
          </a:p>
        </p:txBody>
      </p:sp>
      <p:pic>
        <p:nvPicPr>
          <p:cNvPr id="5" name="Picture 4" descr="Jedyny w tłumie">
            <a:extLst>
              <a:ext uri="{FF2B5EF4-FFF2-40B4-BE49-F238E27FC236}">
                <a16:creationId xmlns:a16="http://schemas.microsoft.com/office/drawing/2014/main" id="{7ABC0F94-893E-7B54-F8B1-C5CDB8FC93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36" r="23745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890223-D498-34FA-B71B-C3E9BDB97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/>
              <a:t>Boty mogą również służyć do wzmacniania głosów określonych osób czy grup poprzez ich częste udostępnianie lub promowanie.</a:t>
            </a:r>
          </a:p>
          <a:p>
            <a:pPr marL="0" indent="0">
              <a:buNone/>
            </a:pPr>
            <a:r>
              <a:rPr lang="pl-PL" sz="2200"/>
              <a:t>W ten sposób boty mogą próbować zwiększyć zasięg i wpływ określonych poglądów lub osób, np. poprzez rozpowszechnianie ich wpisów na social media czy publikowanie artykułów z ich perspektywy.</a:t>
            </a:r>
          </a:p>
          <a:p>
            <a:pPr marL="0" indent="0">
              <a:buNone/>
            </a:pPr>
            <a:r>
              <a:rPr lang="pl-PL" sz="2200"/>
              <a:t>W ten sposób boty mogą próbować zdominować dyskusję publiczną i przekonać ludzi do swoich poglądów.</a:t>
            </a:r>
          </a:p>
        </p:txBody>
      </p:sp>
    </p:spTree>
    <p:extLst>
      <p:ext uri="{BB962C8B-B14F-4D97-AF65-F5344CB8AC3E}">
        <p14:creationId xmlns:p14="http://schemas.microsoft.com/office/powerpoint/2010/main" val="4212431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9EB4FF9-4C37-BFB7-8DA6-C4A7AE38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pl-PL" sz="5400"/>
              <a:t>Kształtowanie publicznego dyskursu</a:t>
            </a:r>
          </a:p>
        </p:txBody>
      </p:sp>
      <p:pic>
        <p:nvPicPr>
          <p:cNvPr id="13" name="Picture 4" descr="Wiele znaków zapytania na czarnym tle">
            <a:extLst>
              <a:ext uri="{FF2B5EF4-FFF2-40B4-BE49-F238E27FC236}">
                <a16:creationId xmlns:a16="http://schemas.microsoft.com/office/drawing/2014/main" id="{FA518063-D22A-7B60-5070-53F0A1B7D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144" r="810" b="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90A49E-C926-24FB-9B23-5626D2D3D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/>
              <a:t>Poprzez szerzenie określonych treści czy wzmacnianie głosów określonych osób, boty mogą również próbować kształtować dyskurs publiczny.</a:t>
            </a:r>
          </a:p>
          <a:p>
            <a:pPr marL="0" indent="0">
              <a:buNone/>
            </a:pPr>
            <a:r>
              <a:rPr lang="pl-PL" sz="2200"/>
              <a:t>W ten sposób boty mogą próbować zmieniać to, o czym ludzie mówią czy myślą oraz jakie tematy są ważne dla społeczeństwa.</a:t>
            </a:r>
          </a:p>
          <a:p>
            <a:pPr marL="0" indent="0">
              <a:buNone/>
            </a:pPr>
            <a:r>
              <a:rPr lang="pl-PL" sz="2200"/>
              <a:t>W ten sposób boty mogą próbować wpływać na debaty publiczne i kształtować opinie ludzi na określone tematy.</a:t>
            </a:r>
          </a:p>
        </p:txBody>
      </p:sp>
    </p:spTree>
    <p:extLst>
      <p:ext uri="{BB962C8B-B14F-4D97-AF65-F5344CB8AC3E}">
        <p14:creationId xmlns:p14="http://schemas.microsoft.com/office/powerpoint/2010/main" val="734465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458F618-6E30-19E0-3FE9-B9BDDAE41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anchor="ctr">
            <a:normAutofit/>
          </a:bodyPr>
          <a:lstStyle/>
          <a:p>
            <a:r>
              <a:rPr lang="pl-PL" dirty="0"/>
              <a:t>Wpływanie na zachowania wyborcze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E864FD22-431F-001D-DC1E-925983406E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0421654"/>
              </p:ext>
            </p:extLst>
          </p:nvPr>
        </p:nvGraphicFramePr>
        <p:xfrm>
          <a:off x="838200" y="1650222"/>
          <a:ext cx="10506456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6300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4CBEC79-3620-2B7E-2909-C59FF350D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l-PL" sz="5000"/>
              <a:t>Manipulacja opinią publiczną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6D6648-F8A2-CD46-684E-4AD95BDD4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500"/>
              <a:t>Boty mogą również służyć do manipulowania opinią publiczną poprzez szerzenie konkretnych poglądów lub przekonań.</a:t>
            </a:r>
          </a:p>
          <a:p>
            <a:pPr marL="0" indent="0">
              <a:buNone/>
            </a:pPr>
            <a:r>
              <a:rPr lang="pl-PL" sz="1500"/>
              <a:t>W ten sposób boty mogą próbować zmienić sposób, w jaki ludzie myślą o określonych kwestiach lub kandydatach, a nawet całkowicie zmienić ich podejście do pewnych tematów.</a:t>
            </a:r>
          </a:p>
          <a:p>
            <a:pPr marL="0" indent="0">
              <a:buNone/>
            </a:pPr>
            <a:r>
              <a:rPr lang="pl-PL" sz="1500"/>
              <a:t>Boty mogą również próbować wywoływać emocje u ludzi poprzez szerzenie kontrowersyjnych lub prowokujących treści, co może prowadzić do polarizacji opinii i podziałów społecznych.</a:t>
            </a:r>
          </a:p>
        </p:txBody>
      </p:sp>
      <p:pic>
        <p:nvPicPr>
          <p:cNvPr id="5" name="Picture 4" descr="Robotowy Robot">
            <a:extLst>
              <a:ext uri="{FF2B5EF4-FFF2-40B4-BE49-F238E27FC236}">
                <a16:creationId xmlns:a16="http://schemas.microsoft.com/office/drawing/2014/main" id="{F9095B41-A97A-2EF4-D5A0-091B1B624A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28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18559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E6AA3C3-E646-D329-0198-5CB8A5ABA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5400"/>
              <a:t>Wprowadzanie wyborców w błąd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6DA6FD-5322-5361-2DDA-C417FF704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/>
              <a:t>Fałszywe informacje rozpowszechniane przez boty mogą być trudne do zidentyfikowania dla ludzi, co może dodatkowo utrudniać im podjęcie świadomej decyzji wyborczej.</a:t>
            </a:r>
          </a:p>
          <a:p>
            <a:pPr marL="0" indent="0">
              <a:buNone/>
            </a:pPr>
            <a:r>
              <a:rPr lang="pl-PL" sz="2000"/>
              <a:t>Ważne jest, aby wyborcy byli świadomi tego, że mogą być celowo zmanipulowani przez boty i byli ostrożni, gdy czytają lub udostępniają informacje z różnych źródeł.</a:t>
            </a:r>
          </a:p>
          <a:p>
            <a:pPr marL="0" indent="0">
              <a:buNone/>
            </a:pPr>
            <a:r>
              <a:rPr lang="pl-PL" sz="2000"/>
              <a:t>Rządy i firmy zajmujące się mediami społecznościowymi powinny podejmować działania mające na celu ograniczenie wpływu botów na wybory, takie jak lepsze wykrywanie i usuwanie fałszywych kont czy ograniczenia dotyczące treści, które mogą być rozpowszechniane przez boty.</a:t>
            </a:r>
          </a:p>
          <a:p>
            <a:pPr marL="0" indent="0">
              <a:buNone/>
            </a:pPr>
            <a:endParaRPr lang="pl-PL" sz="2000"/>
          </a:p>
          <a:p>
            <a:pPr marL="0" indent="0">
              <a:buNone/>
            </a:pPr>
            <a:r>
              <a:rPr lang="pl-PL" sz="2000"/>
              <a:t>Boty mogą również prowadzić do dezinformacji i oszustw wyborczych poprzez rozpowszechnianie fałszywych informacji czy podszywanie się pod rzeczywiste osoby lub organizacje.</a:t>
            </a:r>
          </a:p>
          <a:p>
            <a:pPr marL="0" indent="0">
              <a:buNone/>
            </a:pPr>
            <a:r>
              <a:rPr lang="pl-PL" sz="2000"/>
              <a:t>W ten sposób boty mogą próbować wprowadzić w błąd wyborców i wpłynąć na ich decyzje, np. poprzez szerzenie fałszywych informacji o kandydatach lub ich poglądach.</a:t>
            </a:r>
          </a:p>
        </p:txBody>
      </p:sp>
    </p:spTree>
    <p:extLst>
      <p:ext uri="{BB962C8B-B14F-4D97-AF65-F5344CB8AC3E}">
        <p14:creationId xmlns:p14="http://schemas.microsoft.com/office/powerpoint/2010/main" val="2256914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8E60BA9-6CF9-7251-3E81-C4349F8C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pl-PL" sz="5400" b="0" i="0">
                <a:effectLst/>
                <a:latin typeface="Roboto" panose="02000000000000000000" pitchFamily="2" charset="0"/>
              </a:rPr>
              <a:t>Wpływ na wyniki wyborów</a:t>
            </a:r>
            <a:endParaRPr lang="pl-PL" sz="5400"/>
          </a:p>
        </p:txBody>
      </p:sp>
      <p:pic>
        <p:nvPicPr>
          <p:cNvPr id="5" name="Picture 4" descr="Lupa przedstawiająca spadek wydajności">
            <a:extLst>
              <a:ext uri="{FF2B5EF4-FFF2-40B4-BE49-F238E27FC236}">
                <a16:creationId xmlns:a16="http://schemas.microsoft.com/office/drawing/2014/main" id="{A5AEB6D4-184B-8CFC-5737-FDEA56B3E4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6" r="45559" b="-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B5A169-A761-D945-D34B-25E51101E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/>
              <a:t>Wpływ botów na wyniki wyborów może być trudny do dokładnego określenia, ale niektórzy twierdzą, że boty mogą mieć istotny wpływ na wynik głosowania.</a:t>
            </a:r>
          </a:p>
          <a:p>
            <a:pPr marL="0" indent="0">
              <a:buNone/>
            </a:pPr>
            <a:r>
              <a:rPr lang="pl-PL" sz="2200"/>
              <a:t>Na przykład w 2016 roku boty pro-Trumpa szerzyły więcej treści niż boty pro-Clinton, co mogło mieć wpływ na wynik wyborów.</a:t>
            </a:r>
          </a:p>
          <a:p>
            <a:pPr marL="0" indent="0">
              <a:buNone/>
            </a:pPr>
            <a:r>
              <a:rPr lang="pl-PL" sz="2200"/>
              <a:t>Warto zatem zwrócić uwagę na to, w jaki sposób boty mogą wpływać na wyniki wyborów i co możemy zrobić, aby ograniczyć ich negatywny wpływ.</a:t>
            </a:r>
          </a:p>
        </p:txBody>
      </p:sp>
    </p:spTree>
    <p:extLst>
      <p:ext uri="{BB962C8B-B14F-4D97-AF65-F5344CB8AC3E}">
        <p14:creationId xmlns:p14="http://schemas.microsoft.com/office/powerpoint/2010/main" val="400134102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1289</Words>
  <Application>Microsoft Office PowerPoint</Application>
  <PresentationFormat>Panoramiczny</PresentationFormat>
  <Paragraphs>71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Roboto</vt:lpstr>
      <vt:lpstr>Motyw pakietu Office</vt:lpstr>
      <vt:lpstr>Wpływ botów na wyniki wyborów</vt:lpstr>
      <vt:lpstr>Wprowadzenie</vt:lpstr>
      <vt:lpstr>Rozpowszechnianie fałszywych wiadomości</vt:lpstr>
      <vt:lpstr>Wzmacnianie niektórych głosów</vt:lpstr>
      <vt:lpstr>Kształtowanie publicznego dyskursu</vt:lpstr>
      <vt:lpstr>Wpływanie na zachowania wyborcze</vt:lpstr>
      <vt:lpstr>Manipulacja opinią publiczną</vt:lpstr>
      <vt:lpstr>Wprowadzanie wyborców w błąd</vt:lpstr>
      <vt:lpstr>Wpływ na wyniki wyborów</vt:lpstr>
      <vt:lpstr>Przykłady botów w kampaniach politycznych</vt:lpstr>
      <vt:lpstr>Regulowanie botów w kampaniach politycznych</vt:lpstr>
      <vt:lpstr>Ograniczenia regulacji botów</vt:lpstr>
      <vt:lpstr>Względy etyczne</vt:lpstr>
      <vt:lpstr>Rosnąca przejrzystość</vt:lpstr>
      <vt:lpstr>Edukacja społeczeństwa</vt:lpstr>
      <vt:lpstr>Wniosek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Wpływ botów na wyniki wyborów</dc:title>
  <dc:creator>Wiktor Kudzia</dc:creator>
  <cp:lastModifiedBy>Wiktor Kudzia</cp:lastModifiedBy>
  <cp:revision>3</cp:revision>
  <dcterms:created xsi:type="dcterms:W3CDTF">2022-12-18T19:17:54Z</dcterms:created>
  <dcterms:modified xsi:type="dcterms:W3CDTF">2022-12-20T14:21:46Z</dcterms:modified>
</cp:coreProperties>
</file>