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  <p:sldId id="259" r:id="rId4"/>
    <p:sldId id="260" r:id="rId5"/>
    <p:sldId id="263" r:id="rId6"/>
    <p:sldId id="261" r:id="rId7"/>
    <p:sldId id="262" r:id="rId8"/>
    <p:sldId id="264" r:id="rId9"/>
    <p:sldId id="265" r:id="rId10"/>
    <p:sldId id="266" r:id="rId11"/>
    <p:sldId id="267" r:id="rId12"/>
    <p:sldId id="269" r:id="rId13"/>
    <p:sldId id="270" r:id="rId14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9A963E-751B-4C1A-A965-A7C4E9FADBCD}" v="796" dt="2022-12-17T22:41:55.6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7648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017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5367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3576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948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8588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157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546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970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428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840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‹№›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098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7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1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15">
            <a:extLst>
              <a:ext uri="{FF2B5EF4-FFF2-40B4-BE49-F238E27FC236}">
                <a16:creationId xmlns:a16="http://schemas.microsoft.com/office/drawing/2014/main" id="{416A0E3C-60E6-4F39-BC55-5F7C224E1F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2" name="Straight Connector 17">
            <a:extLst>
              <a:ext uri="{FF2B5EF4-FFF2-40B4-BE49-F238E27FC236}">
                <a16:creationId xmlns:a16="http://schemas.microsoft.com/office/drawing/2014/main" id="{C5025DAC-8B93-4160-B017-3A274A5828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3" name="Rectangle 19">
            <a:extLst>
              <a:ext uri="{FF2B5EF4-FFF2-40B4-BE49-F238E27FC236}">
                <a16:creationId xmlns:a16="http://schemas.microsoft.com/office/drawing/2014/main" id="{990D0034-F768-41E7-85D4-F38C4DE857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 descr="Coloured pencils inside a pencil holder which is on top of a wood table">
            <a:extLst>
              <a:ext uri="{FF2B5EF4-FFF2-40B4-BE49-F238E27FC236}">
                <a16:creationId xmlns:a16="http://schemas.microsoft.com/office/drawing/2014/main" id="{ABD097DE-05BF-0EA8-5C12-642A3DDD19F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691" r="1" b="1"/>
          <a:stretch/>
        </p:blipFill>
        <p:spPr>
          <a:xfrm>
            <a:off x="2843" y="10"/>
            <a:ext cx="12186315" cy="6857990"/>
          </a:xfrm>
          <a:prstGeom prst="rect">
            <a:avLst/>
          </a:prstGeom>
        </p:spPr>
      </p:pic>
      <p:sp>
        <p:nvSpPr>
          <p:cNvPr id="34" name="Rectangle 21">
            <a:extLst>
              <a:ext uri="{FF2B5EF4-FFF2-40B4-BE49-F238E27FC236}">
                <a16:creationId xmlns:a16="http://schemas.microsoft.com/office/drawing/2014/main" id="{95B38FD6-641F-41BF-B466-C1C6366420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07474" y="1238442"/>
            <a:ext cx="3635926" cy="4355751"/>
          </a:xfrm>
          <a:prstGeom prst="rect">
            <a:avLst/>
          </a:prstGeom>
          <a:solidFill>
            <a:srgbClr val="000000">
              <a:alpha val="7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48648" y="1419273"/>
            <a:ext cx="3153580" cy="135818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300">
                <a:solidFill>
                  <a:srgbClr val="FFFFFF"/>
                </a:solidFill>
              </a:rPr>
              <a:t>Jak napisać Spell Corrector?</a:t>
            </a:r>
          </a:p>
        </p:txBody>
      </p:sp>
      <p:cxnSp>
        <p:nvCxnSpPr>
          <p:cNvPr id="35" name="Straight Connector 23">
            <a:extLst>
              <a:ext uri="{FF2B5EF4-FFF2-40B4-BE49-F238E27FC236}">
                <a16:creationId xmlns:a16="http://schemas.microsoft.com/office/drawing/2014/main" id="{6BF9119E-766E-4526-AAE5-639F577C04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38277" y="2865016"/>
            <a:ext cx="292608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096132" y="3605060"/>
            <a:ext cx="3153580" cy="1743690"/>
          </a:xfrm>
        </p:spPr>
        <p:txBody>
          <a:bodyPr vert="horz" lIns="0" tIns="45720" rIns="0" bIns="45720" rtlCol="0"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1600">
                <a:solidFill>
                  <a:srgbClr val="FFFFFF"/>
                </a:solidFill>
              </a:rPr>
              <a:t>Andrii Banyk</a:t>
            </a:r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FFFFFF"/>
                </a:solidFill>
              </a:rPr>
              <a:t>Pawel Dąbrowa</a:t>
            </a:r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FFFFFF"/>
                </a:solidFill>
              </a:rPr>
              <a:t>Krystyn Brzyski</a:t>
            </a:r>
          </a:p>
          <a:p>
            <a:pPr>
              <a:lnSpc>
                <a:spcPct val="100000"/>
              </a:lnSpc>
            </a:pPr>
            <a:r>
              <a:rPr lang="en-US" sz="1600">
                <a:solidFill>
                  <a:srgbClr val="FFFFFF"/>
                </a:solidFill>
              </a:rPr>
              <a:t>Rafał Faliński</a:t>
            </a:r>
          </a:p>
        </p:txBody>
      </p:sp>
      <p:sp>
        <p:nvSpPr>
          <p:cNvPr id="36" name="!!footer rectangle">
            <a:extLst>
              <a:ext uri="{FF2B5EF4-FFF2-40B4-BE49-F238E27FC236}">
                <a16:creationId xmlns:a16="http://schemas.microsoft.com/office/drawing/2014/main" id="{1FE461C7-FF45-427F-83D7-18DFBD4818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6" name="Picture 3" descr="Coloured pencils inside a pencil holder which is on top of a wood table">
            <a:extLst>
              <a:ext uri="{FF2B5EF4-FFF2-40B4-BE49-F238E27FC236}">
                <a16:creationId xmlns:a16="http://schemas.microsoft.com/office/drawing/2014/main" id="{6B9F0FAA-CD08-2D07-B08D-0C5A3168291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942" t="29514" r="63706" b="14699"/>
          <a:stretch/>
        </p:blipFill>
        <p:spPr>
          <a:xfrm>
            <a:off x="605599" y="1135998"/>
            <a:ext cx="3820656" cy="45379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2198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40791F6-715D-481A-9C4A-3645AECF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0F83A4-FAC4-4867-95A5-BBFD280C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76240" y="2267421"/>
            <a:ext cx="60350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811CBAFA-D7E0-40A7-BB94-2C05304B4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115A006D-E694-414C-860A-66D402D81217}"/>
              </a:ext>
            </a:extLst>
          </p:cNvPr>
          <p:cNvSpPr/>
          <p:nvPr/>
        </p:nvSpPr>
        <p:spPr>
          <a:xfrm>
            <a:off x="818147" y="2194560"/>
            <a:ext cx="6275672" cy="1540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6" name="Групувати 5">
            <a:extLst>
              <a:ext uri="{FF2B5EF4-FFF2-40B4-BE49-F238E27FC236}">
                <a16:creationId xmlns:a16="http://schemas.microsoft.com/office/drawing/2014/main" id="{09CA2F5F-39BE-4012-85A1-914A828201F7}"/>
              </a:ext>
            </a:extLst>
          </p:cNvPr>
          <p:cNvGrpSpPr/>
          <p:nvPr/>
        </p:nvGrpSpPr>
        <p:grpSpPr>
          <a:xfrm>
            <a:off x="731063" y="667116"/>
            <a:ext cx="1299410" cy="1299410"/>
            <a:chOff x="9490508" y="1251285"/>
            <a:chExt cx="1299410" cy="1299410"/>
          </a:xfrm>
        </p:grpSpPr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C7F11F5A-80A7-4925-A316-7373104AF8ED}"/>
                </a:ext>
              </a:extLst>
            </p:cNvPr>
            <p:cNvSpPr/>
            <p:nvPr/>
          </p:nvSpPr>
          <p:spPr>
            <a:xfrm>
              <a:off x="9490508" y="1251285"/>
              <a:ext cx="1299410" cy="1299410"/>
            </a:xfrm>
            <a:prstGeom prst="ellipse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FC946AA-20E1-4286-9132-86FEBAA2C891}"/>
                </a:ext>
              </a:extLst>
            </p:cNvPr>
            <p:cNvSpPr txBox="1"/>
            <p:nvPr/>
          </p:nvSpPr>
          <p:spPr>
            <a:xfrm>
              <a:off x="9798518" y="1346992"/>
              <a:ext cx="54864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uk-UA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BBF5A63-463F-4315-A01A-8082B8B37E72}"/>
              </a:ext>
            </a:extLst>
          </p:cNvPr>
          <p:cNvSpPr txBox="1"/>
          <p:nvPr/>
        </p:nvSpPr>
        <p:spPr>
          <a:xfrm>
            <a:off x="2479040" y="863600"/>
            <a:ext cx="853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can see that there are 32,192 distinct words, which together appear 1,115,504 times, with 'the' being the most common word, appearing 79,808 times (or a probability of about 7%) and other words being less probable: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3B0FBF88-8FB4-4121-91F9-3F91C17DC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9040" y="1851039"/>
            <a:ext cx="6035040" cy="4226048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5B8F24E0-9436-4CDA-B04C-5AD99FFB4AB9}"/>
              </a:ext>
            </a:extLst>
          </p:cNvPr>
          <p:cNvSpPr/>
          <p:nvPr/>
        </p:nvSpPr>
        <p:spPr>
          <a:xfrm>
            <a:off x="1778000" y="6414824"/>
            <a:ext cx="7975600" cy="44317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8404212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40791F6-715D-481A-9C4A-3645AECF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0F83A4-FAC4-4867-95A5-BBFD280C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76240" y="2267421"/>
            <a:ext cx="60350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811CBAFA-D7E0-40A7-BB94-2C05304B4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115A006D-E694-414C-860A-66D402D81217}"/>
              </a:ext>
            </a:extLst>
          </p:cNvPr>
          <p:cNvSpPr/>
          <p:nvPr/>
        </p:nvSpPr>
        <p:spPr>
          <a:xfrm>
            <a:off x="818147" y="2194560"/>
            <a:ext cx="6275672" cy="1540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grpSp>
        <p:nvGrpSpPr>
          <p:cNvPr id="6" name="Групувати 5">
            <a:extLst>
              <a:ext uri="{FF2B5EF4-FFF2-40B4-BE49-F238E27FC236}">
                <a16:creationId xmlns:a16="http://schemas.microsoft.com/office/drawing/2014/main" id="{09CA2F5F-39BE-4012-85A1-914A828201F7}"/>
              </a:ext>
            </a:extLst>
          </p:cNvPr>
          <p:cNvGrpSpPr/>
          <p:nvPr/>
        </p:nvGrpSpPr>
        <p:grpSpPr>
          <a:xfrm>
            <a:off x="731063" y="667116"/>
            <a:ext cx="1299410" cy="1299410"/>
            <a:chOff x="9490508" y="1251285"/>
            <a:chExt cx="1299410" cy="1299410"/>
          </a:xfrm>
        </p:grpSpPr>
        <p:sp>
          <p:nvSpPr>
            <p:cNvPr id="8" name="Овал 7">
              <a:extLst>
                <a:ext uri="{FF2B5EF4-FFF2-40B4-BE49-F238E27FC236}">
                  <a16:creationId xmlns:a16="http://schemas.microsoft.com/office/drawing/2014/main" id="{C7F11F5A-80A7-4925-A316-7373104AF8ED}"/>
                </a:ext>
              </a:extLst>
            </p:cNvPr>
            <p:cNvSpPr/>
            <p:nvPr/>
          </p:nvSpPr>
          <p:spPr>
            <a:xfrm>
              <a:off x="9490508" y="1251285"/>
              <a:ext cx="1299410" cy="1299410"/>
            </a:xfrm>
            <a:prstGeom prst="ellipse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AFC946AA-20E1-4286-9132-86FEBAA2C891}"/>
                </a:ext>
              </a:extLst>
            </p:cNvPr>
            <p:cNvSpPr txBox="1"/>
            <p:nvPr/>
          </p:nvSpPr>
          <p:spPr>
            <a:xfrm>
              <a:off x="9798518" y="1346992"/>
              <a:ext cx="54864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</a:t>
              </a:r>
              <a:endParaRPr lang="uk-UA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9BBF5A63-463F-4315-A01A-8082B8B37E72}"/>
              </a:ext>
            </a:extLst>
          </p:cNvPr>
          <p:cNvSpPr txBox="1"/>
          <p:nvPr/>
        </p:nvSpPr>
        <p:spPr>
          <a:xfrm>
            <a:off x="2479040" y="721360"/>
            <a:ext cx="192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Error Model</a:t>
            </a:r>
            <a:endParaRPr lang="uk-UA" sz="2400" dirty="0">
              <a:latin typeface="+mj-lt"/>
            </a:endParaRPr>
          </a:p>
        </p:txBody>
      </p:sp>
      <p:sp>
        <p:nvSpPr>
          <p:cNvPr id="5" name="Прямокутник 4">
            <a:extLst>
              <a:ext uri="{FF2B5EF4-FFF2-40B4-BE49-F238E27FC236}">
                <a16:creationId xmlns:a16="http://schemas.microsoft.com/office/drawing/2014/main" id="{5B8F24E0-9436-4CDA-B04C-5AD99FFB4AB9}"/>
              </a:ext>
            </a:extLst>
          </p:cNvPr>
          <p:cNvSpPr/>
          <p:nvPr/>
        </p:nvSpPr>
        <p:spPr>
          <a:xfrm>
            <a:off x="1778000" y="6414824"/>
            <a:ext cx="7975600" cy="44317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92A1406-1D0A-47E8-8EEA-7A18A719CC22}"/>
              </a:ext>
            </a:extLst>
          </p:cNvPr>
          <p:cNvSpPr txBox="1"/>
          <p:nvPr/>
        </p:nvSpPr>
        <p:spPr>
          <a:xfrm>
            <a:off x="2560320" y="1432560"/>
            <a:ext cx="7924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Możemy sprawić, by candidates(word) produkowało pierwszą niepustą listę kandydatów w kolejności: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uk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alt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Oryginalne słowo, jeśli jest znane; w przeciwnym razie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alt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Listę znanych słów w odległości edycji jeden, jeśli są jakieś; w przeciwnym razie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alt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Lista znanych słów w odległości edycji dwa od siebie, jeśli istnieją; w przeciwnym razie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pl-PL" alt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Słowo oryginalne, nawet jeśli nie jest znane. </a:t>
            </a:r>
            <a:endParaRPr kumimoji="0" lang="uk-UA" altLang="uk-UA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  <a:p>
            <a:endParaRPr lang="uk-UA" dirty="0">
              <a:latin typeface="+mj-lt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8E43966-4300-4CD9-BA3A-14955784E836}"/>
              </a:ext>
            </a:extLst>
          </p:cNvPr>
          <p:cNvSpPr txBox="1"/>
          <p:nvPr/>
        </p:nvSpPr>
        <p:spPr>
          <a:xfrm>
            <a:off x="2560320" y="4216400"/>
            <a:ext cx="91744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Wtedy nie musimy mnożyć przez współczynnik P(w|c), bo każdy kandydat przy wybranym priorytecie będzie miał takie samo prawdopodobieństwo (według naszego wadliwego modelu). Daje nam to: </a:t>
            </a:r>
            <a:endParaRPr lang="uk-UA" dirty="0"/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D0E9CE2B-D40D-41B5-BCB1-80CA860D52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9122" y="5311105"/>
            <a:ext cx="7569589" cy="673135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9552438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3B8A8B-DD06-4994-9DB3-83815BF0B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Ocena</a:t>
            </a:r>
            <a:endParaRPr lang="uk-UA" dirty="0"/>
          </a:p>
        </p:txBody>
      </p:sp>
      <p:pic>
        <p:nvPicPr>
          <p:cNvPr id="5" name="Місце для вмісту 4">
            <a:extLst>
              <a:ext uri="{FF2B5EF4-FFF2-40B4-BE49-F238E27FC236}">
                <a16:creationId xmlns:a16="http://schemas.microsoft.com/office/drawing/2014/main" id="{1AA5171D-BEF3-43DF-B61C-97B941597E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7280" y="2047240"/>
            <a:ext cx="7527602" cy="3760788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4D5E430F-4F98-4CF1-B441-752E6EF69BBE}"/>
              </a:ext>
            </a:extLst>
          </p:cNvPr>
          <p:cNvSpPr/>
          <p:nvPr/>
        </p:nvSpPr>
        <p:spPr>
          <a:xfrm>
            <a:off x="1016000" y="6414824"/>
            <a:ext cx="7975600" cy="44317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010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13B8A8B-DD06-4994-9DB3-83815BF0B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Ocena</a:t>
            </a:r>
            <a:endParaRPr lang="uk-UA" dirty="0"/>
          </a:p>
        </p:txBody>
      </p:sp>
      <p:sp>
        <p:nvSpPr>
          <p:cNvPr id="6" name="Прямокутник 5">
            <a:extLst>
              <a:ext uri="{FF2B5EF4-FFF2-40B4-BE49-F238E27FC236}">
                <a16:creationId xmlns:a16="http://schemas.microsoft.com/office/drawing/2014/main" id="{4D5E430F-4F98-4CF1-B441-752E6EF69BBE}"/>
              </a:ext>
            </a:extLst>
          </p:cNvPr>
          <p:cNvSpPr/>
          <p:nvPr/>
        </p:nvSpPr>
        <p:spPr>
          <a:xfrm>
            <a:off x="1016000" y="6414824"/>
            <a:ext cx="7975600" cy="443176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A263A7F6-AD37-483B-BB70-D2196A29FC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Daje</a:t>
            </a:r>
            <a:r>
              <a:rPr lang="en-US" dirty="0"/>
              <a:t> to </a:t>
            </a:r>
            <a:r>
              <a:rPr lang="en-US" dirty="0" err="1"/>
              <a:t>wynik</a:t>
            </a:r>
            <a:r>
              <a:rPr lang="en-US" dirty="0"/>
              <a:t>:</a:t>
            </a:r>
            <a:endParaRPr lang="uk-UA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24169A2-51AE-4DEF-9522-412259740C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5341" y="2657466"/>
            <a:ext cx="7931558" cy="3238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6A08295-6AE0-4616-AFB6-D67624FBCBB2}"/>
              </a:ext>
            </a:extLst>
          </p:cNvPr>
          <p:cNvSpPr txBox="1"/>
          <p:nvPr/>
        </p:nvSpPr>
        <p:spPr>
          <a:xfrm>
            <a:off x="1097280" y="3440476"/>
            <a:ext cx="101430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 on the development set we get 75% correct (processing words at a rate of 41 words/second), and on the final test set we get 68% correct (at 35 words/second).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4654434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40791F6-715D-481A-9C4A-3645AECF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221271-FDCC-B845-DB23-1CAB5A4C9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7" y="634946"/>
            <a:ext cx="6432434" cy="1450757"/>
          </a:xfrm>
        </p:spPr>
        <p:txBody>
          <a:bodyPr>
            <a:normAutofit/>
          </a:bodyPr>
          <a:lstStyle/>
          <a:p>
            <a:r>
              <a:rPr lang="uk-UA" err="1"/>
              <a:t>Jak</a:t>
            </a:r>
            <a:r>
              <a:rPr lang="uk-UA"/>
              <a:t> </a:t>
            </a:r>
            <a:r>
              <a:rPr lang="uk-UA" err="1"/>
              <a:t>napisać</a:t>
            </a:r>
            <a:r>
              <a:rPr lang="uk-UA"/>
              <a:t> </a:t>
            </a:r>
            <a:r>
              <a:rPr lang="uk-UA" err="1"/>
              <a:t>Spell</a:t>
            </a:r>
            <a:r>
              <a:rPr lang="uk-UA"/>
              <a:t> </a:t>
            </a:r>
            <a:r>
              <a:rPr lang="uk-UA" err="1"/>
              <a:t>Corrector</a:t>
            </a:r>
            <a:r>
              <a:rPr lang="uk-UA"/>
              <a:t>?</a:t>
            </a: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0F83A4-FAC4-4867-95A5-BBFD280C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76240" y="2267421"/>
            <a:ext cx="60350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C14E6854-BF51-74DD-6C7E-1E287A0E1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8533" y="2433712"/>
            <a:ext cx="6406159" cy="781521"/>
          </a:xfrm>
        </p:spPr>
        <p:txBody>
          <a:bodyPr vert="horz" lIns="0" tIns="45720" rIns="0" bIns="45720" rtlCol="0" anchor="t">
            <a:normAutofit lnSpcReduction="10000"/>
          </a:bodyPr>
          <a:lstStyle/>
          <a:p>
            <a:pPr marL="0" indent="0">
              <a:buNone/>
            </a:pPr>
            <a:r>
              <a:rPr lang="uk-UA" dirty="0" err="1"/>
              <a:t>Oczywiście</a:t>
            </a:r>
            <a:r>
              <a:rPr lang="uk-UA" dirty="0"/>
              <a:t> </a:t>
            </a:r>
            <a:r>
              <a:rPr lang="uk-UA" dirty="0" err="1"/>
              <a:t>można</a:t>
            </a:r>
            <a:r>
              <a:rPr lang="uk-UA" dirty="0"/>
              <a:t> </a:t>
            </a:r>
            <a:r>
              <a:rPr lang="uk-UA" dirty="0" err="1"/>
              <a:t>skorzystać</a:t>
            </a:r>
            <a:r>
              <a:rPr lang="uk-UA" dirty="0"/>
              <a:t> </a:t>
            </a:r>
            <a:r>
              <a:rPr lang="uk-UA" dirty="0" err="1"/>
              <a:t>się</a:t>
            </a:r>
            <a:r>
              <a:rPr lang="uk-UA" dirty="0"/>
              <a:t> z </a:t>
            </a:r>
            <a:r>
              <a:rPr lang="uk-UA" dirty="0" err="1"/>
              <a:t>gotowych</a:t>
            </a:r>
            <a:r>
              <a:rPr lang="uk-UA" dirty="0"/>
              <a:t> </a:t>
            </a:r>
            <a:r>
              <a:rPr lang="uk-UA" dirty="0" err="1"/>
              <a:t>rozwiązań</a:t>
            </a:r>
            <a:r>
              <a:rPr lang="uk-UA" dirty="0"/>
              <a:t>, </a:t>
            </a:r>
            <a:r>
              <a:rPr lang="uk-UA" dirty="0" err="1"/>
              <a:t>takich</a:t>
            </a:r>
            <a:r>
              <a:rPr lang="uk-UA" dirty="0"/>
              <a:t> </a:t>
            </a:r>
            <a:r>
              <a:rPr lang="uk-UA" dirty="0" err="1"/>
              <a:t>jak</a:t>
            </a:r>
            <a:r>
              <a:rPr lang="uk-UA" dirty="0"/>
              <a:t> </a:t>
            </a:r>
            <a:r>
              <a:rPr lang="uk-UA" dirty="0" err="1"/>
              <a:t>biblioteka</a:t>
            </a:r>
            <a:r>
              <a:rPr lang="uk-UA" dirty="0"/>
              <a:t> </a:t>
            </a:r>
            <a:r>
              <a:rPr lang="uk-UA" b="1" i="1" dirty="0" err="1"/>
              <a:t>textblob</a:t>
            </a:r>
            <a:r>
              <a:rPr lang="uk-UA" b="1" i="1" dirty="0"/>
              <a:t> </a:t>
            </a:r>
            <a:r>
              <a:rPr lang="uk-UA" dirty="0" err="1"/>
              <a:t>lub</a:t>
            </a:r>
            <a:r>
              <a:rPr lang="uk-UA" b="1" i="1" dirty="0"/>
              <a:t> </a:t>
            </a:r>
            <a:r>
              <a:rPr lang="uk-UA" b="1" i="1" dirty="0" err="1"/>
              <a:t>autocorrect</a:t>
            </a:r>
            <a:r>
              <a:rPr lang="uk-UA" dirty="0"/>
              <a:t>,</a:t>
            </a:r>
            <a:endParaRPr lang="uk-UA" i="1" dirty="0"/>
          </a:p>
          <a:p>
            <a:pPr marL="0" indent="0">
              <a:buNone/>
            </a:pPr>
            <a:endParaRPr lang="uk-UA" b="1" i="1" dirty="0"/>
          </a:p>
          <a:p>
            <a:pPr marL="0" indent="0">
              <a:buNone/>
            </a:pPr>
            <a:endParaRPr lang="uk-UA" b="1" i="1" dirty="0"/>
          </a:p>
          <a:p>
            <a:pPr marL="0" indent="0">
              <a:buNone/>
            </a:pPr>
            <a:endParaRPr lang="uk-UA" b="1" i="1" dirty="0"/>
          </a:p>
        </p:txBody>
      </p:sp>
      <p:pic>
        <p:nvPicPr>
          <p:cNvPr id="5" name="Рисунок 5" descr="Зображення, що містить текст&#10;&#10;Опис створено автоматично">
            <a:extLst>
              <a:ext uri="{FF2B5EF4-FFF2-40B4-BE49-F238E27FC236}">
                <a16:creationId xmlns:a16="http://schemas.microsoft.com/office/drawing/2014/main" id="{22EFE175-4185-E141-74EB-1C94E83E4D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0412" y="4930440"/>
            <a:ext cx="4001315" cy="94370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Рисунок 6" descr="Зображення, що містить текст&#10;&#10;Опис створено автоматично">
            <a:extLst>
              <a:ext uri="{FF2B5EF4-FFF2-40B4-BE49-F238E27FC236}">
                <a16:creationId xmlns:a16="http://schemas.microsoft.com/office/drawing/2014/main" id="{E65941AB-C6A8-921A-B43E-4C3F143D7E8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31753" y="827689"/>
            <a:ext cx="3946074" cy="25254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811CBAFA-D7E0-40A7-BB94-2C05304B4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D7AB83D-95F2-14D3-EC55-0EEDDB718F52}"/>
              </a:ext>
            </a:extLst>
          </p:cNvPr>
          <p:cNvSpPr txBox="1"/>
          <p:nvPr/>
        </p:nvSpPr>
        <p:spPr>
          <a:xfrm>
            <a:off x="642257" y="3736139"/>
            <a:ext cx="6109137" cy="190956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</a:pPr>
            <a:endParaRPr lang="uk-UA" dirty="0">
              <a:ea typeface="+mn-lt"/>
              <a:cs typeface="+mn-lt"/>
            </a:endParaRPr>
          </a:p>
          <a:p>
            <a:pPr>
              <a:lnSpc>
                <a:spcPct val="110000"/>
              </a:lnSpc>
              <a:spcBef>
                <a:spcPts val="1200"/>
              </a:spcBef>
              <a:spcAft>
                <a:spcPts val="200"/>
              </a:spcAft>
            </a:pPr>
            <a:r>
              <a:rPr lang="uk-UA" sz="2000" dirty="0" err="1">
                <a:ea typeface="+mn-lt"/>
                <a:cs typeface="+mn-lt"/>
              </a:rPr>
              <a:t>ale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to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nie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jest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celem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tej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prezentacji</a:t>
            </a:r>
            <a:r>
              <a:rPr lang="uk-UA" sz="2000" dirty="0">
                <a:ea typeface="+mn-lt"/>
                <a:cs typeface="+mn-lt"/>
              </a:rPr>
              <a:t>, </a:t>
            </a:r>
            <a:r>
              <a:rPr lang="uk-UA" sz="2000" dirty="0" err="1">
                <a:ea typeface="+mn-lt"/>
                <a:cs typeface="+mn-lt"/>
              </a:rPr>
              <a:t>więc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jeżeli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Państwu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nie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jest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ciekawie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doznać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się</a:t>
            </a:r>
            <a:r>
              <a:rPr lang="uk-UA" sz="2000" dirty="0">
                <a:ea typeface="+mn-lt"/>
                <a:cs typeface="+mn-lt"/>
              </a:rPr>
              <a:t>, </a:t>
            </a:r>
            <a:r>
              <a:rPr lang="uk-UA" sz="2000" dirty="0" err="1">
                <a:ea typeface="+mn-lt"/>
                <a:cs typeface="+mn-lt"/>
              </a:rPr>
              <a:t>jak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napisać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swój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własny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spell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corrector</a:t>
            </a:r>
            <a:r>
              <a:rPr lang="uk-UA" sz="2000" dirty="0">
                <a:ea typeface="+mn-lt"/>
                <a:cs typeface="+mn-lt"/>
              </a:rPr>
              <a:t>, </a:t>
            </a:r>
            <a:r>
              <a:rPr lang="uk-UA" sz="2000" dirty="0" err="1">
                <a:ea typeface="+mn-lt"/>
                <a:cs typeface="+mn-lt"/>
              </a:rPr>
              <a:t>to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można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dalej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nie</a:t>
            </a:r>
            <a:r>
              <a:rPr lang="uk-UA" sz="2000" dirty="0">
                <a:ea typeface="+mn-lt"/>
                <a:cs typeface="+mn-lt"/>
              </a:rPr>
              <a:t> </a:t>
            </a:r>
            <a:r>
              <a:rPr lang="uk-UA" sz="2000" dirty="0" err="1">
                <a:ea typeface="+mn-lt"/>
                <a:cs typeface="+mn-lt"/>
              </a:rPr>
              <a:t>słuchać</a:t>
            </a:r>
            <a:r>
              <a:rPr lang="uk-UA" sz="2000" dirty="0">
                <a:ea typeface="+mn-lt"/>
                <a:cs typeface="+mn-lt"/>
              </a:rPr>
              <a:t>.😊</a:t>
            </a:r>
          </a:p>
        </p:txBody>
      </p:sp>
    </p:spTree>
    <p:extLst>
      <p:ext uri="{BB962C8B-B14F-4D97-AF65-F5344CB8AC3E}">
        <p14:creationId xmlns:p14="http://schemas.microsoft.com/office/powerpoint/2010/main" val="191788883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40791F6-715D-481A-9C4A-3645AECF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0F83A4-FAC4-4867-95A5-BBFD280C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76240" y="2267421"/>
            <a:ext cx="60350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811CBAFA-D7E0-40A7-BB94-2C05304B4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Прямокутник 9">
            <a:extLst>
              <a:ext uri="{FF2B5EF4-FFF2-40B4-BE49-F238E27FC236}">
                <a16:creationId xmlns:a16="http://schemas.microsoft.com/office/drawing/2014/main" id="{7999720A-59CB-E4DC-367C-53555CD326C1}"/>
              </a:ext>
            </a:extLst>
          </p:cNvPr>
          <p:cNvSpPr/>
          <p:nvPr/>
        </p:nvSpPr>
        <p:spPr>
          <a:xfrm>
            <a:off x="847396" y="2088930"/>
            <a:ext cx="6385034" cy="45982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13" name="Рисунок 13" descr="Зображення, що містить текст&#10;&#10;Опис створено автоматично">
            <a:extLst>
              <a:ext uri="{FF2B5EF4-FFF2-40B4-BE49-F238E27FC236}">
                <a16:creationId xmlns:a16="http://schemas.microsoft.com/office/drawing/2014/main" id="{0EFA8533-EB26-5EA0-B10E-598F07C2CC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0951" y="-573521"/>
            <a:ext cx="6894787" cy="638907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pic>
        <p:nvPicPr>
          <p:cNvPr id="14" name="Рисунок 14">
            <a:extLst>
              <a:ext uri="{FF2B5EF4-FFF2-40B4-BE49-F238E27FC236}">
                <a16:creationId xmlns:a16="http://schemas.microsoft.com/office/drawing/2014/main" id="{A5E96EA6-36DE-C83E-D607-5B3F99707C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9986" y="2091191"/>
            <a:ext cx="3859924" cy="1545756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89814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40791F6-715D-481A-9C4A-3645AECF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221271-FDCC-B845-DB23-1CAB5A4C9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7" y="634946"/>
            <a:ext cx="6576951" cy="1450757"/>
          </a:xfrm>
        </p:spPr>
        <p:txBody>
          <a:bodyPr>
            <a:normAutofit/>
          </a:bodyPr>
          <a:lstStyle/>
          <a:p>
            <a:r>
              <a:rPr lang="en-US" dirty="0" err="1"/>
              <a:t>Trochę</a:t>
            </a:r>
            <a:r>
              <a:rPr lang="en-US" dirty="0"/>
              <a:t> </a:t>
            </a:r>
            <a:r>
              <a:rPr lang="en-US" dirty="0" err="1"/>
              <a:t>teorii</a:t>
            </a:r>
            <a:r>
              <a:rPr lang="en-US" dirty="0"/>
              <a:t> </a:t>
            </a:r>
            <a:r>
              <a:rPr lang="en-US" dirty="0" err="1"/>
              <a:t>prawdopodobieństwa</a:t>
            </a:r>
            <a:endParaRPr lang="uk-UA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0F83A4-FAC4-4867-95A5-BBFD280C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76240" y="2267421"/>
            <a:ext cx="60350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811CBAFA-D7E0-40A7-BB94-2C05304B4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4725C4-FCE9-118B-E5CD-AAFFD5DBC569}"/>
              </a:ext>
            </a:extLst>
          </p:cNvPr>
          <p:cNvSpPr txBox="1"/>
          <p:nvPr/>
        </p:nvSpPr>
        <p:spPr>
          <a:xfrm>
            <a:off x="647699" y="2416628"/>
            <a:ext cx="4441371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uk-UA" dirty="0" err="1">
                <a:ea typeface="+mn-lt"/>
                <a:cs typeface="+mn-lt"/>
              </a:rPr>
              <a:t>Wywołanie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correction</a:t>
            </a:r>
            <a:r>
              <a:rPr lang="uk-UA" dirty="0">
                <a:ea typeface="+mn-lt"/>
                <a:cs typeface="+mn-lt"/>
              </a:rPr>
              <a:t>(w) </a:t>
            </a:r>
            <a:r>
              <a:rPr lang="uk-UA" dirty="0" err="1">
                <a:ea typeface="+mn-lt"/>
                <a:cs typeface="+mn-lt"/>
              </a:rPr>
              <a:t>próbuje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wybrać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najbardziej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prawdopodobną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korektę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dla</a:t>
            </a:r>
            <a:r>
              <a:rPr lang="uk-UA" dirty="0">
                <a:ea typeface="+mn-lt"/>
                <a:cs typeface="+mn-lt"/>
              </a:rPr>
              <a:t> w. </a:t>
            </a:r>
            <a:r>
              <a:rPr lang="uk-UA" dirty="0" err="1">
                <a:ea typeface="+mn-lt"/>
                <a:cs typeface="+mn-lt"/>
              </a:rPr>
              <a:t>Nie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ma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sposobu</a:t>
            </a:r>
            <a:r>
              <a:rPr lang="uk-UA" dirty="0">
                <a:ea typeface="+mn-lt"/>
                <a:cs typeface="+mn-lt"/>
              </a:rPr>
              <a:t>, </a:t>
            </a:r>
            <a:r>
              <a:rPr lang="uk-UA" dirty="0" err="1">
                <a:ea typeface="+mn-lt"/>
                <a:cs typeface="+mn-lt"/>
              </a:rPr>
              <a:t>by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wiedzieć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na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pewno</a:t>
            </a:r>
            <a:r>
              <a:rPr lang="uk-UA" dirty="0">
                <a:ea typeface="+mn-lt"/>
                <a:cs typeface="+mn-lt"/>
              </a:rPr>
              <a:t> (</a:t>
            </a:r>
            <a:r>
              <a:rPr lang="uk-UA" dirty="0" err="1">
                <a:ea typeface="+mn-lt"/>
                <a:cs typeface="+mn-lt"/>
              </a:rPr>
              <a:t>na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przykład</a:t>
            </a:r>
            <a:r>
              <a:rPr lang="uk-UA" dirty="0">
                <a:ea typeface="+mn-lt"/>
                <a:cs typeface="+mn-lt"/>
              </a:rPr>
              <a:t>, </a:t>
            </a:r>
            <a:r>
              <a:rPr lang="uk-UA" dirty="0" err="1">
                <a:ea typeface="+mn-lt"/>
                <a:cs typeface="+mn-lt"/>
              </a:rPr>
              <a:t>czy</a:t>
            </a:r>
            <a:r>
              <a:rPr lang="uk-UA" dirty="0">
                <a:ea typeface="+mn-lt"/>
                <a:cs typeface="+mn-lt"/>
              </a:rPr>
              <a:t> "</a:t>
            </a:r>
            <a:r>
              <a:rPr lang="uk-UA" dirty="0" err="1">
                <a:ea typeface="+mn-lt"/>
                <a:cs typeface="+mn-lt"/>
              </a:rPr>
              <a:t>lates</a:t>
            </a:r>
            <a:r>
              <a:rPr lang="uk-UA" dirty="0">
                <a:ea typeface="+mn-lt"/>
                <a:cs typeface="+mn-lt"/>
              </a:rPr>
              <a:t>" </a:t>
            </a:r>
            <a:r>
              <a:rPr lang="uk-UA" dirty="0" err="1">
                <a:ea typeface="+mn-lt"/>
                <a:cs typeface="+mn-lt"/>
              </a:rPr>
              <a:t>powinno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być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poprawione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na</a:t>
            </a:r>
            <a:r>
              <a:rPr lang="uk-UA" dirty="0">
                <a:ea typeface="+mn-lt"/>
                <a:cs typeface="+mn-lt"/>
              </a:rPr>
              <a:t> "</a:t>
            </a:r>
            <a:r>
              <a:rPr lang="uk-UA" dirty="0" err="1">
                <a:ea typeface="+mn-lt"/>
                <a:cs typeface="+mn-lt"/>
              </a:rPr>
              <a:t>late</a:t>
            </a:r>
            <a:r>
              <a:rPr lang="uk-UA" dirty="0">
                <a:ea typeface="+mn-lt"/>
                <a:cs typeface="+mn-lt"/>
              </a:rPr>
              <a:t>" </a:t>
            </a:r>
            <a:r>
              <a:rPr lang="uk-UA" dirty="0" err="1">
                <a:ea typeface="+mn-lt"/>
                <a:cs typeface="+mn-lt"/>
              </a:rPr>
              <a:t>lub</a:t>
            </a:r>
            <a:r>
              <a:rPr lang="uk-UA" dirty="0">
                <a:ea typeface="+mn-lt"/>
                <a:cs typeface="+mn-lt"/>
              </a:rPr>
              <a:t> "</a:t>
            </a:r>
            <a:r>
              <a:rPr lang="uk-UA" dirty="0" err="1">
                <a:ea typeface="+mn-lt"/>
                <a:cs typeface="+mn-lt"/>
              </a:rPr>
              <a:t>latest</a:t>
            </a:r>
            <a:r>
              <a:rPr lang="uk-UA" dirty="0">
                <a:ea typeface="+mn-lt"/>
                <a:cs typeface="+mn-lt"/>
              </a:rPr>
              <a:t>" </a:t>
            </a:r>
            <a:r>
              <a:rPr lang="uk-UA" dirty="0" err="1">
                <a:ea typeface="+mn-lt"/>
                <a:cs typeface="+mn-lt"/>
              </a:rPr>
              <a:t>lub</a:t>
            </a:r>
            <a:r>
              <a:rPr lang="uk-UA" dirty="0">
                <a:ea typeface="+mn-lt"/>
                <a:cs typeface="+mn-lt"/>
              </a:rPr>
              <a:t> "</a:t>
            </a:r>
            <a:r>
              <a:rPr lang="uk-UA" dirty="0" err="1">
                <a:ea typeface="+mn-lt"/>
                <a:cs typeface="+mn-lt"/>
              </a:rPr>
              <a:t>lattes</a:t>
            </a:r>
            <a:r>
              <a:rPr lang="uk-UA" dirty="0">
                <a:ea typeface="+mn-lt"/>
                <a:cs typeface="+mn-lt"/>
              </a:rPr>
              <a:t>" </a:t>
            </a:r>
            <a:r>
              <a:rPr lang="uk-UA" dirty="0" err="1">
                <a:ea typeface="+mn-lt"/>
                <a:cs typeface="+mn-lt"/>
              </a:rPr>
              <a:t>lub</a:t>
            </a:r>
            <a:r>
              <a:rPr lang="uk-UA" dirty="0">
                <a:ea typeface="+mn-lt"/>
                <a:cs typeface="+mn-lt"/>
              </a:rPr>
              <a:t> ...?), </a:t>
            </a:r>
            <a:r>
              <a:rPr lang="uk-UA" dirty="0" err="1">
                <a:ea typeface="+mn-lt"/>
                <a:cs typeface="+mn-lt"/>
              </a:rPr>
              <a:t>co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sugeruje</a:t>
            </a:r>
            <a:r>
              <a:rPr lang="uk-UA" dirty="0">
                <a:ea typeface="+mn-lt"/>
                <a:cs typeface="+mn-lt"/>
              </a:rPr>
              <a:t>, </a:t>
            </a:r>
            <a:r>
              <a:rPr lang="uk-UA" dirty="0" err="1">
                <a:ea typeface="+mn-lt"/>
                <a:cs typeface="+mn-lt"/>
              </a:rPr>
              <a:t>że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używamy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prawdopodobieństwa</a:t>
            </a:r>
            <a:r>
              <a:rPr lang="uk-UA" dirty="0">
                <a:ea typeface="+mn-lt"/>
                <a:cs typeface="+mn-lt"/>
              </a:rPr>
              <a:t>. </a:t>
            </a:r>
            <a:r>
              <a:rPr lang="uk-UA" dirty="0" err="1">
                <a:ea typeface="+mn-lt"/>
                <a:cs typeface="+mn-lt"/>
              </a:rPr>
              <a:t>Próbujemy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znaleźć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poprawkę</a:t>
            </a:r>
            <a:r>
              <a:rPr lang="uk-UA" dirty="0">
                <a:ea typeface="+mn-lt"/>
                <a:cs typeface="+mn-lt"/>
              </a:rPr>
              <a:t> c, </a:t>
            </a:r>
            <a:r>
              <a:rPr lang="uk-UA" dirty="0" err="1">
                <a:ea typeface="+mn-lt"/>
                <a:cs typeface="+mn-lt"/>
              </a:rPr>
              <a:t>spośród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wszystkich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możliwych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poprawek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kandydatów</a:t>
            </a:r>
            <a:r>
              <a:rPr lang="uk-UA" dirty="0">
                <a:ea typeface="+mn-lt"/>
                <a:cs typeface="+mn-lt"/>
              </a:rPr>
              <a:t>, </a:t>
            </a:r>
            <a:r>
              <a:rPr lang="uk-UA" dirty="0" err="1">
                <a:ea typeface="+mn-lt"/>
                <a:cs typeface="+mn-lt"/>
              </a:rPr>
              <a:t>która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maksymalizuje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prawdopodobieństwo</a:t>
            </a:r>
            <a:r>
              <a:rPr lang="uk-UA" dirty="0">
                <a:ea typeface="+mn-lt"/>
                <a:cs typeface="+mn-lt"/>
              </a:rPr>
              <a:t>, </a:t>
            </a:r>
            <a:r>
              <a:rPr lang="uk-UA" dirty="0" err="1">
                <a:ea typeface="+mn-lt"/>
                <a:cs typeface="+mn-lt"/>
              </a:rPr>
              <a:t>że</a:t>
            </a:r>
            <a:r>
              <a:rPr lang="uk-UA" dirty="0">
                <a:ea typeface="+mn-lt"/>
                <a:cs typeface="+mn-lt"/>
              </a:rPr>
              <a:t> c </a:t>
            </a:r>
            <a:r>
              <a:rPr lang="uk-UA" dirty="0" err="1">
                <a:ea typeface="+mn-lt"/>
                <a:cs typeface="+mn-lt"/>
              </a:rPr>
              <a:t>jest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zamierzoną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poprawką</a:t>
            </a:r>
            <a:r>
              <a:rPr lang="uk-UA" dirty="0">
                <a:ea typeface="+mn-lt"/>
                <a:cs typeface="+mn-lt"/>
              </a:rPr>
              <a:t>, </a:t>
            </a:r>
            <a:r>
              <a:rPr lang="uk-UA" dirty="0" err="1">
                <a:ea typeface="+mn-lt"/>
                <a:cs typeface="+mn-lt"/>
              </a:rPr>
              <a:t>biorąc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pod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uwagę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oryginalne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słowo</a:t>
            </a:r>
            <a:r>
              <a:rPr lang="uk-UA" dirty="0">
                <a:ea typeface="+mn-lt"/>
                <a:cs typeface="+mn-lt"/>
              </a:rPr>
              <a:t> w: </a:t>
            </a:r>
            <a:endParaRPr lang="uk-UA" dirty="0"/>
          </a:p>
          <a:p>
            <a:endParaRPr lang="uk-UA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EA6D226-2EAF-A067-5E57-6E28B5D1FB08}"/>
              </a:ext>
            </a:extLst>
          </p:cNvPr>
          <p:cNvSpPr txBox="1"/>
          <p:nvPr/>
        </p:nvSpPr>
        <p:spPr>
          <a:xfrm>
            <a:off x="7258232" y="3058886"/>
            <a:ext cx="3853542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uk-UA" dirty="0" err="1">
                <a:ea typeface="+mn-lt"/>
                <a:cs typeface="+mn-lt"/>
              </a:rPr>
              <a:t>Przez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Twierdzenie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Bayesa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jest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to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równoważne</a:t>
            </a:r>
            <a:r>
              <a:rPr lang="uk-UA" dirty="0">
                <a:ea typeface="+mn-lt"/>
                <a:cs typeface="+mn-lt"/>
              </a:rPr>
              <a:t>:</a:t>
            </a:r>
            <a:endParaRPr lang="uk-UA" dirty="0"/>
          </a:p>
        </p:txBody>
      </p:sp>
      <p:pic>
        <p:nvPicPr>
          <p:cNvPr id="7" name="Рисунок 7">
            <a:extLst>
              <a:ext uri="{FF2B5EF4-FFF2-40B4-BE49-F238E27FC236}">
                <a16:creationId xmlns:a16="http://schemas.microsoft.com/office/drawing/2014/main" id="{133E58E3-252B-7BA8-9BB2-EF3BD17B5E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16074" y="3846287"/>
            <a:ext cx="2743200" cy="29754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496DEEF-7003-ACA4-FFA1-A5CB7C314E62}"/>
              </a:ext>
            </a:extLst>
          </p:cNvPr>
          <p:cNvSpPr txBox="1"/>
          <p:nvPr/>
        </p:nvSpPr>
        <p:spPr>
          <a:xfrm>
            <a:off x="7258231" y="4256314"/>
            <a:ext cx="3837214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uk-UA" dirty="0" err="1">
                <a:ea typeface="+mn-lt"/>
                <a:cs typeface="+mn-lt"/>
              </a:rPr>
              <a:t>Ponieważ</a:t>
            </a:r>
            <a:r>
              <a:rPr lang="uk-UA" dirty="0">
                <a:ea typeface="+mn-lt"/>
                <a:cs typeface="+mn-lt"/>
              </a:rPr>
              <a:t> P(w) </a:t>
            </a:r>
            <a:r>
              <a:rPr lang="uk-UA" dirty="0" err="1">
                <a:ea typeface="+mn-lt"/>
                <a:cs typeface="+mn-lt"/>
              </a:rPr>
              <a:t>jest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takie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samo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dla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każdego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możliwego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kandydata</a:t>
            </a:r>
            <a:r>
              <a:rPr lang="uk-UA" dirty="0">
                <a:ea typeface="+mn-lt"/>
                <a:cs typeface="+mn-lt"/>
              </a:rPr>
              <a:t> c, </a:t>
            </a:r>
            <a:r>
              <a:rPr lang="uk-UA" dirty="0" err="1">
                <a:ea typeface="+mn-lt"/>
                <a:cs typeface="+mn-lt"/>
              </a:rPr>
              <a:t>możemy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je</a:t>
            </a:r>
            <a:r>
              <a:rPr lang="uk-UA" dirty="0">
                <a:ea typeface="+mn-lt"/>
                <a:cs typeface="+mn-lt"/>
              </a:rPr>
              <a:t> </a:t>
            </a:r>
            <a:r>
              <a:rPr lang="uk-UA" dirty="0" err="1">
                <a:ea typeface="+mn-lt"/>
                <a:cs typeface="+mn-lt"/>
              </a:rPr>
              <a:t>wyfakturować</a:t>
            </a:r>
            <a:r>
              <a:rPr lang="uk-UA" dirty="0">
                <a:ea typeface="+mn-lt"/>
                <a:cs typeface="+mn-lt"/>
              </a:rPr>
              <a:t>, </a:t>
            </a:r>
            <a:r>
              <a:rPr lang="uk-UA" dirty="0" err="1">
                <a:ea typeface="+mn-lt"/>
                <a:cs typeface="+mn-lt"/>
              </a:rPr>
              <a:t>dając</a:t>
            </a:r>
            <a:r>
              <a:rPr lang="uk-UA" dirty="0">
                <a:ea typeface="+mn-lt"/>
                <a:cs typeface="+mn-lt"/>
              </a:rPr>
              <a:t>: </a:t>
            </a:r>
            <a:endParaRPr lang="uk-UA" dirty="0"/>
          </a:p>
        </p:txBody>
      </p:sp>
      <p:pic>
        <p:nvPicPr>
          <p:cNvPr id="9" name="Рисунок 9">
            <a:extLst>
              <a:ext uri="{FF2B5EF4-FFF2-40B4-BE49-F238E27FC236}">
                <a16:creationId xmlns:a16="http://schemas.microsoft.com/office/drawing/2014/main" id="{C3BAD26A-EB35-E1B4-8B3F-428DDF67C9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16075" y="5346033"/>
            <a:ext cx="2743200" cy="32427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Рисунок 10">
            <a:extLst>
              <a:ext uri="{FF2B5EF4-FFF2-40B4-BE49-F238E27FC236}">
                <a16:creationId xmlns:a16="http://schemas.microsoft.com/office/drawing/2014/main" id="{E29EC35E-C148-A8AF-7127-2868C349CF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10632" y="2534330"/>
            <a:ext cx="2514600" cy="3524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0471553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рямокутник: округлені кути 19">
            <a:extLst>
              <a:ext uri="{FF2B5EF4-FFF2-40B4-BE49-F238E27FC236}">
                <a16:creationId xmlns:a16="http://schemas.microsoft.com/office/drawing/2014/main" id="{5E0633B9-6B47-4032-9C1E-6AAB5DD25815}"/>
              </a:ext>
            </a:extLst>
          </p:cNvPr>
          <p:cNvSpPr/>
          <p:nvPr/>
        </p:nvSpPr>
        <p:spPr>
          <a:xfrm>
            <a:off x="732400" y="1655377"/>
            <a:ext cx="4187897" cy="1615965"/>
          </a:xfrm>
          <a:prstGeom prst="roundRect">
            <a:avLst>
              <a:gd name="adj" fmla="val 34911"/>
            </a:avLst>
          </a:prstGeom>
          <a:solidFill>
            <a:schemeClr val="tx1">
              <a:lumMod val="75000"/>
              <a:lumOff val="2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>
              <a:solidFill>
                <a:schemeClr val="bg1"/>
              </a:solidFill>
            </a:endParaRPr>
          </a:p>
        </p:txBody>
      </p:sp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40791F6-715D-481A-9C4A-3645AECF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0F83A4-FAC4-4867-95A5-BBFD280C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76240" y="2267421"/>
            <a:ext cx="60350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рямокутник 11">
            <a:extLst>
              <a:ext uri="{FF2B5EF4-FFF2-40B4-BE49-F238E27FC236}">
                <a16:creationId xmlns:a16="http://schemas.microsoft.com/office/drawing/2014/main" id="{3C19A1AB-AD5E-3AC5-CCE3-5916A6304909}"/>
              </a:ext>
            </a:extLst>
          </p:cNvPr>
          <p:cNvSpPr/>
          <p:nvPr/>
        </p:nvSpPr>
        <p:spPr>
          <a:xfrm>
            <a:off x="865414" y="2133598"/>
            <a:ext cx="6237514" cy="2612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11CBAFA-D7E0-40A7-BB94-2C05304B4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9" name="Рисунок 9">
            <a:extLst>
              <a:ext uri="{FF2B5EF4-FFF2-40B4-BE49-F238E27FC236}">
                <a16:creationId xmlns:a16="http://schemas.microsoft.com/office/drawing/2014/main" id="{C3BAD26A-EB35-E1B4-8B3F-428DDF67C9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2877" y="573210"/>
            <a:ext cx="3287485" cy="38959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F6856A0-8284-C255-903E-370CFCC245A7}"/>
              </a:ext>
            </a:extLst>
          </p:cNvPr>
          <p:cNvSpPr txBox="1"/>
          <p:nvPr/>
        </p:nvSpPr>
        <p:spPr>
          <a:xfrm>
            <a:off x="4106018" y="1151829"/>
            <a:ext cx="3823137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uk-UA" b="0" i="0" u="none" strike="noStrike" dirty="0" err="1">
                <a:solidFill>
                  <a:srgbClr val="000000"/>
                </a:solidFill>
                <a:latin typeface="Avenir Next LT Pro"/>
                <a:ea typeface="Avenir Next LT Pro"/>
                <a:cs typeface="Avenir Next LT Pro"/>
              </a:rPr>
              <a:t>Cztery</a:t>
            </a:r>
            <a:r>
              <a:rPr lang="uk-UA" b="0" i="0" u="none" strike="noStrike" dirty="0">
                <a:solidFill>
                  <a:srgbClr val="000000"/>
                </a:solidFill>
                <a:latin typeface="Avenir Next LT Pro"/>
                <a:ea typeface="Avenir Next LT Pro"/>
                <a:cs typeface="Avenir Next LT Pro"/>
              </a:rPr>
              <a:t> </a:t>
            </a:r>
            <a:r>
              <a:rPr lang="uk-UA" b="0" i="0" u="none" strike="noStrike" dirty="0" err="1">
                <a:solidFill>
                  <a:srgbClr val="000000"/>
                </a:solidFill>
                <a:latin typeface="Avenir Next LT Pro"/>
                <a:ea typeface="Avenir Next LT Pro"/>
                <a:cs typeface="Avenir Next LT Pro"/>
              </a:rPr>
              <a:t>części</a:t>
            </a:r>
            <a:r>
              <a:rPr lang="uk-UA" b="0" i="0" u="none" strike="noStrike" dirty="0">
                <a:solidFill>
                  <a:srgbClr val="000000"/>
                </a:solidFill>
                <a:latin typeface="Avenir Next LT Pro"/>
                <a:ea typeface="Avenir Next LT Pro"/>
                <a:cs typeface="Avenir Next LT Pro"/>
              </a:rPr>
              <a:t> </a:t>
            </a:r>
            <a:r>
              <a:rPr lang="uk-UA" b="0" i="0" u="none" strike="noStrike" dirty="0" err="1">
                <a:solidFill>
                  <a:srgbClr val="000000"/>
                </a:solidFill>
                <a:latin typeface="Avenir Next LT Pro"/>
                <a:ea typeface="Avenir Next LT Pro"/>
                <a:cs typeface="Avenir Next LT Pro"/>
              </a:rPr>
              <a:t>tego</a:t>
            </a:r>
            <a:r>
              <a:rPr lang="uk-UA" b="0" i="0" u="none" strike="noStrike" dirty="0">
                <a:solidFill>
                  <a:srgbClr val="000000"/>
                </a:solidFill>
                <a:latin typeface="Avenir Next LT Pro"/>
                <a:ea typeface="Avenir Next LT Pro"/>
                <a:cs typeface="Avenir Next LT Pro"/>
              </a:rPr>
              <a:t> </a:t>
            </a:r>
            <a:r>
              <a:rPr lang="uk-UA" b="0" i="0" u="none" strike="noStrike" dirty="0" err="1">
                <a:solidFill>
                  <a:srgbClr val="000000"/>
                </a:solidFill>
                <a:latin typeface="Avenir Next LT Pro"/>
                <a:ea typeface="Avenir Next LT Pro"/>
                <a:cs typeface="Avenir Next LT Pro"/>
              </a:rPr>
              <a:t>wyrażenia</a:t>
            </a:r>
            <a:r>
              <a:rPr lang="uk-UA" b="0" i="0" u="none" strike="noStrike" dirty="0">
                <a:solidFill>
                  <a:srgbClr val="000000"/>
                </a:solidFill>
                <a:latin typeface="Avenir Next LT Pro"/>
                <a:ea typeface="Avenir Next LT Pro"/>
                <a:cs typeface="Avenir Next LT Pro"/>
              </a:rPr>
              <a:t> </a:t>
            </a:r>
            <a:r>
              <a:rPr lang="uk-UA" b="0" i="0" u="none" strike="noStrike" dirty="0" err="1">
                <a:solidFill>
                  <a:srgbClr val="000000"/>
                </a:solidFill>
                <a:latin typeface="Avenir Next LT Pro"/>
                <a:ea typeface="Avenir Next LT Pro"/>
                <a:cs typeface="Avenir Next LT Pro"/>
              </a:rPr>
              <a:t>to</a:t>
            </a:r>
            <a:r>
              <a:rPr lang="uk-UA" b="0" i="0" u="none" strike="noStrike" dirty="0">
                <a:solidFill>
                  <a:srgbClr val="000000"/>
                </a:solidFill>
                <a:latin typeface="Avenir Next LT Pro"/>
                <a:ea typeface="Avenir Next LT Pro"/>
                <a:cs typeface="Avenir Next LT Pro"/>
              </a:rPr>
              <a:t>:</a:t>
            </a:r>
            <a:endParaRPr lang="uk-UA" dirty="0"/>
          </a:p>
        </p:txBody>
      </p:sp>
      <p:grpSp>
        <p:nvGrpSpPr>
          <p:cNvPr id="2" name="Групувати 1">
            <a:extLst>
              <a:ext uri="{FF2B5EF4-FFF2-40B4-BE49-F238E27FC236}">
                <a16:creationId xmlns:a16="http://schemas.microsoft.com/office/drawing/2014/main" id="{7FB4828A-8A94-4395-8E47-79E84C3E11F2}"/>
              </a:ext>
            </a:extLst>
          </p:cNvPr>
          <p:cNvGrpSpPr/>
          <p:nvPr/>
        </p:nvGrpSpPr>
        <p:grpSpPr>
          <a:xfrm>
            <a:off x="240633" y="2803868"/>
            <a:ext cx="11646568" cy="1093639"/>
            <a:chOff x="6207761" y="1561831"/>
            <a:chExt cx="4690154" cy="1093639"/>
          </a:xfrm>
        </p:grpSpPr>
        <p:sp>
          <p:nvSpPr>
            <p:cNvPr id="19" name="Прямокутник: округлені кути 18">
              <a:extLst>
                <a:ext uri="{FF2B5EF4-FFF2-40B4-BE49-F238E27FC236}">
                  <a16:creationId xmlns:a16="http://schemas.microsoft.com/office/drawing/2014/main" id="{A64BE697-6E45-4799-B461-10A051D792A3}"/>
                </a:ext>
              </a:extLst>
            </p:cNvPr>
            <p:cNvSpPr/>
            <p:nvPr/>
          </p:nvSpPr>
          <p:spPr>
            <a:xfrm>
              <a:off x="6355660" y="1561831"/>
              <a:ext cx="4394356" cy="967151"/>
            </a:xfrm>
            <a:prstGeom prst="roundRect">
              <a:avLst>
                <a:gd name="adj" fmla="val 34911"/>
              </a:avLst>
            </a:prstGeom>
            <a:solidFill>
              <a:schemeClr val="tx1">
                <a:lumMod val="75000"/>
                <a:lumOff val="2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E72D45C9-CFA9-C591-039E-B8C64468EF6F}"/>
                </a:ext>
              </a:extLst>
            </p:cNvPr>
            <p:cNvSpPr txBox="1"/>
            <p:nvPr/>
          </p:nvSpPr>
          <p:spPr>
            <a:xfrm>
              <a:off x="6207761" y="1701363"/>
              <a:ext cx="4690154" cy="954107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 rtl="0"/>
              <a:r>
                <a:rPr lang="uk-UA" b="0" i="0" u="none" strike="noStrike" dirty="0">
                  <a:solidFill>
                    <a:schemeClr val="bg1"/>
                  </a:solidFill>
                  <a:latin typeface="Avenir Next LT Pro"/>
                </a:rPr>
                <a:t>  </a:t>
              </a:r>
              <a:r>
                <a:rPr lang="uk-UA" sz="2000" b="0" i="0" u="none" strike="noStrike" dirty="0">
                  <a:solidFill>
                    <a:schemeClr val="bg1"/>
                  </a:solidFill>
                  <a:latin typeface="Avenir Next LT Pro"/>
                </a:rPr>
                <a:t> </a:t>
              </a:r>
              <a:r>
                <a:rPr lang="uk-UA" sz="2000" b="0" i="0" u="none" strike="noStrike" dirty="0" err="1">
                  <a:solidFill>
                    <a:schemeClr val="bg1"/>
                  </a:solidFill>
                  <a:latin typeface="Avenir Next LT Pro"/>
                </a:rPr>
                <a:t>Model</a:t>
              </a:r>
              <a:r>
                <a:rPr lang="uk-UA" sz="2000" b="0" i="0" u="none" strike="noStrike" dirty="0">
                  <a:solidFill>
                    <a:schemeClr val="bg1"/>
                  </a:solidFill>
                  <a:latin typeface="Avenir Next LT Pro"/>
                </a:rPr>
                <a:t> </a:t>
              </a:r>
              <a:r>
                <a:rPr lang="uk-UA" sz="2000" b="0" i="0" u="none" strike="noStrike" dirty="0" err="1">
                  <a:solidFill>
                    <a:schemeClr val="bg1"/>
                  </a:solidFill>
                  <a:latin typeface="Avenir Next LT Pro"/>
                </a:rPr>
                <a:t>kandydata</a:t>
              </a:r>
              <a:r>
                <a:rPr lang="uk-UA" sz="2000" b="0" i="0" u="none" strike="noStrike" dirty="0">
                  <a:solidFill>
                    <a:schemeClr val="bg1"/>
                  </a:solidFill>
                  <a:latin typeface="Avenir Next LT Pro"/>
                </a:rPr>
                <a:t>: c ∈ </a:t>
              </a:r>
              <a:r>
                <a:rPr lang="uk-UA" sz="2000" b="0" i="0" u="none" strike="noStrike" dirty="0" err="1">
                  <a:solidFill>
                    <a:schemeClr val="bg1"/>
                  </a:solidFill>
                  <a:latin typeface="Avenir Next LT Pro"/>
                </a:rPr>
                <a:t>kandydaci</a:t>
              </a:r>
              <a:r>
                <a:rPr lang="uk-UA" sz="2000" b="0" i="0" dirty="0">
                  <a:solidFill>
                    <a:schemeClr val="bg1"/>
                  </a:solidFill>
                  <a:latin typeface="Avenir Next LT Pro"/>
                </a:rPr>
                <a:t>​</a:t>
              </a:r>
              <a:endParaRPr lang="uk-UA" dirty="0">
                <a:solidFill>
                  <a:schemeClr val="bg1"/>
                </a:solidFill>
                <a:latin typeface="Avenir Next LT Pro"/>
              </a:endParaRPr>
            </a:p>
            <a:p>
              <a:pPr algn="ctr" rtl="0"/>
              <a:r>
                <a:rPr lang="uk-UA" b="0" i="0" u="none" strike="noStrike" dirty="0">
                  <a:solidFill>
                    <a:schemeClr val="bg1"/>
                  </a:solidFill>
                  <a:latin typeface="Avenir Next LT Pro"/>
                </a:rPr>
                <a:t>    </a:t>
              </a:r>
              <a:r>
                <a:rPr lang="uk-UA" b="0" i="0" u="none" strike="noStrike" dirty="0" err="1">
                  <a:solidFill>
                    <a:schemeClr val="bg1"/>
                  </a:solidFill>
                  <a:latin typeface="Avenir Next LT Pro"/>
                </a:rPr>
                <a:t>To</a:t>
              </a:r>
              <a:r>
                <a:rPr lang="uk-UA" b="0" i="0" u="none" strike="noStrike" dirty="0">
                  <a:solidFill>
                    <a:schemeClr val="bg1"/>
                  </a:solidFill>
                  <a:latin typeface="Avenir Next LT Pro"/>
                </a:rPr>
                <a:t> </a:t>
              </a:r>
              <a:r>
                <a:rPr lang="uk-UA" b="0" i="0" u="none" strike="noStrike" dirty="0" err="1">
                  <a:solidFill>
                    <a:schemeClr val="bg1"/>
                  </a:solidFill>
                  <a:latin typeface="Avenir Next LT Pro"/>
                </a:rPr>
                <a:t>mówi</a:t>
              </a:r>
              <a:r>
                <a:rPr lang="uk-UA" b="0" i="0" u="none" strike="noStrike" dirty="0">
                  <a:solidFill>
                    <a:schemeClr val="bg1"/>
                  </a:solidFill>
                  <a:latin typeface="Avenir Next LT Pro"/>
                </a:rPr>
                <a:t> </a:t>
              </a:r>
              <a:r>
                <a:rPr lang="uk-UA" b="0" i="0" u="none" strike="noStrike" dirty="0" err="1">
                  <a:solidFill>
                    <a:schemeClr val="bg1"/>
                  </a:solidFill>
                  <a:latin typeface="Avenir Next LT Pro"/>
                </a:rPr>
                <a:t>nam</a:t>
              </a:r>
              <a:r>
                <a:rPr lang="uk-UA" b="0" i="0" u="none" strike="noStrike" dirty="0">
                  <a:solidFill>
                    <a:schemeClr val="bg1"/>
                  </a:solidFill>
                  <a:latin typeface="Avenir Next LT Pro"/>
                </a:rPr>
                <a:t>, </a:t>
              </a:r>
              <a:r>
                <a:rPr lang="uk-UA" b="0" i="0" u="none" strike="noStrike" dirty="0" err="1">
                  <a:solidFill>
                    <a:schemeClr val="bg1"/>
                  </a:solidFill>
                  <a:latin typeface="Avenir Next LT Pro"/>
                </a:rPr>
                <a:t>które</a:t>
              </a:r>
              <a:r>
                <a:rPr lang="uk-UA" b="0" i="0" u="none" strike="noStrike" dirty="0">
                  <a:solidFill>
                    <a:schemeClr val="bg1"/>
                  </a:solidFill>
                  <a:latin typeface="Avenir Next LT Pro"/>
                </a:rPr>
                <a:t> </a:t>
              </a:r>
              <a:r>
                <a:rPr lang="uk-UA" b="0" i="0" u="none" strike="noStrike" dirty="0" err="1">
                  <a:solidFill>
                    <a:schemeClr val="bg1"/>
                  </a:solidFill>
                  <a:latin typeface="Avenir Next LT Pro"/>
                </a:rPr>
                <a:t>poprawki</a:t>
              </a:r>
              <a:r>
                <a:rPr lang="uk-UA" b="0" i="0" u="none" strike="noStrike" dirty="0">
                  <a:solidFill>
                    <a:schemeClr val="bg1"/>
                  </a:solidFill>
                  <a:latin typeface="Avenir Next LT Pro"/>
                </a:rPr>
                <a:t> </a:t>
              </a:r>
              <a:r>
                <a:rPr lang="uk-UA" b="0" i="0" u="none" strike="noStrike" dirty="0" err="1">
                  <a:solidFill>
                    <a:schemeClr val="bg1"/>
                  </a:solidFill>
                  <a:latin typeface="Avenir Next LT Pro"/>
                </a:rPr>
                <a:t>kandydata</a:t>
              </a:r>
              <a:r>
                <a:rPr lang="uk-UA" b="0" i="0" u="none" strike="noStrike" dirty="0">
                  <a:solidFill>
                    <a:schemeClr val="bg1"/>
                  </a:solidFill>
                  <a:latin typeface="Avenir Next LT Pro"/>
                </a:rPr>
                <a:t>, c, </a:t>
              </a:r>
              <a:r>
                <a:rPr lang="uk-UA" b="0" i="0" u="none" strike="noStrike" dirty="0" err="1">
                  <a:solidFill>
                    <a:schemeClr val="bg1"/>
                  </a:solidFill>
                  <a:latin typeface="Avenir Next LT Pro"/>
                </a:rPr>
                <a:t>należy</a:t>
              </a:r>
              <a:r>
                <a:rPr lang="uk-UA" b="0" i="0" u="none" strike="noStrike" dirty="0">
                  <a:solidFill>
                    <a:schemeClr val="bg1"/>
                  </a:solidFill>
                  <a:latin typeface="Avenir Next LT Pro"/>
                </a:rPr>
                <a:t> </a:t>
              </a:r>
              <a:r>
                <a:rPr lang="uk-UA" b="0" i="0" u="none" strike="noStrike" dirty="0" err="1">
                  <a:solidFill>
                    <a:schemeClr val="bg1"/>
                  </a:solidFill>
                  <a:latin typeface="Avenir Next LT Pro"/>
                </a:rPr>
                <a:t>rozważyć</a:t>
              </a:r>
              <a:r>
                <a:rPr lang="uk-UA" b="0" i="0" u="none" strike="noStrike" dirty="0">
                  <a:solidFill>
                    <a:schemeClr val="bg1"/>
                  </a:solidFill>
                  <a:latin typeface="Avenir Next LT Pro"/>
                </a:rPr>
                <a:t>.</a:t>
              </a:r>
              <a:r>
                <a:rPr lang="uk-UA" b="0" i="0" dirty="0">
                  <a:solidFill>
                    <a:schemeClr val="bg1"/>
                  </a:solidFill>
                  <a:latin typeface="Avenir Next LT Pro"/>
                </a:rPr>
                <a:t>​</a:t>
              </a:r>
            </a:p>
            <a:p>
              <a:pPr algn="ctr" rtl="0"/>
              <a:r>
                <a:rPr lang="uk-UA" b="0" i="0" dirty="0">
                  <a:solidFill>
                    <a:schemeClr val="bg1"/>
                  </a:solidFill>
                  <a:latin typeface="Avenir Next LT Pro"/>
                </a:rPr>
                <a:t>​</a:t>
              </a:r>
              <a:endParaRPr lang="uk-UA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Групувати 2">
            <a:extLst>
              <a:ext uri="{FF2B5EF4-FFF2-40B4-BE49-F238E27FC236}">
                <a16:creationId xmlns:a16="http://schemas.microsoft.com/office/drawing/2014/main" id="{DA1F3373-A9AA-4432-928E-FE43F61AA8A3}"/>
              </a:ext>
            </a:extLst>
          </p:cNvPr>
          <p:cNvGrpSpPr/>
          <p:nvPr/>
        </p:nvGrpSpPr>
        <p:grpSpPr>
          <a:xfrm>
            <a:off x="385011" y="1659073"/>
            <a:ext cx="11323749" cy="1083221"/>
            <a:chOff x="453258" y="1659073"/>
            <a:chExt cx="4322379" cy="1732565"/>
          </a:xfrm>
        </p:grpSpPr>
        <p:sp>
          <p:nvSpPr>
            <p:cNvPr id="21" name="Прямокутник: округлені кути 20">
              <a:extLst>
                <a:ext uri="{FF2B5EF4-FFF2-40B4-BE49-F238E27FC236}">
                  <a16:creationId xmlns:a16="http://schemas.microsoft.com/office/drawing/2014/main" id="{411DB97D-AE61-4F66-A385-DCA6959DC636}"/>
                </a:ext>
              </a:extLst>
            </p:cNvPr>
            <p:cNvSpPr/>
            <p:nvPr/>
          </p:nvSpPr>
          <p:spPr>
            <a:xfrm>
              <a:off x="520499" y="1659073"/>
              <a:ext cx="4187897" cy="1615965"/>
            </a:xfrm>
            <a:prstGeom prst="roundRect">
              <a:avLst>
                <a:gd name="adj" fmla="val 34911"/>
              </a:avLst>
            </a:prstGeom>
            <a:solidFill>
              <a:schemeClr val="tx1">
                <a:lumMod val="75000"/>
                <a:lumOff val="2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CDD07E3-5439-3AE5-F6DE-4A972977E02F}"/>
                </a:ext>
              </a:extLst>
            </p:cNvPr>
            <p:cNvSpPr txBox="1"/>
            <p:nvPr/>
          </p:nvSpPr>
          <p:spPr>
            <a:xfrm>
              <a:off x="453258" y="1865585"/>
              <a:ext cx="4322379" cy="1526053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uk-UA" sz="2000" dirty="0" err="1">
                  <a:solidFill>
                    <a:srgbClr val="FFFFFF"/>
                  </a:solidFill>
                  <a:latin typeface="Calibri"/>
                  <a:ea typeface="+mn-lt"/>
                  <a:cs typeface="+mn-lt"/>
                </a:rPr>
                <a:t>Mechanizm</a:t>
              </a:r>
              <a:r>
                <a:rPr lang="uk-UA" sz="2000" dirty="0">
                  <a:solidFill>
                    <a:srgbClr val="FFFFFF"/>
                  </a:solidFill>
                  <a:latin typeface="Calibri"/>
                  <a:ea typeface="+mn-lt"/>
                  <a:cs typeface="+mn-lt"/>
                </a:rPr>
                <a:t> </a:t>
              </a:r>
              <a:r>
                <a:rPr lang="uk-UA" sz="2000" dirty="0" err="1">
                  <a:solidFill>
                    <a:srgbClr val="FFFFFF"/>
                  </a:solidFill>
                  <a:latin typeface="Calibri"/>
                  <a:ea typeface="+mn-lt"/>
                  <a:cs typeface="+mn-lt"/>
                </a:rPr>
                <a:t>wyboru</a:t>
              </a:r>
              <a:r>
                <a:rPr lang="uk-UA" sz="2000" dirty="0">
                  <a:solidFill>
                    <a:srgbClr val="FFFFFF"/>
                  </a:solidFill>
                  <a:latin typeface="Calibri"/>
                  <a:ea typeface="+mn-lt"/>
                  <a:cs typeface="+mn-lt"/>
                </a:rPr>
                <a:t>: </a:t>
              </a:r>
              <a:r>
                <a:rPr lang="uk-UA" sz="2000" dirty="0" err="1">
                  <a:solidFill>
                    <a:srgbClr val="FFFFFF"/>
                  </a:solidFill>
                  <a:latin typeface="Calibri"/>
                  <a:ea typeface="+mn-lt"/>
                  <a:cs typeface="+mn-lt"/>
                </a:rPr>
                <a:t>argmax</a:t>
              </a:r>
              <a:endParaRPr lang="uk-UA" dirty="0">
                <a:solidFill>
                  <a:srgbClr val="FFFFFF"/>
                </a:solidFill>
                <a:latin typeface="Calibri"/>
                <a:ea typeface="+mn-lt"/>
                <a:cs typeface="+mn-lt"/>
              </a:endParaRPr>
            </a:p>
            <a:p>
              <a:pPr algn="ctr"/>
              <a:r>
                <a:rPr lang="uk-UA" dirty="0">
                  <a:solidFill>
                    <a:srgbClr val="FFFFFF"/>
                  </a:solidFill>
                  <a:latin typeface="Calibri"/>
                  <a:ea typeface="+mn-lt"/>
                  <a:cs typeface="+mn-lt"/>
                </a:rPr>
                <a:t>    </a:t>
              </a:r>
              <a:r>
                <a:rPr lang="uk-UA" dirty="0" err="1">
                  <a:solidFill>
                    <a:srgbClr val="FFFFFF"/>
                  </a:solidFill>
                  <a:latin typeface="Calibri"/>
                  <a:ea typeface="+mn-lt"/>
                  <a:cs typeface="+mn-lt"/>
                </a:rPr>
                <a:t>Wybieramy</a:t>
              </a:r>
              <a:r>
                <a:rPr lang="uk-UA" dirty="0">
                  <a:solidFill>
                    <a:srgbClr val="FFFFFF"/>
                  </a:solidFill>
                  <a:latin typeface="Calibri"/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rgbClr val="FFFFFF"/>
                  </a:solidFill>
                  <a:latin typeface="Calibri"/>
                  <a:ea typeface="+mn-lt"/>
                  <a:cs typeface="+mn-lt"/>
                </a:rPr>
                <a:t>kandydata</a:t>
              </a:r>
              <a:r>
                <a:rPr lang="uk-UA" dirty="0">
                  <a:solidFill>
                    <a:srgbClr val="FFFFFF"/>
                  </a:solidFill>
                  <a:latin typeface="Calibri"/>
                  <a:ea typeface="+mn-lt"/>
                  <a:cs typeface="+mn-lt"/>
                </a:rPr>
                <a:t> o </a:t>
              </a:r>
              <a:r>
                <a:rPr lang="uk-UA" dirty="0" err="1">
                  <a:solidFill>
                    <a:srgbClr val="FFFFFF"/>
                  </a:solidFill>
                  <a:latin typeface="Calibri"/>
                  <a:ea typeface="+mn-lt"/>
                  <a:cs typeface="+mn-lt"/>
                </a:rPr>
                <a:t>największym</a:t>
              </a:r>
              <a:r>
                <a:rPr lang="uk-UA" dirty="0">
                  <a:solidFill>
                    <a:srgbClr val="FFFFFF"/>
                  </a:solidFill>
                  <a:latin typeface="Calibri"/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rgbClr val="FFFFFF"/>
                  </a:solidFill>
                  <a:latin typeface="Calibri"/>
                  <a:ea typeface="+mn-lt"/>
                  <a:cs typeface="+mn-lt"/>
                </a:rPr>
                <a:t>łącznym</a:t>
              </a:r>
              <a:r>
                <a:rPr lang="uk-UA" dirty="0">
                  <a:solidFill>
                    <a:srgbClr val="FFFFFF"/>
                  </a:solidFill>
                  <a:latin typeface="Calibri"/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rgbClr val="FFFFFF"/>
                  </a:solidFill>
                  <a:latin typeface="Calibri"/>
                  <a:ea typeface="+mn-lt"/>
                  <a:cs typeface="+mn-lt"/>
                </a:rPr>
                <a:t>prawdopodobieństwie</a:t>
              </a:r>
              <a:r>
                <a:rPr lang="uk-UA" dirty="0">
                  <a:solidFill>
                    <a:srgbClr val="FFFFFF"/>
                  </a:solidFill>
                  <a:latin typeface="Calibri"/>
                  <a:ea typeface="+mn-lt"/>
                  <a:cs typeface="+mn-lt"/>
                </a:rPr>
                <a:t>.</a:t>
              </a:r>
            </a:p>
            <a:p>
              <a:pPr algn="l"/>
              <a:endParaRPr lang="uk-UA" b="1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6" name="Групувати 5">
            <a:extLst>
              <a:ext uri="{FF2B5EF4-FFF2-40B4-BE49-F238E27FC236}">
                <a16:creationId xmlns:a16="http://schemas.microsoft.com/office/drawing/2014/main" id="{F663B6D8-6723-4098-8A6F-8FC8CB53B652}"/>
              </a:ext>
            </a:extLst>
          </p:cNvPr>
          <p:cNvGrpSpPr/>
          <p:nvPr/>
        </p:nvGrpSpPr>
        <p:grpSpPr>
          <a:xfrm>
            <a:off x="358339" y="3943278"/>
            <a:ext cx="11377092" cy="1060137"/>
            <a:chOff x="358339" y="3943278"/>
            <a:chExt cx="11377092" cy="1060137"/>
          </a:xfrm>
        </p:grpSpPr>
        <p:sp>
          <p:nvSpPr>
            <p:cNvPr id="22" name="Прямокутник: округлені кути 21">
              <a:extLst>
                <a:ext uri="{FF2B5EF4-FFF2-40B4-BE49-F238E27FC236}">
                  <a16:creationId xmlns:a16="http://schemas.microsoft.com/office/drawing/2014/main" id="{0AA1CD85-3ACA-4A04-9422-C404B6184E7B}"/>
                </a:ext>
              </a:extLst>
            </p:cNvPr>
            <p:cNvSpPr/>
            <p:nvPr/>
          </p:nvSpPr>
          <p:spPr>
            <a:xfrm>
              <a:off x="563366" y="3943278"/>
              <a:ext cx="10913448" cy="890930"/>
            </a:xfrm>
            <a:prstGeom prst="roundRect">
              <a:avLst>
                <a:gd name="adj" fmla="val 34911"/>
              </a:avLst>
            </a:prstGeom>
            <a:solidFill>
              <a:schemeClr val="tx1">
                <a:lumMod val="75000"/>
                <a:lumOff val="2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1C1CAA68-2B4E-F7A7-81AD-CFE66487522B}"/>
                </a:ext>
              </a:extLst>
            </p:cNvPr>
            <p:cNvSpPr txBox="1"/>
            <p:nvPr/>
          </p:nvSpPr>
          <p:spPr>
            <a:xfrm>
              <a:off x="358339" y="4080085"/>
              <a:ext cx="11377092" cy="92333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Model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języka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: P(c)</a:t>
              </a:r>
            </a:p>
            <a:p>
              <a:pPr algn="ctr"/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   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Prawdopodobieństwo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,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że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c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pojawia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się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jako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słowo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w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tekście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angielskim</a:t>
              </a:r>
              <a:r>
                <a:rPr lang="en-US" dirty="0">
                  <a:solidFill>
                    <a:schemeClr val="bg1"/>
                  </a:solidFill>
                  <a:ea typeface="+mn-lt"/>
                  <a:cs typeface="+mn-lt"/>
                </a:rPr>
                <a:t>.</a:t>
              </a:r>
              <a:endParaRPr lang="uk-UA" dirty="0">
                <a:solidFill>
                  <a:schemeClr val="bg1"/>
                </a:solidFill>
                <a:ea typeface="+mn-lt"/>
                <a:cs typeface="+mn-lt"/>
              </a:endParaRPr>
            </a:p>
            <a:p>
              <a:pPr algn="l"/>
              <a:endParaRPr lang="uk-UA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7" name="Групувати 6">
            <a:extLst>
              <a:ext uri="{FF2B5EF4-FFF2-40B4-BE49-F238E27FC236}">
                <a16:creationId xmlns:a16="http://schemas.microsoft.com/office/drawing/2014/main" id="{FE08D74F-DC55-4886-9D62-35E47139517B}"/>
              </a:ext>
            </a:extLst>
          </p:cNvPr>
          <p:cNvGrpSpPr/>
          <p:nvPr/>
        </p:nvGrpSpPr>
        <p:grpSpPr>
          <a:xfrm>
            <a:off x="473327" y="5017058"/>
            <a:ext cx="11245344" cy="1094984"/>
            <a:chOff x="473327" y="5017058"/>
            <a:chExt cx="11245344" cy="1094984"/>
          </a:xfrm>
        </p:grpSpPr>
        <p:sp>
          <p:nvSpPr>
            <p:cNvPr id="23" name="Прямокутник: округлені кути 22">
              <a:extLst>
                <a:ext uri="{FF2B5EF4-FFF2-40B4-BE49-F238E27FC236}">
                  <a16:creationId xmlns:a16="http://schemas.microsoft.com/office/drawing/2014/main" id="{64E5618C-BCF8-4C0C-B946-D99AA51FF16F}"/>
                </a:ext>
              </a:extLst>
            </p:cNvPr>
            <p:cNvSpPr/>
            <p:nvPr/>
          </p:nvSpPr>
          <p:spPr>
            <a:xfrm>
              <a:off x="558360" y="5017058"/>
              <a:ext cx="10918454" cy="1094984"/>
            </a:xfrm>
            <a:prstGeom prst="roundRect">
              <a:avLst>
                <a:gd name="adj" fmla="val 34911"/>
              </a:avLst>
            </a:prstGeom>
            <a:solidFill>
              <a:schemeClr val="tx1">
                <a:lumMod val="75000"/>
                <a:lumOff val="2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>
                <a:solidFill>
                  <a:schemeClr val="bg1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3BD85A0C-9BF3-938A-C853-808236E31A97}"/>
                </a:ext>
              </a:extLst>
            </p:cNvPr>
            <p:cNvSpPr txBox="1"/>
            <p:nvPr/>
          </p:nvSpPr>
          <p:spPr>
            <a:xfrm>
              <a:off x="473327" y="5068055"/>
              <a:ext cx="11245344" cy="923330"/>
            </a:xfrm>
            <a:prstGeom prst="rect">
              <a:avLst/>
            </a:prstGeom>
            <a:noFill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Model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błędu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: P(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w|c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)</a:t>
              </a:r>
              <a:endParaRPr lang="uk-UA" dirty="0">
                <a:solidFill>
                  <a:schemeClr val="bg1"/>
                </a:solidFill>
              </a:endParaRPr>
            </a:p>
            <a:p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   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Prawdopodobieństwo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,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że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w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zostanie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wpisane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w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tekście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,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gdy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autor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miał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na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myśli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c.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Na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przykład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, </a:t>
              </a:r>
              <a:endParaRPr lang="en-US" dirty="0">
                <a:solidFill>
                  <a:schemeClr val="bg1"/>
                </a:solidFill>
                <a:ea typeface="+mn-lt"/>
                <a:cs typeface="+mn-lt"/>
              </a:endParaRPr>
            </a:p>
            <a:p>
              <a:r>
                <a:rPr lang="en-US" dirty="0">
                  <a:solidFill>
                    <a:schemeClr val="bg1"/>
                  </a:solidFill>
                  <a:ea typeface="+mn-lt"/>
                  <a:cs typeface="+mn-lt"/>
                </a:rPr>
                <a:t>    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P(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teh|the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)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jest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stosunkowo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wysokie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, </a:t>
              </a:r>
              <a:r>
                <a:rPr lang="en-US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ale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P(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theeexyz|the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)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byłoby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bardzo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 </a:t>
              </a:r>
              <a:r>
                <a:rPr lang="uk-UA" dirty="0" err="1">
                  <a:solidFill>
                    <a:schemeClr val="bg1"/>
                  </a:solidFill>
                  <a:ea typeface="+mn-lt"/>
                  <a:cs typeface="+mn-lt"/>
                </a:rPr>
                <a:t>niskie</a:t>
              </a:r>
              <a:r>
                <a:rPr lang="uk-UA" dirty="0">
                  <a:solidFill>
                    <a:schemeClr val="bg1"/>
                  </a:solidFill>
                  <a:ea typeface="+mn-lt"/>
                  <a:cs typeface="+mn-lt"/>
                </a:rPr>
                <a:t>. </a:t>
              </a:r>
              <a:endParaRPr lang="uk-UA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24742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40791F6-715D-481A-9C4A-3645AECF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221271-FDCC-B845-DB23-1CAB5A4C9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257" y="634946"/>
            <a:ext cx="6432434" cy="1450757"/>
          </a:xfrm>
        </p:spPr>
        <p:txBody>
          <a:bodyPr>
            <a:normAutofit/>
          </a:bodyPr>
          <a:lstStyle/>
          <a:p>
            <a:r>
              <a:rPr lang="pl-PL" b="1" dirty="0"/>
              <a:t>Jak to działa: Trochę Pythona</a:t>
            </a:r>
            <a:endParaRPr lang="en-US" b="1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0F83A4-FAC4-4867-95A5-BBFD280C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76240" y="2267421"/>
            <a:ext cx="60350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811CBAFA-D7E0-40A7-BB94-2C05304B4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3" name="Групувати 12">
            <a:extLst>
              <a:ext uri="{FF2B5EF4-FFF2-40B4-BE49-F238E27FC236}">
                <a16:creationId xmlns:a16="http://schemas.microsoft.com/office/drawing/2014/main" id="{DBEEB2AB-846A-4304-9D7D-C73322507969}"/>
              </a:ext>
            </a:extLst>
          </p:cNvPr>
          <p:cNvGrpSpPr/>
          <p:nvPr/>
        </p:nvGrpSpPr>
        <p:grpSpPr>
          <a:xfrm>
            <a:off x="731063" y="2550695"/>
            <a:ext cx="1299410" cy="1299410"/>
            <a:chOff x="9490508" y="1251285"/>
            <a:chExt cx="1299410" cy="1299410"/>
          </a:xfrm>
        </p:grpSpPr>
        <p:sp>
          <p:nvSpPr>
            <p:cNvPr id="3" name="Овал 2">
              <a:extLst>
                <a:ext uri="{FF2B5EF4-FFF2-40B4-BE49-F238E27FC236}">
                  <a16:creationId xmlns:a16="http://schemas.microsoft.com/office/drawing/2014/main" id="{06C1E8AA-D6A8-4BA7-A42B-8D4E73E4E674}"/>
                </a:ext>
              </a:extLst>
            </p:cNvPr>
            <p:cNvSpPr/>
            <p:nvPr/>
          </p:nvSpPr>
          <p:spPr>
            <a:xfrm>
              <a:off x="9490508" y="1251285"/>
              <a:ext cx="1299410" cy="1299410"/>
            </a:xfrm>
            <a:prstGeom prst="ellipse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20B8229F-2BFA-4DAB-9C0B-13AE50A34134}"/>
                </a:ext>
              </a:extLst>
            </p:cNvPr>
            <p:cNvSpPr txBox="1"/>
            <p:nvPr/>
          </p:nvSpPr>
          <p:spPr>
            <a:xfrm>
              <a:off x="9798518" y="1346992"/>
              <a:ext cx="54864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</a:t>
              </a:r>
              <a:endParaRPr lang="uk-UA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EFE73D5D-48A6-4193-8E11-734E3AA0C839}"/>
              </a:ext>
            </a:extLst>
          </p:cNvPr>
          <p:cNvSpPr txBox="1"/>
          <p:nvPr/>
        </p:nvSpPr>
        <p:spPr>
          <a:xfrm>
            <a:off x="2338483" y="2550695"/>
            <a:ext cx="333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en-US" altLang="uk-UA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Mechanizm</a:t>
            </a:r>
            <a:r>
              <a:rPr kumimoji="0" lang="en-US" altLang="uk-UA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kumimoji="0" lang="en-US" altLang="uk-UA" sz="24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selekcji</a:t>
            </a:r>
            <a:endParaRPr lang="uk-UA" sz="2400" b="1" dirty="0">
              <a:latin typeface="+mj-lt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9DBE54-DB6C-44C4-BC9F-96FB0B1C268D}"/>
              </a:ext>
            </a:extLst>
          </p:cNvPr>
          <p:cNvSpPr txBox="1"/>
          <p:nvPr/>
        </p:nvSpPr>
        <p:spPr>
          <a:xfrm>
            <a:off x="2338482" y="3244334"/>
            <a:ext cx="56793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pl-PL" altLang="uk-UA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 Pythonie, max z argumentem kluczowym robi 'argmax'.</a:t>
            </a:r>
            <a:endParaRPr lang="uk-UA" dirty="0">
              <a:latin typeface="+mj-lt"/>
            </a:endParaRPr>
          </a:p>
        </p:txBody>
      </p:sp>
      <p:grpSp>
        <p:nvGrpSpPr>
          <p:cNvPr id="18" name="Групувати 17">
            <a:extLst>
              <a:ext uri="{FF2B5EF4-FFF2-40B4-BE49-F238E27FC236}">
                <a16:creationId xmlns:a16="http://schemas.microsoft.com/office/drawing/2014/main" id="{EC6F5601-C800-4E53-8DBE-E7D9C08659E0}"/>
              </a:ext>
            </a:extLst>
          </p:cNvPr>
          <p:cNvGrpSpPr/>
          <p:nvPr/>
        </p:nvGrpSpPr>
        <p:grpSpPr>
          <a:xfrm>
            <a:off x="731063" y="4315097"/>
            <a:ext cx="1299410" cy="1299410"/>
            <a:chOff x="9490508" y="1251285"/>
            <a:chExt cx="1299410" cy="1299410"/>
          </a:xfrm>
        </p:grpSpPr>
        <p:sp>
          <p:nvSpPr>
            <p:cNvPr id="19" name="Овал 18">
              <a:extLst>
                <a:ext uri="{FF2B5EF4-FFF2-40B4-BE49-F238E27FC236}">
                  <a16:creationId xmlns:a16="http://schemas.microsoft.com/office/drawing/2014/main" id="{D72E7850-DA57-4FEB-AA89-2230C4C39549}"/>
                </a:ext>
              </a:extLst>
            </p:cNvPr>
            <p:cNvSpPr/>
            <p:nvPr/>
          </p:nvSpPr>
          <p:spPr>
            <a:xfrm>
              <a:off x="9490508" y="1251285"/>
              <a:ext cx="1299410" cy="1299410"/>
            </a:xfrm>
            <a:prstGeom prst="ellipse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B1636E9-A6AE-4BA1-B23D-24D2DBAA0F5A}"/>
                </a:ext>
              </a:extLst>
            </p:cNvPr>
            <p:cNvSpPr txBox="1"/>
            <p:nvPr/>
          </p:nvSpPr>
          <p:spPr>
            <a:xfrm>
              <a:off x="9798518" y="1346992"/>
              <a:ext cx="54864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uk-UA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FFFA9E9D-2C30-403B-899F-91BD7D4054A7}"/>
              </a:ext>
            </a:extLst>
          </p:cNvPr>
          <p:cNvSpPr txBox="1"/>
          <p:nvPr/>
        </p:nvSpPr>
        <p:spPr>
          <a:xfrm>
            <a:off x="2338483" y="4244915"/>
            <a:ext cx="33304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Model </a:t>
            </a:r>
            <a:r>
              <a:rPr lang="en-US" sz="2400" b="1" dirty="0" err="1">
                <a:latin typeface="+mj-lt"/>
              </a:rPr>
              <a:t>kandydata</a:t>
            </a:r>
            <a:r>
              <a:rPr lang="en-US" sz="2400" b="1" dirty="0">
                <a:latin typeface="+mj-lt"/>
              </a:rPr>
              <a:t>: </a:t>
            </a:r>
            <a:endParaRPr lang="uk-UA" sz="2400" dirty="0">
              <a:latin typeface="+mj-lt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16C92C8-C7ED-4D2E-B455-A374BCC76ACC}"/>
              </a:ext>
            </a:extLst>
          </p:cNvPr>
          <p:cNvSpPr txBox="1"/>
          <p:nvPr/>
        </p:nvSpPr>
        <p:spPr>
          <a:xfrm>
            <a:off x="2338482" y="4727090"/>
            <a:ext cx="973159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0" lang="pl-PL" alt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Najpierw now</a:t>
            </a:r>
            <a:r>
              <a:rPr kumimoji="0" lang="en-US" alt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 </a:t>
            </a:r>
            <a:r>
              <a:rPr kumimoji="0" lang="en-US" altLang="uk-UA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koncepcja</a:t>
            </a:r>
            <a:r>
              <a:rPr kumimoji="0" lang="pl-PL" alt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prosta edycja słowa to </a:t>
            </a:r>
            <a:r>
              <a:rPr kumimoji="0" lang="pl-PL" altLang="uk-UA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usunięcie</a:t>
            </a:r>
            <a:r>
              <a:rPr kumimoji="0" lang="pl-PL" alt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(usunięcie jednej litery), </a:t>
            </a:r>
            <a:r>
              <a:rPr kumimoji="0" lang="pl-PL" altLang="uk-UA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transpozycja</a:t>
            </a:r>
            <a:r>
              <a:rPr kumimoji="0" lang="pl-PL" alt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(zamiana dwóch sąsiednich liter), </a:t>
            </a:r>
            <a:r>
              <a:rPr kumimoji="0" lang="pl-PL" altLang="uk-UA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zamiana</a:t>
            </a:r>
            <a:r>
              <a:rPr kumimoji="0" lang="pl-PL" alt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(zmiana jednej litery na inną) lub </a:t>
            </a:r>
            <a:r>
              <a:rPr kumimoji="0" lang="pl-PL" altLang="uk-UA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wstawienie</a:t>
            </a:r>
            <a:r>
              <a:rPr kumimoji="0" lang="pl-PL" alt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(dodanie litery). Funkcja </a:t>
            </a:r>
            <a:r>
              <a:rPr kumimoji="0" lang="pl-PL" altLang="uk-UA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edits1</a:t>
            </a:r>
            <a:r>
              <a:rPr kumimoji="0" lang="pl-PL" alt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zwraca zbiór wszystkich edytowanych łańcuchów</a:t>
            </a:r>
            <a:r>
              <a:rPr kumimoji="0" lang="en-US" alt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, </a:t>
            </a:r>
            <a:r>
              <a:rPr kumimoji="0" lang="pl-PL" altLang="uk-UA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które można wykonać za pomocą jednej prostej edycji: </a:t>
            </a:r>
          </a:p>
          <a:p>
            <a:endParaRPr lang="uk-UA" dirty="0">
              <a:latin typeface="+mj-lt"/>
            </a:endParaRPr>
          </a:p>
        </p:txBody>
      </p:sp>
      <p:sp>
        <p:nvSpPr>
          <p:cNvPr id="22" name="Прямокутник 21">
            <a:extLst>
              <a:ext uri="{FF2B5EF4-FFF2-40B4-BE49-F238E27FC236}">
                <a16:creationId xmlns:a16="http://schemas.microsoft.com/office/drawing/2014/main" id="{1C89A376-031B-4836-B3F1-6CFBCE24BF21}"/>
              </a:ext>
            </a:extLst>
          </p:cNvPr>
          <p:cNvSpPr/>
          <p:nvPr/>
        </p:nvSpPr>
        <p:spPr>
          <a:xfrm>
            <a:off x="976240" y="2204720"/>
            <a:ext cx="6098451" cy="1597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8962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  <p:bldP spid="21" grpId="0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40791F6-715D-481A-9C4A-3645AECF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0F83A4-FAC4-4867-95A5-BBFD280C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76240" y="2267421"/>
            <a:ext cx="60350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811CBAFA-D7E0-40A7-BB94-2C05304B4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115A006D-E694-414C-860A-66D402D81217}"/>
              </a:ext>
            </a:extLst>
          </p:cNvPr>
          <p:cNvSpPr/>
          <p:nvPr/>
        </p:nvSpPr>
        <p:spPr>
          <a:xfrm>
            <a:off x="818147" y="2194560"/>
            <a:ext cx="6275672" cy="1540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1AD68EBF-7094-4DC5-BFA4-E2C91020DA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44918" y="590545"/>
            <a:ext cx="7563239" cy="1397072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ADD12CE-9645-4D15-83AA-C82D4BD38666}"/>
              </a:ext>
            </a:extLst>
          </p:cNvPr>
          <p:cNvSpPr txBox="1"/>
          <p:nvPr/>
        </p:nvSpPr>
        <p:spPr>
          <a:xfrm>
            <a:off x="2644918" y="2435192"/>
            <a:ext cx="78927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To może być duży zbiór. Dla słowa o długości </a:t>
            </a:r>
            <a:r>
              <a:rPr lang="pl-PL" b="1" dirty="0"/>
              <a:t>n</a:t>
            </a:r>
            <a:r>
              <a:rPr lang="pl-PL" dirty="0"/>
              <a:t> będzie </a:t>
            </a:r>
            <a:r>
              <a:rPr lang="pl-PL" b="1" dirty="0"/>
              <a:t>n</a:t>
            </a:r>
            <a:r>
              <a:rPr lang="pl-PL" dirty="0"/>
              <a:t> delecji, </a:t>
            </a:r>
            <a:r>
              <a:rPr lang="pl-PL" b="1" dirty="0"/>
              <a:t>n-1</a:t>
            </a:r>
            <a:r>
              <a:rPr lang="pl-PL" dirty="0"/>
              <a:t> transpozycji, </a:t>
            </a:r>
            <a:r>
              <a:rPr lang="pl-PL" b="1" dirty="0"/>
              <a:t>26n</a:t>
            </a:r>
            <a:r>
              <a:rPr lang="pl-PL" dirty="0"/>
              <a:t> alternacji i </a:t>
            </a:r>
            <a:r>
              <a:rPr lang="pl-PL" b="1" dirty="0"/>
              <a:t>26(n+1)</a:t>
            </a:r>
            <a:r>
              <a:rPr lang="pl-PL" dirty="0"/>
              <a:t> insercji, w sumie </a:t>
            </a:r>
            <a:r>
              <a:rPr lang="pl-PL" b="1" dirty="0"/>
              <a:t>54n+25 </a:t>
            </a:r>
            <a:r>
              <a:rPr lang="pl-PL" dirty="0"/>
              <a:t>(z czego kilka to zwykle duplikaty). Na przykład, </a:t>
            </a:r>
            <a:endParaRPr lang="uk-UA" dirty="0"/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7526A2EE-54D0-484D-B24C-4B744E661E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44918" y="3501383"/>
            <a:ext cx="7569589" cy="3683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B7D23E2-3B3B-41E3-8F91-6D6CB3662463}"/>
              </a:ext>
            </a:extLst>
          </p:cNvPr>
          <p:cNvSpPr txBox="1"/>
          <p:nvPr/>
        </p:nvSpPr>
        <p:spPr>
          <a:xfrm>
            <a:off x="2644918" y="4071486"/>
            <a:ext cx="7569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J</a:t>
            </a:r>
            <a:r>
              <a:rPr lang="pl-PL" dirty="0"/>
              <a:t>eśli jednak ograniczymy się do słów, które są znane - czyli znajdują się w słowniku - to zbiór jest znacznie mniejszy: </a:t>
            </a:r>
            <a:endParaRPr lang="uk-UA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9D9C6F1B-D74A-4EB4-8A4B-E79527303F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44918" y="4775415"/>
            <a:ext cx="7563239" cy="673135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17" name="Групувати 16">
            <a:extLst>
              <a:ext uri="{FF2B5EF4-FFF2-40B4-BE49-F238E27FC236}">
                <a16:creationId xmlns:a16="http://schemas.microsoft.com/office/drawing/2014/main" id="{C7EADD74-F998-466C-AA34-C9EF627163AD}"/>
              </a:ext>
            </a:extLst>
          </p:cNvPr>
          <p:cNvGrpSpPr/>
          <p:nvPr/>
        </p:nvGrpSpPr>
        <p:grpSpPr>
          <a:xfrm>
            <a:off x="731063" y="667116"/>
            <a:ext cx="1299410" cy="1299410"/>
            <a:chOff x="9490508" y="1251285"/>
            <a:chExt cx="1299410" cy="1299410"/>
          </a:xfrm>
        </p:grpSpPr>
        <p:sp>
          <p:nvSpPr>
            <p:cNvPr id="18" name="Овал 17">
              <a:extLst>
                <a:ext uri="{FF2B5EF4-FFF2-40B4-BE49-F238E27FC236}">
                  <a16:creationId xmlns:a16="http://schemas.microsoft.com/office/drawing/2014/main" id="{2F7E0D02-F2A7-4733-AAF5-69AB2BF6616A}"/>
                </a:ext>
              </a:extLst>
            </p:cNvPr>
            <p:cNvSpPr/>
            <p:nvPr/>
          </p:nvSpPr>
          <p:spPr>
            <a:xfrm>
              <a:off x="9490508" y="1251285"/>
              <a:ext cx="1299410" cy="1299410"/>
            </a:xfrm>
            <a:prstGeom prst="ellipse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A918140E-5307-48A2-A7AF-ABAC74906229}"/>
                </a:ext>
              </a:extLst>
            </p:cNvPr>
            <p:cNvSpPr txBox="1"/>
            <p:nvPr/>
          </p:nvSpPr>
          <p:spPr>
            <a:xfrm>
              <a:off x="9798518" y="1346992"/>
              <a:ext cx="54864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uk-UA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3975545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40791F6-715D-481A-9C4A-3645AECF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0F83A4-FAC4-4867-95A5-BBFD280C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76240" y="2267421"/>
            <a:ext cx="60350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811CBAFA-D7E0-40A7-BB94-2C05304B4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115A006D-E694-414C-860A-66D402D81217}"/>
              </a:ext>
            </a:extLst>
          </p:cNvPr>
          <p:cNvSpPr/>
          <p:nvPr/>
        </p:nvSpPr>
        <p:spPr>
          <a:xfrm>
            <a:off x="818147" y="2194560"/>
            <a:ext cx="6275672" cy="1540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A8FB055-C3D6-49A9-860F-9D3F5D29C31E}"/>
              </a:ext>
            </a:extLst>
          </p:cNvPr>
          <p:cNvSpPr txBox="1"/>
          <p:nvPr/>
        </p:nvSpPr>
        <p:spPr>
          <a:xfrm>
            <a:off x="2545347" y="696227"/>
            <a:ext cx="7344076" cy="933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Rozważymy również poprawki, które wymagają dwóch prostych edycji. Generuje to znacznie większy zestaw możliwości, ale zwykle tylko kilka z nich to znane słowa:</a:t>
            </a:r>
            <a:endParaRPr lang="uk-UA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254AC0E2-A916-4FA4-9E8E-FB5A0BEAF9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45347" y="1762319"/>
            <a:ext cx="7569589" cy="1549480"/>
          </a:xfrm>
          <a:prstGeom prst="roundRect">
            <a:avLst>
              <a:gd name="adj" fmla="val 0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F664A40-086B-493D-BD51-C336B738DF8C}"/>
              </a:ext>
            </a:extLst>
          </p:cNvPr>
          <p:cNvSpPr txBox="1"/>
          <p:nvPr/>
        </p:nvSpPr>
        <p:spPr>
          <a:xfrm>
            <a:off x="2545347" y="3622307"/>
            <a:ext cx="7498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Mówimy, że wyniki edits2(w) mają odległość edycyjną 2 od w. </a:t>
            </a:r>
            <a:endParaRPr lang="uk-UA" dirty="0"/>
          </a:p>
        </p:txBody>
      </p:sp>
      <p:grpSp>
        <p:nvGrpSpPr>
          <p:cNvPr id="15" name="Групувати 14">
            <a:extLst>
              <a:ext uri="{FF2B5EF4-FFF2-40B4-BE49-F238E27FC236}">
                <a16:creationId xmlns:a16="http://schemas.microsoft.com/office/drawing/2014/main" id="{9988845F-F339-4E3F-9F1C-05804B96A0D5}"/>
              </a:ext>
            </a:extLst>
          </p:cNvPr>
          <p:cNvGrpSpPr/>
          <p:nvPr/>
        </p:nvGrpSpPr>
        <p:grpSpPr>
          <a:xfrm>
            <a:off x="731063" y="667116"/>
            <a:ext cx="1299410" cy="1299410"/>
            <a:chOff x="9490508" y="1251285"/>
            <a:chExt cx="1299410" cy="1299410"/>
          </a:xfrm>
        </p:grpSpPr>
        <p:sp>
          <p:nvSpPr>
            <p:cNvPr id="16" name="Овал 15">
              <a:extLst>
                <a:ext uri="{FF2B5EF4-FFF2-40B4-BE49-F238E27FC236}">
                  <a16:creationId xmlns:a16="http://schemas.microsoft.com/office/drawing/2014/main" id="{70ABC8B1-EF19-4E32-A99C-91B34C9DFAFF}"/>
                </a:ext>
              </a:extLst>
            </p:cNvPr>
            <p:cNvSpPr/>
            <p:nvPr/>
          </p:nvSpPr>
          <p:spPr>
            <a:xfrm>
              <a:off x="9490508" y="1251285"/>
              <a:ext cx="1299410" cy="1299410"/>
            </a:xfrm>
            <a:prstGeom prst="ellipse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F1F8051C-69B1-4387-BC84-035A0BB1FBCE}"/>
                </a:ext>
              </a:extLst>
            </p:cNvPr>
            <p:cNvSpPr txBox="1"/>
            <p:nvPr/>
          </p:nvSpPr>
          <p:spPr>
            <a:xfrm>
              <a:off x="9798518" y="1346992"/>
              <a:ext cx="54864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2</a:t>
              </a:r>
              <a:endParaRPr lang="uk-UA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366098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ectangle 32">
            <a:extLst>
              <a:ext uri="{FF2B5EF4-FFF2-40B4-BE49-F238E27FC236}">
                <a16:creationId xmlns:a16="http://schemas.microsoft.com/office/drawing/2014/main" id="{D40791F6-715D-481A-9C4A-3645AECFD5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740F83A4-FAC4-4867-95A5-BBFD280C7B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976240" y="2267421"/>
            <a:ext cx="60350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>
            <a:extLst>
              <a:ext uri="{FF2B5EF4-FFF2-40B4-BE49-F238E27FC236}">
                <a16:creationId xmlns:a16="http://schemas.microsoft.com/office/drawing/2014/main" id="{811CBAFA-D7E0-40A7-BB94-2C05304B40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Прямокутник 6">
            <a:extLst>
              <a:ext uri="{FF2B5EF4-FFF2-40B4-BE49-F238E27FC236}">
                <a16:creationId xmlns:a16="http://schemas.microsoft.com/office/drawing/2014/main" id="{115A006D-E694-414C-860A-66D402D81217}"/>
              </a:ext>
            </a:extLst>
          </p:cNvPr>
          <p:cNvSpPr/>
          <p:nvPr/>
        </p:nvSpPr>
        <p:spPr>
          <a:xfrm>
            <a:off x="818147" y="2194560"/>
            <a:ext cx="6275672" cy="1540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5611906-825B-4FDB-B154-95543B159437}"/>
              </a:ext>
            </a:extLst>
          </p:cNvPr>
          <p:cNvSpPr txBox="1"/>
          <p:nvPr/>
        </p:nvSpPr>
        <p:spPr>
          <a:xfrm>
            <a:off x="2502113" y="646679"/>
            <a:ext cx="609760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400" b="1" dirty="0" err="1">
                <a:latin typeface="+mj-lt"/>
              </a:rPr>
              <a:t>Model</a:t>
            </a:r>
            <a:r>
              <a:rPr lang="uk-UA" sz="2400" b="1" dirty="0">
                <a:latin typeface="+mj-lt"/>
              </a:rPr>
              <a:t> </a:t>
            </a:r>
            <a:r>
              <a:rPr lang="uk-UA" sz="2400" b="1" dirty="0" err="1">
                <a:latin typeface="+mj-lt"/>
              </a:rPr>
              <a:t>języka</a:t>
            </a:r>
            <a:r>
              <a:rPr lang="uk-UA" sz="2400" b="1" dirty="0">
                <a:latin typeface="+mj-lt"/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48D6E5-F685-4263-BDDD-DCE4E7479DF7}"/>
              </a:ext>
            </a:extLst>
          </p:cNvPr>
          <p:cNvSpPr txBox="1"/>
          <p:nvPr/>
        </p:nvSpPr>
        <p:spPr>
          <a:xfrm>
            <a:off x="2502113" y="1222408"/>
            <a:ext cx="750770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Możemy oszacować prawdopodobieństwo wystąpienia słowa, P(słowo), licząc liczbę wystąpień każdego słowa</a:t>
            </a:r>
            <a:r>
              <a:rPr lang="en-US" dirty="0"/>
              <a:t> </a:t>
            </a:r>
            <a:r>
              <a:rPr lang="pl-PL" dirty="0"/>
              <a:t>w pliku tekstowym zawierającym około miliona słów, big.txt. Jest to konkatenacja fragmentów książek z domeny publicznej z Project Gutenberg oraz list najczęściej występujących słów z Wiktionary i British National Corpus. Funkcja words dzieli tekst na słowa, następnie zmienna WORDS przechowuje licznik częstotliwości pojawiania się każdego słowa, a P szacuje prawdopodobieństwo wystąpienia każdego słowa na podstawie tego licznika: </a:t>
            </a:r>
            <a:endParaRPr lang="uk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4C7AA33-6B2D-45BE-A3F0-254E6AD6C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2113" y="4054000"/>
            <a:ext cx="7569589" cy="8064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16" name="Групувати 15">
            <a:extLst>
              <a:ext uri="{FF2B5EF4-FFF2-40B4-BE49-F238E27FC236}">
                <a16:creationId xmlns:a16="http://schemas.microsoft.com/office/drawing/2014/main" id="{EFF25F3F-42C5-4D4C-88F4-69FADE29CB7E}"/>
              </a:ext>
            </a:extLst>
          </p:cNvPr>
          <p:cNvGrpSpPr/>
          <p:nvPr/>
        </p:nvGrpSpPr>
        <p:grpSpPr>
          <a:xfrm>
            <a:off x="731063" y="667116"/>
            <a:ext cx="1299410" cy="1299410"/>
            <a:chOff x="9490508" y="1251285"/>
            <a:chExt cx="1299410" cy="1299410"/>
          </a:xfrm>
        </p:grpSpPr>
        <p:sp>
          <p:nvSpPr>
            <p:cNvPr id="17" name="Овал 16">
              <a:extLst>
                <a:ext uri="{FF2B5EF4-FFF2-40B4-BE49-F238E27FC236}">
                  <a16:creationId xmlns:a16="http://schemas.microsoft.com/office/drawing/2014/main" id="{09B7D562-57A5-454C-A84A-6A6666587D8D}"/>
                </a:ext>
              </a:extLst>
            </p:cNvPr>
            <p:cNvSpPr/>
            <p:nvPr/>
          </p:nvSpPr>
          <p:spPr>
            <a:xfrm>
              <a:off x="9490508" y="1251285"/>
              <a:ext cx="1299410" cy="1299410"/>
            </a:xfrm>
            <a:prstGeom prst="ellipse">
              <a:avLst/>
            </a:prstGeom>
            <a:ln w="571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7A0DED8B-B2BB-46B6-946D-7B3F39D999C4}"/>
                </a:ext>
              </a:extLst>
            </p:cNvPr>
            <p:cNvSpPr txBox="1"/>
            <p:nvPr/>
          </p:nvSpPr>
          <p:spPr>
            <a:xfrm>
              <a:off x="9798518" y="1346992"/>
              <a:ext cx="548640" cy="11079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</a:t>
              </a:r>
              <a:endParaRPr lang="uk-UA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48598203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" grpId="0"/>
    </p:bldLst>
  </p:timing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Avenir Next LT Pro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venir Next LT Pro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893</TotalTime>
  <Words>767</Words>
  <Application>Microsoft Office PowerPoint</Application>
  <PresentationFormat>Широкий екран</PresentationFormat>
  <Paragraphs>56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7" baseType="lpstr">
      <vt:lpstr>Avenir Next LT Pro</vt:lpstr>
      <vt:lpstr>Avenir Next LT Pro Light</vt:lpstr>
      <vt:lpstr>Calibri</vt:lpstr>
      <vt:lpstr>RetrospectVTI</vt:lpstr>
      <vt:lpstr>Jak napisać Spell Corrector?</vt:lpstr>
      <vt:lpstr>Jak napisać Spell Corrector?</vt:lpstr>
      <vt:lpstr>Презентація PowerPoint</vt:lpstr>
      <vt:lpstr>Trochę teorii prawdopodobieństwa</vt:lpstr>
      <vt:lpstr>Презентація PowerPoint</vt:lpstr>
      <vt:lpstr>Jak to działa: Trochę Pythona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Ocena</vt:lpstr>
      <vt:lpstr>Ocena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/>
  <cp:lastModifiedBy>Andrzej Bankowski</cp:lastModifiedBy>
  <cp:revision>256</cp:revision>
  <dcterms:created xsi:type="dcterms:W3CDTF">2022-12-17T21:10:16Z</dcterms:created>
  <dcterms:modified xsi:type="dcterms:W3CDTF">2022-12-20T21:45:54Z</dcterms:modified>
</cp:coreProperties>
</file>