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7e116a4b70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7e116a4b70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7e116a4b7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7e116a4b7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7e116a4b70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7e116a4b70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7e116a4b70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7e116a4b70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7e116a4b7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7e116a4b7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7e116a4b70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17e116a4b7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7e116a4b70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7e116a4b70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7e116a4b70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7e116a4b70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7e116a4b70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7e116a4b70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Działanie tylko w obrębie modułu</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7e116a4b70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7e116a4b70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7e116a4b7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7e116a4b7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Najwiekszy plus: brak zasmiecania głównej logiki kodu</a:t>
            </a:r>
            <a:endParaRPr/>
          </a:p>
          <a:p>
            <a:pPr indent="-298450" lvl="0" marL="457200" rtl="0" algn="l">
              <a:spcBef>
                <a:spcPts val="0"/>
              </a:spcBef>
              <a:spcAft>
                <a:spcPts val="0"/>
              </a:spcAft>
              <a:buSzPts val="1100"/>
              <a:buChar char="-"/>
            </a:pPr>
            <a:r>
              <a:rPr lang="en"/>
              <a:t>Najwiekszy minus: z czasem bardzo trudno dubugowac kod</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17e116a4b70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17e116a4b70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7e116a4b70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7e116a4b70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7e116a4b70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7e116a4b70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7e116a4b70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7e116a4b70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8196b1a5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8196b1a5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7e116a4b70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17e116a4b70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7e116a4b7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7e116a4b7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7e116a4b7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7e116a4b7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7e116a4b7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7e116a4b7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Brama potrawiaca zmienic request i response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7e116a4b7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7e116a4b7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7e116a4b7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7e116a4b7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7e116a4b7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7e116a4b7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Plik web.xml</a:t>
            </a:r>
            <a:endParaRPr/>
          </a:p>
          <a:p>
            <a:pPr indent="-298450" lvl="0" marL="457200" rtl="0" algn="l">
              <a:spcBef>
                <a:spcPts val="0"/>
              </a:spcBef>
              <a:spcAft>
                <a:spcPts val="0"/>
              </a:spcAft>
              <a:buSzPts val="1100"/>
              <a:buChar char="-"/>
            </a:pPr>
            <a:r>
              <a:rPr lang="en"/>
              <a:t>Wiecej filtrow to powtorzenie tego samego kodu</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7e116a4b7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7e116a4b7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Mozliwosc wskazania sciezek poprzez dekorator @WebFilter</a:t>
            </a:r>
            <a:endParaRPr/>
          </a:p>
          <a:p>
            <a:pPr indent="-298450" lvl="0" marL="457200" rtl="0" algn="l">
              <a:spcBef>
                <a:spcPts val="0"/>
              </a:spcBef>
              <a:spcAft>
                <a:spcPts val="0"/>
              </a:spcAft>
              <a:buSzPts val="1100"/>
              <a:buChar char="-"/>
            </a:pPr>
            <a:r>
              <a:rPr lang="en"/>
              <a:t>Nie potrzebuje pliku konfiguracji</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7e116a4b7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7e116a4b7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en.wikipedia.org/wiki/Aspect-oriented_programming" TargetMode="External"/><Relationship Id="rId4" Type="http://schemas.openxmlformats.org/officeDocument/2006/relationships/hyperlink" Target="https://dzone.com/articles/java-ee-interceptors" TargetMode="External"/><Relationship Id="rId5" Type="http://schemas.openxmlformats.org/officeDocument/2006/relationships/hyperlink" Target="https://www.digitalocean.com/community/tutorials/java-servlet-filter-example-tutori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Aspect-Oriented Programming (Interceptors)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Michał Zając</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0555"/>
              <a:buFont typeface="Arial"/>
              <a:buNone/>
            </a:pPr>
            <a:r>
              <a:rPr lang="en" sz="3600"/>
              <a:t>Interceptors</a:t>
            </a:r>
            <a:endParaRPr/>
          </a:p>
        </p:txBody>
      </p:sp>
      <p:sp>
        <p:nvSpPr>
          <p:cNvPr id="107" name="Google Shape;107;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Java EE 5</a:t>
            </a:r>
            <a:endParaRPr/>
          </a:p>
          <a:p>
            <a:pPr indent="-342900" lvl="0" marL="457200" rtl="0" algn="l">
              <a:spcBef>
                <a:spcPts val="0"/>
              </a:spcBef>
              <a:spcAft>
                <a:spcPts val="0"/>
              </a:spcAft>
              <a:buSzPts val="1800"/>
              <a:buChar char="-"/>
            </a:pPr>
            <a:r>
              <a:rPr lang="en"/>
              <a:t>Użytkowanie tylko w </a:t>
            </a:r>
            <a:r>
              <a:rPr lang="en"/>
              <a:t>kontekście</a:t>
            </a:r>
            <a:r>
              <a:rPr lang="en"/>
              <a:t> Enterprise JavaBeans i Message Driven Beans</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Interceptor - Implementacja (1)</a:t>
            </a:r>
            <a:endParaRPr/>
          </a:p>
        </p:txBody>
      </p:sp>
      <p:pic>
        <p:nvPicPr>
          <p:cNvPr id="113" name="Google Shape;113;p23"/>
          <p:cNvPicPr preferRelativeResize="0"/>
          <p:nvPr/>
        </p:nvPicPr>
        <p:blipFill>
          <a:blip r:embed="rId3">
            <a:alphaModFix/>
          </a:blip>
          <a:stretch>
            <a:fillRect/>
          </a:stretch>
        </p:blipFill>
        <p:spPr>
          <a:xfrm>
            <a:off x="311700" y="1152475"/>
            <a:ext cx="5607419" cy="35511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Interceptor - Implementacja (2)</a:t>
            </a:r>
            <a:endParaRPr/>
          </a:p>
          <a:p>
            <a:pPr indent="0" lvl="0" marL="0" rtl="0" algn="l">
              <a:spcBef>
                <a:spcPts val="0"/>
              </a:spcBef>
              <a:spcAft>
                <a:spcPts val="0"/>
              </a:spcAft>
              <a:buNone/>
            </a:pPr>
            <a:r>
              <a:t/>
            </a:r>
            <a:endParaRPr/>
          </a:p>
        </p:txBody>
      </p:sp>
      <p:pic>
        <p:nvPicPr>
          <p:cNvPr id="119" name="Google Shape;119;p24"/>
          <p:cNvPicPr preferRelativeResize="0"/>
          <p:nvPr/>
        </p:nvPicPr>
        <p:blipFill>
          <a:blip r:embed="rId3">
            <a:alphaModFix/>
          </a:blip>
          <a:stretch>
            <a:fillRect/>
          </a:stretch>
        </p:blipFill>
        <p:spPr>
          <a:xfrm>
            <a:off x="311700" y="1152463"/>
            <a:ext cx="6781800" cy="32289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Interceptor - Implementacja (3)</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pic>
        <p:nvPicPr>
          <p:cNvPr id="125" name="Google Shape;125;p25"/>
          <p:cNvPicPr preferRelativeResize="0"/>
          <p:nvPr/>
        </p:nvPicPr>
        <p:blipFill>
          <a:blip r:embed="rId3">
            <a:alphaModFix/>
          </a:blip>
          <a:stretch>
            <a:fillRect/>
          </a:stretch>
        </p:blipFill>
        <p:spPr>
          <a:xfrm>
            <a:off x="311700" y="1152463"/>
            <a:ext cx="7258050" cy="33051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InvocationContext</a:t>
            </a:r>
            <a:endParaRPr/>
          </a:p>
        </p:txBody>
      </p:sp>
      <p:pic>
        <p:nvPicPr>
          <p:cNvPr id="131" name="Google Shape;131;p26"/>
          <p:cNvPicPr preferRelativeResize="0"/>
          <p:nvPr/>
        </p:nvPicPr>
        <p:blipFill>
          <a:blip r:embed="rId3">
            <a:alphaModFix/>
          </a:blip>
          <a:stretch>
            <a:fillRect/>
          </a:stretch>
        </p:blipFill>
        <p:spPr>
          <a:xfrm>
            <a:off x="228600" y="1540750"/>
            <a:ext cx="8686800" cy="32861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InvocationContext - zastosowanie</a:t>
            </a:r>
            <a:endParaRPr/>
          </a:p>
        </p:txBody>
      </p:sp>
      <p:pic>
        <p:nvPicPr>
          <p:cNvPr id="137" name="Google Shape;137;p27"/>
          <p:cNvPicPr preferRelativeResize="0"/>
          <p:nvPr/>
        </p:nvPicPr>
        <p:blipFill>
          <a:blip r:embed="rId3">
            <a:alphaModFix/>
          </a:blip>
          <a:stretch>
            <a:fillRect/>
          </a:stretch>
        </p:blipFill>
        <p:spPr>
          <a:xfrm>
            <a:off x="311698" y="1152473"/>
            <a:ext cx="6580304" cy="35481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Interceptor Life Cycle</a:t>
            </a:r>
            <a:endParaRPr/>
          </a:p>
        </p:txBody>
      </p:sp>
      <p:pic>
        <p:nvPicPr>
          <p:cNvPr id="143" name="Google Shape;143;p28"/>
          <p:cNvPicPr preferRelativeResize="0"/>
          <p:nvPr/>
        </p:nvPicPr>
        <p:blipFill>
          <a:blip r:embed="rId3">
            <a:alphaModFix/>
          </a:blip>
          <a:stretch>
            <a:fillRect/>
          </a:stretch>
        </p:blipFill>
        <p:spPr>
          <a:xfrm>
            <a:off x="2294400" y="1152475"/>
            <a:ext cx="4555200" cy="3416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Interceptor Life Cycle - implementacja</a:t>
            </a:r>
            <a:endParaRPr/>
          </a:p>
          <a:p>
            <a:pPr indent="0" lvl="0" marL="0" rtl="0" algn="l">
              <a:spcBef>
                <a:spcPts val="0"/>
              </a:spcBef>
              <a:spcAft>
                <a:spcPts val="0"/>
              </a:spcAft>
              <a:buNone/>
            </a:pPr>
            <a:r>
              <a:t/>
            </a:r>
            <a:endParaRPr/>
          </a:p>
        </p:txBody>
      </p:sp>
      <p:pic>
        <p:nvPicPr>
          <p:cNvPr id="149" name="Google Shape;149;p29"/>
          <p:cNvPicPr preferRelativeResize="0"/>
          <p:nvPr/>
        </p:nvPicPr>
        <p:blipFill>
          <a:blip r:embed="rId3">
            <a:alphaModFix/>
          </a:blip>
          <a:stretch>
            <a:fillRect/>
          </a:stretch>
        </p:blipFill>
        <p:spPr>
          <a:xfrm>
            <a:off x="1524000" y="1528750"/>
            <a:ext cx="6096000" cy="20859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Default‐Level Interceptors</a:t>
            </a:r>
            <a:endParaRPr/>
          </a:p>
        </p:txBody>
      </p:sp>
      <p:pic>
        <p:nvPicPr>
          <p:cNvPr id="155" name="Google Shape;155;p30"/>
          <p:cNvPicPr preferRelativeResize="0"/>
          <p:nvPr/>
        </p:nvPicPr>
        <p:blipFill>
          <a:blip r:embed="rId3">
            <a:alphaModFix/>
          </a:blip>
          <a:stretch>
            <a:fillRect/>
          </a:stretch>
        </p:blipFill>
        <p:spPr>
          <a:xfrm>
            <a:off x="311698" y="1216648"/>
            <a:ext cx="5380972" cy="35100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Wyłączenie Interceptorów</a:t>
            </a:r>
            <a:endParaRPr/>
          </a:p>
        </p:txBody>
      </p:sp>
      <p:pic>
        <p:nvPicPr>
          <p:cNvPr id="161" name="Google Shape;161;p31"/>
          <p:cNvPicPr preferRelativeResize="0"/>
          <p:nvPr/>
        </p:nvPicPr>
        <p:blipFill>
          <a:blip r:embed="rId3">
            <a:alphaModFix/>
          </a:blip>
          <a:stretch>
            <a:fillRect/>
          </a:stretch>
        </p:blipFill>
        <p:spPr>
          <a:xfrm>
            <a:off x="311700" y="1152463"/>
            <a:ext cx="6172200" cy="33242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509425"/>
            <a:ext cx="8520600" cy="4059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 informatyce </a:t>
            </a:r>
            <a:r>
              <a:rPr b="1" lang="en"/>
              <a:t>aspect-oriented programming (AOP)</a:t>
            </a:r>
            <a:r>
              <a:rPr lang="en"/>
              <a:t> jest paradygmatem programowania, który ma na celu zwiększenie modularności poprzez umożliwienie oddzielenia przekrojowych problemów. Robi to poprzez dodanie zachowania do istniejącego kodu (advice) bez modyfikowania samego kodu, zamiast tego oddzielnie określając, który kod jest modyfikowany za pomocą specyfikacji "punktów przecięcia", takich jak "zaloguj wszystkie wywołania funkcji, gdy nazwa funkcji zaczyna się od 'set'". Pozwala to na dodanie do programu zachowań, które nie są centralne dla logiki biznesowej (takich jak logowanie), bez zagracania kodu stanowiącego rdzeń funkcjonalności.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CDI Interceptors</a:t>
            </a:r>
            <a:endParaRPr/>
          </a:p>
        </p:txBody>
      </p:sp>
      <p:sp>
        <p:nvSpPr>
          <p:cNvPr id="167" name="Google Shape;167;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Context and Dependency Injection</a:t>
            </a:r>
            <a:endParaRPr/>
          </a:p>
          <a:p>
            <a:pPr indent="-342900" lvl="0" marL="457200" rtl="0" algn="l">
              <a:spcBef>
                <a:spcPts val="0"/>
              </a:spcBef>
              <a:spcAft>
                <a:spcPts val="0"/>
              </a:spcAft>
              <a:buSzPts val="1800"/>
              <a:buChar char="-"/>
            </a:pPr>
            <a:r>
              <a:rPr lang="en"/>
              <a:t>Wymagany plik beans.xml</a:t>
            </a:r>
            <a:endParaRPr/>
          </a:p>
          <a:p>
            <a:pPr indent="-342900" lvl="0" marL="457200" rtl="0" algn="l">
              <a:spcBef>
                <a:spcPts val="0"/>
              </a:spcBef>
              <a:spcAft>
                <a:spcPts val="0"/>
              </a:spcAft>
              <a:buSzPts val="1800"/>
              <a:buChar char="-"/>
            </a:pPr>
            <a:r>
              <a:rPr lang="en"/>
              <a:t>Możliwość użycia poza EJB i MDB</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CDI Interceptors - Implementacja</a:t>
            </a:r>
            <a:endParaRPr/>
          </a:p>
        </p:txBody>
      </p:sp>
      <p:pic>
        <p:nvPicPr>
          <p:cNvPr id="173" name="Google Shape;173;p33"/>
          <p:cNvPicPr preferRelativeResize="0"/>
          <p:nvPr/>
        </p:nvPicPr>
        <p:blipFill>
          <a:blip r:embed="rId3">
            <a:alphaModFix/>
          </a:blip>
          <a:stretch>
            <a:fillRect/>
          </a:stretch>
        </p:blipFill>
        <p:spPr>
          <a:xfrm>
            <a:off x="3019425" y="2033588"/>
            <a:ext cx="3105150" cy="10763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CDI Interceptors - Implementacja</a:t>
            </a:r>
            <a:endParaRPr/>
          </a:p>
          <a:p>
            <a:pPr indent="0" lvl="0" marL="0" rtl="0" algn="l">
              <a:spcBef>
                <a:spcPts val="0"/>
              </a:spcBef>
              <a:spcAft>
                <a:spcPts val="0"/>
              </a:spcAft>
              <a:buNone/>
            </a:pPr>
            <a:r>
              <a:t/>
            </a:r>
            <a:endParaRPr/>
          </a:p>
        </p:txBody>
      </p:sp>
      <p:pic>
        <p:nvPicPr>
          <p:cNvPr id="179" name="Google Shape;179;p34"/>
          <p:cNvPicPr preferRelativeResize="0"/>
          <p:nvPr/>
        </p:nvPicPr>
        <p:blipFill>
          <a:blip r:embed="rId3">
            <a:alphaModFix/>
          </a:blip>
          <a:stretch>
            <a:fillRect/>
          </a:stretch>
        </p:blipFill>
        <p:spPr>
          <a:xfrm>
            <a:off x="538163" y="1681163"/>
            <a:ext cx="8067675" cy="17811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CDI Interceptors - Implementacja</a:t>
            </a:r>
            <a:endParaRPr/>
          </a:p>
          <a:p>
            <a:pPr indent="0" lvl="0" marL="0" rtl="0" algn="l">
              <a:spcBef>
                <a:spcPts val="0"/>
              </a:spcBef>
              <a:spcAft>
                <a:spcPts val="0"/>
              </a:spcAft>
              <a:buNone/>
            </a:pPr>
            <a:r>
              <a:t/>
            </a:r>
            <a:endParaRPr/>
          </a:p>
        </p:txBody>
      </p:sp>
      <p:pic>
        <p:nvPicPr>
          <p:cNvPr id="185" name="Google Shape;185;p35"/>
          <p:cNvPicPr preferRelativeResize="0"/>
          <p:nvPr/>
        </p:nvPicPr>
        <p:blipFill>
          <a:blip r:embed="rId3">
            <a:alphaModFix/>
          </a:blip>
          <a:stretch>
            <a:fillRect/>
          </a:stretch>
        </p:blipFill>
        <p:spPr>
          <a:xfrm>
            <a:off x="1476375" y="1336675"/>
            <a:ext cx="6191250" cy="30480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CDI Interceptors - Implementacja</a:t>
            </a:r>
            <a:endParaRPr/>
          </a:p>
          <a:p>
            <a:pPr indent="0" lvl="0" marL="0" rtl="0" algn="l">
              <a:spcBef>
                <a:spcPts val="0"/>
              </a:spcBef>
              <a:spcAft>
                <a:spcPts val="0"/>
              </a:spcAft>
              <a:buNone/>
            </a:pPr>
            <a:r>
              <a:t/>
            </a:r>
            <a:endParaRPr/>
          </a:p>
        </p:txBody>
      </p:sp>
      <p:pic>
        <p:nvPicPr>
          <p:cNvPr id="191" name="Google Shape;191;p36"/>
          <p:cNvPicPr preferRelativeResize="0"/>
          <p:nvPr/>
        </p:nvPicPr>
        <p:blipFill>
          <a:blip r:embed="rId3">
            <a:alphaModFix/>
          </a:blip>
          <a:stretch>
            <a:fillRect/>
          </a:stretch>
        </p:blipFill>
        <p:spPr>
          <a:xfrm>
            <a:off x="638175" y="1950050"/>
            <a:ext cx="7867650" cy="20193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Kolejność wykonania</a:t>
            </a:r>
            <a:endParaRPr/>
          </a:p>
        </p:txBody>
      </p:sp>
      <p:sp>
        <p:nvSpPr>
          <p:cNvPr id="197" name="Google Shape;197;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Od ogółu do szczegółu</a:t>
            </a:r>
            <a:endParaRPr/>
          </a:p>
          <a:p>
            <a:pPr indent="-342900" lvl="0" marL="457200" rtl="0" algn="l">
              <a:spcBef>
                <a:spcPts val="0"/>
              </a:spcBef>
              <a:spcAft>
                <a:spcPts val="0"/>
              </a:spcAft>
              <a:buSzPts val="1800"/>
              <a:buChar char="-"/>
            </a:pPr>
            <a:r>
              <a:rPr lang="en"/>
              <a:t>Kolejność ma znaczenie</a:t>
            </a:r>
            <a:endParaRPr/>
          </a:p>
          <a:p>
            <a:pPr indent="-342900" lvl="0" marL="457200" rtl="0" algn="l">
              <a:spcBef>
                <a:spcPts val="0"/>
              </a:spcBef>
              <a:spcAft>
                <a:spcPts val="0"/>
              </a:spcAft>
              <a:buSzPts val="1800"/>
              <a:buChar char="-"/>
            </a:pPr>
            <a:r>
              <a:rPr lang="en"/>
              <a:t>Możliwość ułożenia wywołania poprzez plik xml</a:t>
            </a:r>
            <a:endParaRPr/>
          </a:p>
          <a:p>
            <a:pPr indent="-342900" lvl="0" marL="457200" rtl="0" algn="l">
              <a:spcBef>
                <a:spcPts val="0"/>
              </a:spcBef>
              <a:spcAft>
                <a:spcPts val="0"/>
              </a:spcAft>
              <a:buSzPts val="1800"/>
              <a:buChar char="-"/>
            </a:pPr>
            <a:r>
              <a:rPr lang="en"/>
              <a:t>EJB są wykonywane przed CDI</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Źródła</a:t>
            </a:r>
            <a:endParaRPr/>
          </a:p>
        </p:txBody>
      </p:sp>
      <p:sp>
        <p:nvSpPr>
          <p:cNvPr id="203" name="Google Shape;203;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(Programmer to programmer) Murat Yener, Alex Theedom, Reza Rahman - Professional Java EE Design Patterns-Wrox (2015)</a:t>
            </a:r>
            <a:endParaRPr/>
          </a:p>
          <a:p>
            <a:pPr indent="-342900" lvl="0" marL="457200" rtl="0" algn="l">
              <a:spcBef>
                <a:spcPts val="0"/>
              </a:spcBef>
              <a:spcAft>
                <a:spcPts val="0"/>
              </a:spcAft>
              <a:buSzPts val="1800"/>
              <a:buChar char="-"/>
            </a:pPr>
            <a:r>
              <a:rPr lang="en"/>
              <a:t>Wikipedia - </a:t>
            </a:r>
            <a:r>
              <a:rPr lang="en" u="sng">
                <a:solidFill>
                  <a:schemeClr val="hlink"/>
                </a:solidFill>
                <a:hlinkClick r:id="rId3"/>
              </a:rPr>
              <a:t>https://en.wikipedia.org/wiki/Aspect-oriented_programming</a:t>
            </a:r>
            <a:endParaRPr/>
          </a:p>
          <a:p>
            <a:pPr indent="-342900" lvl="0" marL="457200" rtl="0" algn="l">
              <a:spcBef>
                <a:spcPts val="0"/>
              </a:spcBef>
              <a:spcAft>
                <a:spcPts val="0"/>
              </a:spcAft>
              <a:buSzPts val="1800"/>
              <a:buChar char="-"/>
            </a:pPr>
            <a:r>
              <a:rPr lang="en"/>
              <a:t>Dzone - </a:t>
            </a:r>
            <a:r>
              <a:rPr lang="en" u="sng">
                <a:solidFill>
                  <a:schemeClr val="hlink"/>
                </a:solidFill>
                <a:hlinkClick r:id="rId4"/>
              </a:rPr>
              <a:t>https://dzone.com/articles/java-ee-interceptors</a:t>
            </a:r>
            <a:endParaRPr/>
          </a:p>
          <a:p>
            <a:pPr indent="-342900" lvl="0" marL="457200" rtl="0" algn="l">
              <a:spcBef>
                <a:spcPts val="0"/>
              </a:spcBef>
              <a:spcAft>
                <a:spcPts val="0"/>
              </a:spcAft>
              <a:buSzPts val="1800"/>
              <a:buChar char="-"/>
            </a:pPr>
            <a:r>
              <a:rPr lang="en"/>
              <a:t>Digitalocean - </a:t>
            </a:r>
            <a:r>
              <a:rPr lang="en" u="sng">
                <a:solidFill>
                  <a:schemeClr val="hlink"/>
                </a:solidFill>
                <a:hlinkClick r:id="rId5"/>
              </a:rPr>
              <a:t>https://www.digitalocean.com/community/tutorials/java-servlet-filter-example-tutorial</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AOP w </a:t>
            </a:r>
            <a:r>
              <a:rPr lang="en"/>
              <a:t>Java</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AOP nie był dostępny od zawsze</a:t>
            </a:r>
            <a:endParaRPr/>
          </a:p>
          <a:p>
            <a:pPr indent="-342900" lvl="0" marL="457200" rtl="0" algn="l">
              <a:spcBef>
                <a:spcPts val="0"/>
              </a:spcBef>
              <a:spcAft>
                <a:spcPts val="0"/>
              </a:spcAft>
              <a:buSzPts val="1800"/>
              <a:buChar char="-"/>
            </a:pPr>
            <a:r>
              <a:rPr lang="en"/>
              <a:t>Dostępność paradygmatu dzięki </a:t>
            </a:r>
            <a:r>
              <a:rPr lang="en"/>
              <a:t>Spring, czy AspectJ</a:t>
            </a:r>
            <a:endParaRPr/>
          </a:p>
          <a:p>
            <a:pPr indent="-342900" lvl="0" marL="457200" rtl="0" algn="l">
              <a:spcBef>
                <a:spcPts val="0"/>
              </a:spcBef>
              <a:spcAft>
                <a:spcPts val="0"/>
              </a:spcAft>
              <a:buSzPts val="1800"/>
              <a:buChar char="-"/>
            </a:pPr>
            <a:r>
              <a:rPr lang="en"/>
              <a:t>Java SE posiada podobny mechanizm (do AOP) dzięki servlet filters</a:t>
            </a:r>
            <a:endParaRPr/>
          </a:p>
          <a:p>
            <a:pPr indent="-342900" lvl="0" marL="457200" rtl="0" algn="l">
              <a:spcBef>
                <a:spcPts val="0"/>
              </a:spcBef>
              <a:spcAft>
                <a:spcPts val="0"/>
              </a:spcAft>
              <a:buSzPts val="1800"/>
              <a:buChar char="-"/>
            </a:pPr>
            <a:r>
              <a:rPr lang="en"/>
              <a:t>Java EE </a:t>
            </a:r>
            <a:r>
              <a:rPr lang="en"/>
              <a:t>zainicjowała</a:t>
            </a:r>
            <a:r>
              <a:rPr lang="en"/>
              <a:t> AOP poprzez interceptory</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a:t>
            </a:r>
            <a:r>
              <a:rPr lang="en"/>
              <a:t>ervlet </a:t>
            </a:r>
            <a:r>
              <a:rPr lang="en"/>
              <a:t>Filters</a:t>
            </a:r>
            <a:endParaRPr/>
          </a:p>
        </p:txBody>
      </p:sp>
      <p:pic>
        <p:nvPicPr>
          <p:cNvPr id="72" name="Google Shape;72;p16"/>
          <p:cNvPicPr preferRelativeResize="0"/>
          <p:nvPr/>
        </p:nvPicPr>
        <p:blipFill>
          <a:blip r:embed="rId3">
            <a:alphaModFix/>
          </a:blip>
          <a:stretch>
            <a:fillRect/>
          </a:stretch>
        </p:blipFill>
        <p:spPr>
          <a:xfrm>
            <a:off x="2139052" y="1445392"/>
            <a:ext cx="4865886" cy="22527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Filters - metody</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void init(FilterConfig paramFilterConfig)</a:t>
            </a:r>
            <a:r>
              <a:rPr lang="en"/>
              <a:t> </a:t>
            </a:r>
            <a:r>
              <a:rPr lang="en"/>
              <a:t>- metoda jest wywoływana tylko raz w cyklu życia filtra i powinniśmy zainicjować wszelkie zasoby w tej metodzie.</a:t>
            </a:r>
            <a:endParaRPr/>
          </a:p>
          <a:p>
            <a:pPr indent="-342900" lvl="0" marL="457200" rtl="0" algn="l">
              <a:spcBef>
                <a:spcPts val="0"/>
              </a:spcBef>
              <a:spcAft>
                <a:spcPts val="0"/>
              </a:spcAft>
              <a:buSzPts val="1800"/>
              <a:buChar char="-"/>
            </a:pPr>
            <a:r>
              <a:rPr b="1" lang="en"/>
              <a:t>void destroy()</a:t>
            </a:r>
            <a:r>
              <a:rPr lang="en"/>
              <a:t> - metoda, w której możemy zamknąć wszelkie zasoby otwarte przez filtr. Metoda ta jest wywoływana tylko raz w czasie działania filtra.</a:t>
            </a:r>
            <a:endParaRPr/>
          </a:p>
          <a:p>
            <a:pPr indent="-342900" lvl="0" marL="457200" rtl="0" algn="l">
              <a:spcBef>
                <a:spcPts val="0"/>
              </a:spcBef>
              <a:spcAft>
                <a:spcPts val="0"/>
              </a:spcAft>
              <a:buSzPts val="1800"/>
              <a:buChar char="-"/>
            </a:pPr>
            <a:r>
              <a:rPr b="1" lang="en"/>
              <a:t>doFilter(ServletRequest paramServletRequest, ServletResponse paramServletResponse, FilterChain paramFilterChain)</a:t>
            </a:r>
            <a:r>
              <a:rPr lang="en"/>
              <a:t> - metoda wywoływana za każdym razem, gdy kontener wykonuje zapytanie do zasobów</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Filters - implementacja (1)</a:t>
            </a:r>
            <a:endParaRPr/>
          </a:p>
        </p:txBody>
      </p:sp>
      <p:pic>
        <p:nvPicPr>
          <p:cNvPr id="84" name="Google Shape;84;p18"/>
          <p:cNvPicPr preferRelativeResize="0"/>
          <p:nvPr/>
        </p:nvPicPr>
        <p:blipFill>
          <a:blip r:embed="rId3">
            <a:alphaModFix/>
          </a:blip>
          <a:stretch>
            <a:fillRect/>
          </a:stretch>
        </p:blipFill>
        <p:spPr>
          <a:xfrm>
            <a:off x="311688" y="1152475"/>
            <a:ext cx="6815928" cy="3416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Filters - Implementacja (1)</a:t>
            </a:r>
            <a:endParaRPr/>
          </a:p>
        </p:txBody>
      </p:sp>
      <p:pic>
        <p:nvPicPr>
          <p:cNvPr id="90" name="Google Shape;90;p19"/>
          <p:cNvPicPr preferRelativeResize="0"/>
          <p:nvPr/>
        </p:nvPicPr>
        <p:blipFill>
          <a:blip r:embed="rId3">
            <a:alphaModFix/>
          </a:blip>
          <a:stretch>
            <a:fillRect/>
          </a:stretch>
        </p:blipFill>
        <p:spPr>
          <a:xfrm>
            <a:off x="311698" y="1152473"/>
            <a:ext cx="6873182" cy="3416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Filters - implementacja (2)</a:t>
            </a:r>
            <a:endParaRPr/>
          </a:p>
        </p:txBody>
      </p:sp>
      <p:pic>
        <p:nvPicPr>
          <p:cNvPr id="96" name="Google Shape;96;p20"/>
          <p:cNvPicPr preferRelativeResize="0"/>
          <p:nvPr/>
        </p:nvPicPr>
        <p:blipFill>
          <a:blip r:embed="rId3">
            <a:alphaModFix/>
          </a:blip>
          <a:stretch>
            <a:fillRect/>
          </a:stretch>
        </p:blipFill>
        <p:spPr>
          <a:xfrm>
            <a:off x="311688" y="1152463"/>
            <a:ext cx="7591425" cy="23717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Interceptors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