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4"/>
  </p:sldMasterIdLst>
  <p:sldIdLst>
    <p:sldId id="256" r:id="rId5"/>
    <p:sldId id="258" r:id="rId6"/>
    <p:sldId id="259" r:id="rId7"/>
    <p:sldId id="257" r:id="rId8"/>
    <p:sldId id="275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6" r:id="rId21"/>
    <p:sldId id="274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0FF"/>
    <a:srgbClr val="000000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9B979-BEEF-EC47-7F91-201F7619ADE4}" v="4" dt="2022-11-04T18:26:52.136"/>
    <p1510:client id="{4B214070-EDDB-4647-8613-3E7B9A11D5B0}" v="1367" dt="2022-11-03T18:13:55.672"/>
    <p1510:client id="{772564F9-26E9-4A05-BDB9-C9F10755F522}" vWet="4" dt="2022-11-03T16:44:07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22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19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26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6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4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03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32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43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3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0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66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05" r:id="rId6"/>
    <p:sldLayoutId id="2147483801" r:id="rId7"/>
    <p:sldLayoutId id="2147483802" r:id="rId8"/>
    <p:sldLayoutId id="2147483803" r:id="rId9"/>
    <p:sldLayoutId id="2147483804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4E447DF5-5A22-1977-2368-9C6791E80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592" y="1309683"/>
            <a:ext cx="6889287" cy="2466775"/>
          </a:xfrm>
        </p:spPr>
        <p:txBody>
          <a:bodyPr anchor="b">
            <a:normAutofit/>
          </a:bodyPr>
          <a:lstStyle/>
          <a:p>
            <a:r>
              <a:rPr lang="pl-PL" sz="6600">
                <a:solidFill>
                  <a:srgbClr val="FFFFFF"/>
                </a:solidFill>
              </a:rPr>
              <a:t>Wzorce Prezentacji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5D705D-1C9D-B258-3044-7930CE2CD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2800" y="3647216"/>
            <a:ext cx="2174241" cy="2832586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Kubala Kamil</a:t>
            </a:r>
          </a:p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Leja Aleksandra</a:t>
            </a:r>
          </a:p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Należny Adrian</a:t>
            </a:r>
          </a:p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Spólnik Maciej</a:t>
            </a:r>
          </a:p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Stolarz Łukasz</a:t>
            </a:r>
          </a:p>
          <a:p>
            <a:pPr>
              <a:lnSpc>
                <a:spcPct val="100000"/>
              </a:lnSpc>
            </a:pPr>
            <a:r>
              <a:rPr lang="pl-PL" sz="2000" b="1">
                <a:solidFill>
                  <a:srgbClr val="FFFFFF"/>
                </a:solidFill>
              </a:rPr>
              <a:t>Wcisło Karina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134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5"/>
            <a:ext cx="11166594" cy="810761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Wzorzec FrontController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179B59A0-EE53-7C8C-0BA6-92A56B4362D3}"/>
              </a:ext>
            </a:extLst>
          </p:cNvPr>
          <p:cNvSpPr/>
          <p:nvPr/>
        </p:nvSpPr>
        <p:spPr>
          <a:xfrm>
            <a:off x="1452504" y="1706048"/>
            <a:ext cx="2141596" cy="139099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err="1">
                <a:solidFill>
                  <a:schemeClr val="tx1"/>
                </a:solidFill>
              </a:rPr>
              <a:t>FrontController</a:t>
            </a:r>
            <a:endParaRPr lang="pl-PL" b="1">
              <a:solidFill>
                <a:schemeClr val="tx1"/>
              </a:solidFill>
            </a:endParaRPr>
          </a:p>
        </p:txBody>
      </p: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id="{9A085478-C95C-840E-30D8-15C243CEDA4A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7507099" y="3962400"/>
            <a:ext cx="1676656" cy="4940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F6809C5D-00DB-18CD-3714-C97D2939089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5887406" y="3962400"/>
            <a:ext cx="1619693" cy="4940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1230472D-8BD8-9A24-E524-ADDC495F9B86}"/>
              </a:ext>
            </a:extLst>
          </p:cNvPr>
          <p:cNvSpPr/>
          <p:nvPr/>
        </p:nvSpPr>
        <p:spPr>
          <a:xfrm>
            <a:off x="4967612" y="4456455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>
                <a:solidFill>
                  <a:schemeClr val="tx1"/>
                </a:solidFill>
              </a:rPr>
              <a:t>Command1</a:t>
            </a:r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61DF3AC-0F5D-9B75-ECF5-0CE2E393BCBA}"/>
              </a:ext>
            </a:extLst>
          </p:cNvPr>
          <p:cNvSpPr/>
          <p:nvPr/>
        </p:nvSpPr>
        <p:spPr>
          <a:xfrm>
            <a:off x="8263961" y="4456455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>
                <a:solidFill>
                  <a:schemeClr val="tx1"/>
                </a:solidFill>
              </a:rPr>
              <a:t>Command2</a:t>
            </a:r>
          </a:p>
        </p:txBody>
      </p: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A028F5BB-5F0C-CC1F-E2C1-DEC9689FCB30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3594100" y="2401545"/>
            <a:ext cx="27051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B8186DC2-EA25-F83C-95C4-FF2DF0AE6048}"/>
              </a:ext>
            </a:extLst>
          </p:cNvPr>
          <p:cNvSpPr/>
          <p:nvPr/>
        </p:nvSpPr>
        <p:spPr>
          <a:xfrm>
            <a:off x="6299200" y="1706049"/>
            <a:ext cx="2415798" cy="1390992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err="1">
                <a:solidFill>
                  <a:schemeClr val="tx1"/>
                </a:solidFill>
              </a:rPr>
              <a:t>AbstractCommand</a:t>
            </a:r>
            <a:endParaRPr lang="pl-PL" b="1">
              <a:solidFill>
                <a:schemeClr val="tx1"/>
              </a:solidFill>
            </a:endParaRPr>
          </a:p>
        </p:txBody>
      </p: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C42EE2B0-D7AF-B692-2AFF-FD3527FE1C85}"/>
              </a:ext>
            </a:extLst>
          </p:cNvPr>
          <p:cNvCxnSpPr>
            <a:stCxn id="9" idx="2"/>
          </p:cNvCxnSpPr>
          <p:nvPr/>
        </p:nvCxnSpPr>
        <p:spPr>
          <a:xfrm>
            <a:off x="7507099" y="3097041"/>
            <a:ext cx="0" cy="865359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991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048" y="381935"/>
            <a:ext cx="10617752" cy="1726265"/>
          </a:xfrm>
        </p:spPr>
        <p:txBody>
          <a:bodyPr anchor="b">
            <a:noAutofit/>
          </a:bodyPr>
          <a:lstStyle/>
          <a:p>
            <a:r>
              <a:rPr lang="pl-PL" sz="6000" b="1">
                <a:solidFill>
                  <a:srgbClr val="FFFFFF"/>
                </a:solidFill>
              </a:rPr>
              <a:t>Wzorzec Application </a:t>
            </a:r>
            <a:r>
              <a:rPr lang="pl-PL" sz="6000" b="1" err="1">
                <a:solidFill>
                  <a:srgbClr val="FFFFFF"/>
                </a:solidFill>
              </a:rPr>
              <a:t>controller</a:t>
            </a:r>
            <a:endParaRPr lang="pl-PL" sz="60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3B9A9-B96E-B253-C238-4B97ADCC8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r>
              <a:rPr lang="pl-PL">
                <a:solidFill>
                  <a:schemeClr val="bg1"/>
                </a:solidFill>
              </a:rPr>
              <a:t>Centralizacja logiki</a:t>
            </a:r>
          </a:p>
          <a:p>
            <a:endParaRPr lang="pl-PL">
              <a:solidFill>
                <a:schemeClr val="bg1"/>
              </a:solidFill>
            </a:endParaRPr>
          </a:p>
          <a:p>
            <a:r>
              <a:rPr lang="pl-PL">
                <a:solidFill>
                  <a:schemeClr val="bg1"/>
                </a:solidFill>
              </a:rPr>
              <a:t>Proces definiowania przepływu stron</a:t>
            </a:r>
          </a:p>
        </p:txBody>
      </p:sp>
    </p:spTree>
    <p:extLst>
      <p:ext uri="{BB962C8B-B14F-4D97-AF65-F5344CB8AC3E}">
        <p14:creationId xmlns:p14="http://schemas.microsoft.com/office/powerpoint/2010/main" val="1190050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5"/>
            <a:ext cx="11166594" cy="810761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Wzorzec Application Controller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179B59A0-EE53-7C8C-0BA6-92A56B4362D3}"/>
              </a:ext>
            </a:extLst>
          </p:cNvPr>
          <p:cNvSpPr/>
          <p:nvPr/>
        </p:nvSpPr>
        <p:spPr>
          <a:xfrm>
            <a:off x="3589780" y="1630017"/>
            <a:ext cx="2838797" cy="139099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err="1">
                <a:solidFill>
                  <a:schemeClr val="tx1"/>
                </a:solidFill>
              </a:rPr>
              <a:t>ApplicationController</a:t>
            </a:r>
            <a:endParaRPr lang="pl-PL" b="1">
              <a:solidFill>
                <a:schemeClr val="tx1"/>
              </a:solidFill>
            </a:endParaRPr>
          </a:p>
        </p:txBody>
      </p: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id="{9A085478-C95C-840E-30D8-15C243CEDA4A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8201056" y="3886369"/>
            <a:ext cx="1676656" cy="4940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F6809C5D-00DB-18CD-3714-C97D2939089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6581363" y="3886369"/>
            <a:ext cx="1619693" cy="4940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1230472D-8BD8-9A24-E524-ADDC495F9B86}"/>
              </a:ext>
            </a:extLst>
          </p:cNvPr>
          <p:cNvSpPr/>
          <p:nvPr/>
        </p:nvSpPr>
        <p:spPr>
          <a:xfrm>
            <a:off x="5661569" y="4380424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>
                <a:solidFill>
                  <a:schemeClr val="tx1"/>
                </a:solidFill>
              </a:rPr>
              <a:t>Command1</a:t>
            </a:r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61DF3AC-0F5D-9B75-ECF5-0CE2E393BCBA}"/>
              </a:ext>
            </a:extLst>
          </p:cNvPr>
          <p:cNvSpPr/>
          <p:nvPr/>
        </p:nvSpPr>
        <p:spPr>
          <a:xfrm>
            <a:off x="8957918" y="4380424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>
                <a:solidFill>
                  <a:schemeClr val="tx1"/>
                </a:solidFill>
              </a:rPr>
              <a:t>Command2</a:t>
            </a:r>
          </a:p>
        </p:txBody>
      </p: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A028F5BB-5F0C-CC1F-E2C1-DEC9689FCB30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6428577" y="2325514"/>
            <a:ext cx="5645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B8186DC2-EA25-F83C-95C4-FF2DF0AE6048}"/>
              </a:ext>
            </a:extLst>
          </p:cNvPr>
          <p:cNvSpPr/>
          <p:nvPr/>
        </p:nvSpPr>
        <p:spPr>
          <a:xfrm>
            <a:off x="6993157" y="1630018"/>
            <a:ext cx="2415798" cy="1390992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err="1">
                <a:solidFill>
                  <a:schemeClr val="tx1"/>
                </a:solidFill>
              </a:rPr>
              <a:t>AbstractCommand</a:t>
            </a:r>
            <a:endParaRPr lang="pl-PL" b="1">
              <a:solidFill>
                <a:schemeClr val="tx1"/>
              </a:solidFill>
            </a:endParaRPr>
          </a:p>
        </p:txBody>
      </p: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C42EE2B0-D7AF-B692-2AFF-FD3527FE1C85}"/>
              </a:ext>
            </a:extLst>
          </p:cNvPr>
          <p:cNvCxnSpPr>
            <a:stCxn id="9" idx="2"/>
          </p:cNvCxnSpPr>
          <p:nvPr/>
        </p:nvCxnSpPr>
        <p:spPr>
          <a:xfrm>
            <a:off x="8201056" y="3021010"/>
            <a:ext cx="0" cy="865359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A52512ED-750B-4365-9627-CD4875BF3811}"/>
              </a:ext>
            </a:extLst>
          </p:cNvPr>
          <p:cNvSpPr/>
          <p:nvPr/>
        </p:nvSpPr>
        <p:spPr>
          <a:xfrm>
            <a:off x="623622" y="1630016"/>
            <a:ext cx="2401579" cy="139099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err="1">
                <a:solidFill>
                  <a:schemeClr val="tx1"/>
                </a:solidFill>
              </a:rPr>
              <a:t>FrontController</a:t>
            </a:r>
            <a:endParaRPr lang="pl-PL" b="1">
              <a:solidFill>
                <a:schemeClr val="tx1"/>
              </a:solidFill>
            </a:endParaRP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B3BCA0BF-23C7-1E4D-8B25-5C5B98BE24B9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3025201" y="2325513"/>
            <a:ext cx="564579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42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1166594" cy="1248083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Implementacja </a:t>
            </a:r>
            <a:r>
              <a:rPr lang="pl-PL" sz="5400" b="1" err="1">
                <a:solidFill>
                  <a:srgbClr val="FFFFFF"/>
                </a:solidFill>
              </a:rPr>
              <a:t>DownloadFrontController</a:t>
            </a:r>
            <a:endParaRPr lang="pl-PL" sz="54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CF6B4D44-A9D9-C74B-64BC-520310618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205" y="1795741"/>
            <a:ext cx="7630590" cy="4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69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1166594" cy="1248083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Implementacja </a:t>
            </a:r>
            <a:r>
              <a:rPr lang="pl-PL" sz="5400" b="1" err="1">
                <a:solidFill>
                  <a:srgbClr val="FFFFFF"/>
                </a:solidFill>
              </a:rPr>
              <a:t>DownloadApplicationController</a:t>
            </a:r>
            <a:endParaRPr lang="pl-PL" sz="54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>
            <a:extLst>
              <a:ext uri="{FF2B5EF4-FFF2-40B4-BE49-F238E27FC236}">
                <a16:creationId xmlns:a16="http://schemas.microsoft.com/office/drawing/2014/main" id="{D90B6926-369F-B576-8943-93142DF8C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008" y="2163556"/>
            <a:ext cx="6997416" cy="361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64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1166594" cy="1248083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Implementacja </a:t>
            </a:r>
            <a:r>
              <a:rPr lang="pl-PL" sz="5400" b="1" err="1">
                <a:solidFill>
                  <a:srgbClr val="FFFFFF"/>
                </a:solidFill>
              </a:rPr>
              <a:t>AbstractCommand</a:t>
            </a:r>
            <a:endParaRPr lang="pl-PL" sz="54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57426BBB-4A04-06C0-9F76-36DCBB1D61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426"/>
          <a:stretch/>
        </p:blipFill>
        <p:spPr>
          <a:xfrm>
            <a:off x="985256" y="2720556"/>
            <a:ext cx="10008944" cy="241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08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1166594" cy="1248083"/>
          </a:xfrm>
        </p:spPr>
        <p:txBody>
          <a:bodyPr anchor="b">
            <a:normAutofit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Implementacja </a:t>
            </a:r>
            <a:r>
              <a:rPr lang="pl-PL" sz="5400" b="1" err="1">
                <a:solidFill>
                  <a:srgbClr val="FFFFFF"/>
                </a:solidFill>
              </a:rPr>
              <a:t>PdfCommand</a:t>
            </a:r>
            <a:endParaRPr lang="pl-PL" sz="54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0F4F38DD-7972-A6E1-0F9A-E1CF93289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74" y="1790700"/>
            <a:ext cx="6973568" cy="46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50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0370578" cy="1408764"/>
          </a:xfrm>
        </p:spPr>
        <p:txBody>
          <a:bodyPr anchor="b">
            <a:noAutofit/>
          </a:bodyPr>
          <a:lstStyle/>
          <a:p>
            <a:r>
              <a:rPr lang="pl-PL" sz="5000" b="1" dirty="0">
                <a:solidFill>
                  <a:srgbClr val="FFFFFF"/>
                </a:solidFill>
              </a:rPr>
              <a:t>Różnica między Front Controller a Application Controller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8">
            <a:extLst>
              <a:ext uri="{FF2B5EF4-FFF2-40B4-BE49-F238E27FC236}">
                <a16:creationId xmlns:a16="http://schemas.microsoft.com/office/drawing/2014/main" id="{99931FF1-748E-B62B-ECEA-A5BCC06796EA}"/>
              </a:ext>
            </a:extLst>
          </p:cNvPr>
          <p:cNvGrpSpPr/>
          <p:nvPr/>
        </p:nvGrpSpPr>
        <p:grpSpPr>
          <a:xfrm>
            <a:off x="4135691" y="2275079"/>
            <a:ext cx="3893987" cy="3616077"/>
            <a:chOff x="3558148" y="1955105"/>
            <a:chExt cx="4807566" cy="4464455"/>
          </a:xfrm>
          <a:solidFill>
            <a:schemeClr val="bg2"/>
          </a:solidFill>
          <a:effectLst>
            <a:outerShdw blurRad="203200" dist="25400" dir="2700000" algn="tl" rotWithShape="0">
              <a:prstClr val="black">
                <a:alpha val="56000"/>
              </a:prstClr>
            </a:outerShdw>
          </a:effectLst>
        </p:grpSpPr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C9C4B747-0F94-B092-AC33-F9B37E3C7DDB}"/>
                </a:ext>
              </a:extLst>
            </p:cNvPr>
            <p:cNvSpPr/>
            <p:nvPr/>
          </p:nvSpPr>
          <p:spPr>
            <a:xfrm>
              <a:off x="5623927" y="1976480"/>
              <a:ext cx="659383" cy="444308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Strzałka: w prawo 5">
              <a:extLst>
                <a:ext uri="{FF2B5EF4-FFF2-40B4-BE49-F238E27FC236}">
                  <a16:creationId xmlns:a16="http://schemas.microsoft.com/office/drawing/2014/main" id="{57879C5E-567C-A928-9320-4967F3EF5FDC}"/>
                </a:ext>
              </a:extLst>
            </p:cNvPr>
            <p:cNvSpPr/>
            <p:nvPr/>
          </p:nvSpPr>
          <p:spPr>
            <a:xfrm>
              <a:off x="4788012" y="3115503"/>
              <a:ext cx="3577702" cy="2165034"/>
            </a:xfrm>
            <a:prstGeom prst="rightArrow">
              <a:avLst>
                <a:gd name="adj1" fmla="val 47388"/>
                <a:gd name="adj2" fmla="val 50000"/>
              </a:avLst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3" name="Strzałka: w lewo 2">
              <a:extLst>
                <a:ext uri="{FF2B5EF4-FFF2-40B4-BE49-F238E27FC236}">
                  <a16:creationId xmlns:a16="http://schemas.microsoft.com/office/drawing/2014/main" id="{B26ED811-B75E-127B-1E8C-82D4370F8E84}"/>
                </a:ext>
              </a:extLst>
            </p:cNvPr>
            <p:cNvSpPr/>
            <p:nvPr/>
          </p:nvSpPr>
          <p:spPr>
            <a:xfrm>
              <a:off x="3558148" y="1955105"/>
              <a:ext cx="3577701" cy="2165034"/>
            </a:xfrm>
            <a:prstGeom prst="leftArrow">
              <a:avLst>
                <a:gd name="adj1" fmla="val 47388"/>
                <a:gd name="adj2" fmla="val 50000"/>
              </a:avLst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957367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16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680" y="2053274"/>
            <a:ext cx="7330289" cy="2733726"/>
          </a:xfrm>
        </p:spPr>
        <p:txBody>
          <a:bodyPr anchor="b">
            <a:normAutofit/>
          </a:bodyPr>
          <a:lstStyle/>
          <a:p>
            <a:r>
              <a:rPr lang="pl-PL" sz="7200" b="1">
                <a:solidFill>
                  <a:srgbClr val="FFFFFF"/>
                </a:solidFill>
              </a:rPr>
              <a:t>Dziękujemy za uwagę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13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5"/>
            <a:ext cx="7330289" cy="1248083"/>
          </a:xfrm>
        </p:spPr>
        <p:txBody>
          <a:bodyPr anchor="b">
            <a:normAutofit fontScale="90000"/>
          </a:bodyPr>
          <a:lstStyle/>
          <a:p>
            <a:r>
              <a:rPr lang="pl-PL" sz="7200" b="1">
                <a:solidFill>
                  <a:srgbClr val="FFFFFF"/>
                </a:solidFill>
              </a:rPr>
              <a:t>Platforma Java EE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ymbol zastępczy zawartości 5">
            <a:extLst>
              <a:ext uri="{FF2B5EF4-FFF2-40B4-BE49-F238E27FC236}">
                <a16:creationId xmlns:a16="http://schemas.microsoft.com/office/drawing/2014/main" id="{174721BB-4DD9-62B7-9199-9F0E2D2AE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69" y="3605146"/>
            <a:ext cx="5642220" cy="23795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rgbClr val="FFFFFF"/>
                </a:solidFill>
              </a:rPr>
              <a:t>Podział platformy na warstwy:</a:t>
            </a:r>
          </a:p>
          <a:p>
            <a:r>
              <a:rPr lang="pl-PL" sz="2400">
                <a:solidFill>
                  <a:srgbClr val="FFFFFF"/>
                </a:solidFill>
              </a:rPr>
              <a:t>Prezentacji (warstwa sieci web)</a:t>
            </a:r>
          </a:p>
          <a:p>
            <a:r>
              <a:rPr lang="pl-PL" sz="2400">
                <a:solidFill>
                  <a:srgbClr val="FFFFFF"/>
                </a:solidFill>
              </a:rPr>
              <a:t>Biznesowa</a:t>
            </a:r>
          </a:p>
          <a:p>
            <a:r>
              <a:rPr lang="pl-PL" sz="2400">
                <a:solidFill>
                  <a:srgbClr val="FFFFFF"/>
                </a:solidFill>
              </a:rPr>
              <a:t>Integracji (warstwa EIS)</a:t>
            </a:r>
          </a:p>
        </p:txBody>
      </p:sp>
      <p:sp>
        <p:nvSpPr>
          <p:cNvPr id="7" name="Tytuł 4">
            <a:extLst>
              <a:ext uri="{FF2B5EF4-FFF2-40B4-BE49-F238E27FC236}">
                <a16:creationId xmlns:a16="http://schemas.microsoft.com/office/drawing/2014/main" id="{FFBE74FE-D8E4-B17E-9536-2CEF7C691641}"/>
              </a:ext>
            </a:extLst>
          </p:cNvPr>
          <p:cNvSpPr txBox="1">
            <a:spLocks/>
          </p:cNvSpPr>
          <p:nvPr/>
        </p:nvSpPr>
        <p:spPr>
          <a:xfrm>
            <a:off x="1188068" y="1472473"/>
            <a:ext cx="8496259" cy="66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>
                <a:solidFill>
                  <a:srgbClr val="FFFFFF"/>
                </a:solidFill>
              </a:rPr>
              <a:t>Rozproszony wielowarstwowy model aplikacji</a:t>
            </a:r>
          </a:p>
        </p:txBody>
      </p:sp>
    </p:spTree>
    <p:extLst>
      <p:ext uri="{BB962C8B-B14F-4D97-AF65-F5344CB8AC3E}">
        <p14:creationId xmlns:p14="http://schemas.microsoft.com/office/powerpoint/2010/main" val="359449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234679"/>
            <a:ext cx="7330289" cy="2042610"/>
          </a:xfrm>
        </p:spPr>
        <p:txBody>
          <a:bodyPr anchor="b">
            <a:normAutofit fontScale="90000"/>
          </a:bodyPr>
          <a:lstStyle/>
          <a:p>
            <a:r>
              <a:rPr lang="pl-PL" sz="7200" b="1">
                <a:solidFill>
                  <a:srgbClr val="FFFFFF"/>
                </a:solidFill>
              </a:rPr>
              <a:t>Rodzaje warstwy prezentacji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ymbol zastępczy zawartości 5">
            <a:extLst>
              <a:ext uri="{FF2B5EF4-FFF2-40B4-BE49-F238E27FC236}">
                <a16:creationId xmlns:a16="http://schemas.microsoft.com/office/drawing/2014/main" id="{174721BB-4DD9-62B7-9199-9F0E2D2AE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67" y="3605146"/>
            <a:ext cx="10602149" cy="2379520"/>
          </a:xfrm>
        </p:spPr>
        <p:txBody>
          <a:bodyPr anchor="t">
            <a:normAutofit/>
          </a:bodyPr>
          <a:lstStyle/>
          <a:p>
            <a:r>
              <a:rPr lang="pl-PL" sz="3600">
                <a:solidFill>
                  <a:srgbClr val="FFFFFF"/>
                </a:solidFill>
              </a:rPr>
              <a:t>Warstwa zorientowana na prezentacje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(Presentation-</a:t>
            </a:r>
            <a:r>
              <a:rPr lang="pl-PL" err="1">
                <a:solidFill>
                  <a:srgbClr val="FFFFFF"/>
                </a:solidFill>
              </a:rPr>
              <a:t>oriented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 err="1">
                <a:solidFill>
                  <a:srgbClr val="FFFFFF"/>
                </a:solidFill>
              </a:rPr>
              <a:t>tier</a:t>
            </a:r>
            <a:r>
              <a:rPr lang="pl-PL">
                <a:solidFill>
                  <a:srgbClr val="FFFFFF"/>
                </a:solidFill>
              </a:rPr>
              <a:t>)</a:t>
            </a:r>
          </a:p>
          <a:p>
            <a:r>
              <a:rPr lang="pl-PL" sz="3600">
                <a:solidFill>
                  <a:srgbClr val="FFFFFF"/>
                </a:solidFill>
              </a:rPr>
              <a:t>Warstwa zorientowana na prezentacje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(Server-</a:t>
            </a:r>
            <a:r>
              <a:rPr lang="pl-PL" err="1">
                <a:solidFill>
                  <a:srgbClr val="FFFFFF"/>
                </a:solidFill>
              </a:rPr>
              <a:t>oriented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 err="1">
                <a:solidFill>
                  <a:srgbClr val="FFFFFF"/>
                </a:solidFill>
              </a:rPr>
              <a:t>tier</a:t>
            </a:r>
            <a:r>
              <a:rPr lang="pl-PL">
                <a:solidFill>
                  <a:srgbClr val="FFFFFF"/>
                </a:solidFill>
              </a:rPr>
              <a:t>)</a:t>
            </a:r>
            <a:endParaRPr lang="pl-PL" sz="3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3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1B6483D9-000A-5DBA-C572-1117B25749AE}"/>
              </a:ext>
            </a:extLst>
          </p:cNvPr>
          <p:cNvSpPr/>
          <p:nvPr/>
        </p:nvSpPr>
        <p:spPr>
          <a:xfrm>
            <a:off x="666207" y="1356236"/>
            <a:ext cx="2672736" cy="314497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>
                <a:solidFill>
                  <a:schemeClr val="tx1"/>
                </a:solidFill>
              </a:rPr>
              <a:t>Klient</a:t>
            </a:r>
            <a:endParaRPr lang="pl-PL" sz="3200" b="1">
              <a:solidFill>
                <a:schemeClr val="tx1"/>
              </a:solidFill>
            </a:endParaRP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BC7CE2B5-A16B-D83B-F312-823D073ABBAB}"/>
              </a:ext>
            </a:extLst>
          </p:cNvPr>
          <p:cNvSpPr/>
          <p:nvPr/>
        </p:nvSpPr>
        <p:spPr>
          <a:xfrm>
            <a:off x="8850007" y="1356235"/>
            <a:ext cx="2672737" cy="3144979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EED95DE4-1791-40AC-FBD9-22DEE68C392A}"/>
              </a:ext>
            </a:extLst>
          </p:cNvPr>
          <p:cNvSpPr/>
          <p:nvPr/>
        </p:nvSpPr>
        <p:spPr>
          <a:xfrm>
            <a:off x="4758107" y="1308355"/>
            <a:ext cx="2672736" cy="314497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100" b="1" err="1">
                <a:solidFill>
                  <a:schemeClr val="tx1"/>
                </a:solidFill>
              </a:rPr>
              <a:t>JavaServer</a:t>
            </a:r>
            <a:r>
              <a:rPr lang="pl-PL" sz="2100" b="1">
                <a:solidFill>
                  <a:schemeClr val="tx1"/>
                </a:solidFill>
              </a:rPr>
              <a:t> </a:t>
            </a:r>
            <a:r>
              <a:rPr lang="pl-PL" sz="2100" b="1" err="1">
                <a:solidFill>
                  <a:schemeClr val="tx1"/>
                </a:solidFill>
              </a:rPr>
              <a:t>Faces</a:t>
            </a:r>
            <a:br>
              <a:rPr lang="pl-PL" sz="2100" b="1">
                <a:solidFill>
                  <a:schemeClr val="tx1"/>
                </a:solidFill>
              </a:rPr>
            </a:br>
            <a:r>
              <a:rPr lang="pl-PL" sz="2100" b="1" err="1">
                <a:solidFill>
                  <a:schemeClr val="tx1"/>
                </a:solidFill>
              </a:rPr>
              <a:t>JavaServer</a:t>
            </a:r>
            <a:r>
              <a:rPr lang="pl-PL" sz="2100" b="1">
                <a:solidFill>
                  <a:schemeClr val="tx1"/>
                </a:solidFill>
              </a:rPr>
              <a:t> </a:t>
            </a:r>
            <a:r>
              <a:rPr lang="pl-PL" sz="2100" b="1" err="1">
                <a:solidFill>
                  <a:schemeClr val="tx1"/>
                </a:solidFill>
              </a:rPr>
              <a:t>Pages</a:t>
            </a:r>
            <a:br>
              <a:rPr lang="pl-PL" sz="2100" b="1">
                <a:solidFill>
                  <a:schemeClr val="tx1"/>
                </a:solidFill>
              </a:rPr>
            </a:br>
            <a:r>
              <a:rPr lang="pl-PL" sz="2100" b="1">
                <a:solidFill>
                  <a:schemeClr val="tx1"/>
                </a:solidFill>
              </a:rPr>
              <a:t>Java </a:t>
            </a:r>
            <a:r>
              <a:rPr lang="pl-PL" sz="2100" b="1" err="1">
                <a:solidFill>
                  <a:schemeClr val="tx1"/>
                </a:solidFill>
              </a:rPr>
              <a:t>Servelet</a:t>
            </a:r>
            <a:endParaRPr lang="pl-PL" sz="2100" b="1">
              <a:solidFill>
                <a:schemeClr val="tx1"/>
              </a:solidFill>
            </a:endParaRP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265D41CD-E08D-D638-F174-8677BF0D5A12}"/>
              </a:ext>
            </a:extLst>
          </p:cNvPr>
          <p:cNvSpPr/>
          <p:nvPr/>
        </p:nvSpPr>
        <p:spPr>
          <a:xfrm>
            <a:off x="8850007" y="1356235"/>
            <a:ext cx="2672736" cy="314497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>
                <a:solidFill>
                  <a:schemeClr val="tx1"/>
                </a:solidFill>
              </a:rPr>
              <a:t>Enterprise </a:t>
            </a:r>
            <a:r>
              <a:rPr lang="pl-PL" sz="2400" b="1" err="1">
                <a:solidFill>
                  <a:schemeClr val="tx1"/>
                </a:solidFill>
              </a:rPr>
              <a:t>JavaBeans</a:t>
            </a:r>
            <a:endParaRPr lang="pl-PL" sz="2400" b="1">
              <a:solidFill>
                <a:schemeClr val="tx1"/>
              </a:solidFill>
            </a:endParaRP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482F8F18-BCAB-5445-F3A9-EDF0B878AFF1}"/>
              </a:ext>
            </a:extLst>
          </p:cNvPr>
          <p:cNvSpPr/>
          <p:nvPr/>
        </p:nvSpPr>
        <p:spPr>
          <a:xfrm>
            <a:off x="3338943" y="1944751"/>
            <a:ext cx="1419160" cy="589862"/>
          </a:xfrm>
          <a:prstGeom prst="homePlat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: pięciokąt 18">
            <a:extLst>
              <a:ext uri="{FF2B5EF4-FFF2-40B4-BE49-F238E27FC236}">
                <a16:creationId xmlns:a16="http://schemas.microsoft.com/office/drawing/2014/main" id="{75C6D331-8A72-73E6-1EE1-53CFD81800E5}"/>
              </a:ext>
            </a:extLst>
          </p:cNvPr>
          <p:cNvSpPr/>
          <p:nvPr/>
        </p:nvSpPr>
        <p:spPr>
          <a:xfrm rot="10800000">
            <a:off x="3338943" y="3429000"/>
            <a:ext cx="1419156" cy="589862"/>
          </a:xfrm>
          <a:prstGeom prst="homePlat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: pięciokąt 20">
            <a:extLst>
              <a:ext uri="{FF2B5EF4-FFF2-40B4-BE49-F238E27FC236}">
                <a16:creationId xmlns:a16="http://schemas.microsoft.com/office/drawing/2014/main" id="{3A76257A-E3AC-D4D7-1836-F7C3FDAEE412}"/>
              </a:ext>
            </a:extLst>
          </p:cNvPr>
          <p:cNvSpPr/>
          <p:nvPr/>
        </p:nvSpPr>
        <p:spPr>
          <a:xfrm rot="10800000">
            <a:off x="7449377" y="3429000"/>
            <a:ext cx="1400628" cy="589862"/>
          </a:xfrm>
          <a:prstGeom prst="homePlat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: pięciokąt 22">
            <a:extLst>
              <a:ext uri="{FF2B5EF4-FFF2-40B4-BE49-F238E27FC236}">
                <a16:creationId xmlns:a16="http://schemas.microsoft.com/office/drawing/2014/main" id="{3108A984-E079-FB8E-5D7C-C0EE63FE8676}"/>
              </a:ext>
            </a:extLst>
          </p:cNvPr>
          <p:cNvSpPr/>
          <p:nvPr/>
        </p:nvSpPr>
        <p:spPr>
          <a:xfrm>
            <a:off x="7430842" y="1944751"/>
            <a:ext cx="1419164" cy="589862"/>
          </a:xfrm>
          <a:prstGeom prst="homePlat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60FF114F-3B83-2E22-B544-84EE344BAB6C}"/>
              </a:ext>
            </a:extLst>
          </p:cNvPr>
          <p:cNvSpPr txBox="1"/>
          <p:nvPr/>
        </p:nvSpPr>
        <p:spPr>
          <a:xfrm>
            <a:off x="2436597" y="3475208"/>
            <a:ext cx="3428683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/>
              <a:t>HTML, XHTML,</a:t>
            </a:r>
            <a:br>
              <a:rPr lang="pl-PL" sz="1400"/>
            </a:br>
            <a:r>
              <a:rPr lang="pl-PL" sz="1400"/>
              <a:t>XML, JSON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8DA912F-839F-0CF1-221E-569455883422}"/>
              </a:ext>
            </a:extLst>
          </p:cNvPr>
          <p:cNvSpPr txBox="1"/>
          <p:nvPr/>
        </p:nvSpPr>
        <p:spPr>
          <a:xfrm>
            <a:off x="2281694" y="2093540"/>
            <a:ext cx="3428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/>
              <a:t>REQUEST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3676366C-D2DC-24B5-5009-A76556AFDAE1}"/>
              </a:ext>
            </a:extLst>
          </p:cNvPr>
          <p:cNvSpPr txBox="1"/>
          <p:nvPr/>
        </p:nvSpPr>
        <p:spPr>
          <a:xfrm>
            <a:off x="4380133" y="885141"/>
            <a:ext cx="3428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>
                <a:solidFill>
                  <a:schemeClr val="bg1"/>
                </a:solidFill>
              </a:rPr>
              <a:t>Warstwa Prezentacji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9E6FF216-A24B-5582-F2E7-5F78CFDA94F3}"/>
              </a:ext>
            </a:extLst>
          </p:cNvPr>
          <p:cNvSpPr txBox="1"/>
          <p:nvPr/>
        </p:nvSpPr>
        <p:spPr>
          <a:xfrm>
            <a:off x="8472033" y="915596"/>
            <a:ext cx="3428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>
                <a:solidFill>
                  <a:schemeClr val="bg1"/>
                </a:solidFill>
              </a:rPr>
              <a:t>Warstwa biznesowa</a:t>
            </a:r>
          </a:p>
        </p:txBody>
      </p:sp>
    </p:spTree>
    <p:extLst>
      <p:ext uri="{BB962C8B-B14F-4D97-AF65-F5344CB8AC3E}">
        <p14:creationId xmlns:p14="http://schemas.microsoft.com/office/powerpoint/2010/main" val="52324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048" y="381935"/>
            <a:ext cx="10617752" cy="1726265"/>
          </a:xfrm>
        </p:spPr>
        <p:txBody>
          <a:bodyPr anchor="b">
            <a:noAutofit/>
          </a:bodyPr>
          <a:lstStyle/>
          <a:p>
            <a:r>
              <a:rPr lang="pl-PL" sz="6000" b="1">
                <a:solidFill>
                  <a:srgbClr val="FFFFFF"/>
                </a:solidFill>
              </a:rPr>
              <a:t>Wzorzec filtra przechwytującego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3B9A9-B96E-B253-C238-4B97ADCC8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r>
              <a:rPr lang="pl-PL">
                <a:solidFill>
                  <a:schemeClr val="bg1"/>
                </a:solidFill>
              </a:rPr>
              <a:t>Rozwiązuje problemy wstrzykiwania logiki</a:t>
            </a:r>
          </a:p>
          <a:p>
            <a:r>
              <a:rPr lang="pl-PL">
                <a:solidFill>
                  <a:schemeClr val="bg1"/>
                </a:solidFill>
              </a:rPr>
              <a:t>Pozwala na rozdzielenie logik</a:t>
            </a:r>
          </a:p>
          <a:p>
            <a:r>
              <a:rPr lang="pl-PL">
                <a:solidFill>
                  <a:schemeClr val="bg1"/>
                </a:solidFill>
              </a:rPr>
              <a:t>Tworzy filtry do procesowania zapytań</a:t>
            </a:r>
          </a:p>
        </p:txBody>
      </p:sp>
    </p:spTree>
    <p:extLst>
      <p:ext uri="{BB962C8B-B14F-4D97-AF65-F5344CB8AC3E}">
        <p14:creationId xmlns:p14="http://schemas.microsoft.com/office/powerpoint/2010/main" val="248138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5"/>
            <a:ext cx="11166594" cy="810761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Wzorzec filtra przechwytującego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179B59A0-EE53-7C8C-0BA6-92A56B4362D3}"/>
              </a:ext>
            </a:extLst>
          </p:cNvPr>
          <p:cNvSpPr/>
          <p:nvPr/>
        </p:nvSpPr>
        <p:spPr>
          <a:xfrm>
            <a:off x="944504" y="1706048"/>
            <a:ext cx="1839588" cy="139099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B8186DC2-EA25-F83C-95C4-FF2DF0AE6048}"/>
              </a:ext>
            </a:extLst>
          </p:cNvPr>
          <p:cNvSpPr/>
          <p:nvPr/>
        </p:nvSpPr>
        <p:spPr>
          <a:xfrm>
            <a:off x="6367410" y="1706049"/>
            <a:ext cx="1839588" cy="1390992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chemeClr val="tx1"/>
                </a:solidFill>
              </a:rPr>
              <a:t>Target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7AC2A7F6-D998-A311-9ADA-915FF7F89BA3}"/>
              </a:ext>
            </a:extLst>
          </p:cNvPr>
          <p:cNvSpPr/>
          <p:nvPr/>
        </p:nvSpPr>
        <p:spPr>
          <a:xfrm>
            <a:off x="10105454" y="4038831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err="1">
                <a:solidFill>
                  <a:schemeClr val="tx1"/>
                </a:solidFill>
              </a:rPr>
              <a:t>FilterTwo</a:t>
            </a:r>
            <a:endParaRPr lang="pl-PL" sz="2000" b="1">
              <a:solidFill>
                <a:schemeClr val="tx1"/>
              </a:solidFill>
            </a:endParaRPr>
          </a:p>
        </p:txBody>
      </p:sp>
      <p:cxnSp>
        <p:nvCxnSpPr>
          <p:cNvPr id="25" name="Łącznik prosty 24">
            <a:extLst>
              <a:ext uri="{FF2B5EF4-FFF2-40B4-BE49-F238E27FC236}">
                <a16:creationId xmlns:a16="http://schemas.microsoft.com/office/drawing/2014/main" id="{99A7E926-E981-3028-83A0-7177F06FC2F5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575751" y="3088798"/>
            <a:ext cx="1398951" cy="9500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9E7F9943-3AF6-ADD9-80C2-BC072A449E3C}"/>
              </a:ext>
            </a:extLst>
          </p:cNvPr>
          <p:cNvSpPr/>
          <p:nvPr/>
        </p:nvSpPr>
        <p:spPr>
          <a:xfrm>
            <a:off x="3655957" y="1697805"/>
            <a:ext cx="1839588" cy="1390993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chemeClr val="tx1"/>
                </a:solidFill>
              </a:rPr>
              <a:t>FilterManager</a:t>
            </a:r>
          </a:p>
        </p:txBody>
      </p: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DF62B9D0-BB4D-E2FF-1C8B-CEC75A1893D9}"/>
              </a:ext>
            </a:extLst>
          </p:cNvPr>
          <p:cNvCxnSpPr>
            <a:stCxn id="8" idx="3"/>
            <a:endCxn id="16" idx="1"/>
          </p:cNvCxnSpPr>
          <p:nvPr/>
        </p:nvCxnSpPr>
        <p:spPr>
          <a:xfrm flipV="1">
            <a:off x="6894496" y="4633406"/>
            <a:ext cx="3210958" cy="1009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id="{9A085478-C95C-840E-30D8-15C243CEDA4A}"/>
              </a:ext>
            </a:extLst>
          </p:cNvPr>
          <p:cNvCxnSpPr>
            <a:stCxn id="18" idx="1"/>
            <a:endCxn id="8" idx="3"/>
          </p:cNvCxnSpPr>
          <p:nvPr/>
        </p:nvCxnSpPr>
        <p:spPr>
          <a:xfrm flipH="1">
            <a:off x="6894496" y="3227328"/>
            <a:ext cx="3210958" cy="1507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F6809C5D-00DB-18CD-3714-C97D29390891}"/>
              </a:ext>
            </a:extLst>
          </p:cNvPr>
          <p:cNvCxnSpPr>
            <a:stCxn id="14" idx="1"/>
            <a:endCxn id="8" idx="3"/>
          </p:cNvCxnSpPr>
          <p:nvPr/>
        </p:nvCxnSpPr>
        <p:spPr>
          <a:xfrm flipH="1" flipV="1">
            <a:off x="6894496" y="4734328"/>
            <a:ext cx="3210958" cy="13051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34">
            <a:extLst>
              <a:ext uri="{FF2B5EF4-FFF2-40B4-BE49-F238E27FC236}">
                <a16:creationId xmlns:a16="http://schemas.microsoft.com/office/drawing/2014/main" id="{75C38A7E-14C5-1D9F-88F8-F5F021A4A761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784092" y="2393302"/>
            <a:ext cx="8718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>
            <a:extLst>
              <a:ext uri="{FF2B5EF4-FFF2-40B4-BE49-F238E27FC236}">
                <a16:creationId xmlns:a16="http://schemas.microsoft.com/office/drawing/2014/main" id="{59B9D8A8-0DE9-39EE-0C81-836B1A4EBDD5}"/>
              </a:ext>
            </a:extLst>
          </p:cNvPr>
          <p:cNvCxnSpPr>
            <a:stCxn id="7" idx="3"/>
            <a:endCxn id="9" idx="1"/>
          </p:cNvCxnSpPr>
          <p:nvPr/>
        </p:nvCxnSpPr>
        <p:spPr>
          <a:xfrm>
            <a:off x="5495545" y="2393302"/>
            <a:ext cx="871865" cy="8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1230472D-8BD8-9A24-E524-ADDC495F9B86}"/>
              </a:ext>
            </a:extLst>
          </p:cNvPr>
          <p:cNvSpPr/>
          <p:nvPr/>
        </p:nvSpPr>
        <p:spPr>
          <a:xfrm>
            <a:off x="10105454" y="5444909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err="1">
                <a:solidFill>
                  <a:schemeClr val="tx1"/>
                </a:solidFill>
              </a:rPr>
              <a:t>FilterThree</a:t>
            </a:r>
            <a:endParaRPr lang="pl-PL" sz="2000" b="1">
              <a:solidFill>
                <a:schemeClr val="tx1"/>
              </a:solidFill>
            </a:endParaRPr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61DF3AC-0F5D-9B75-ECF5-0CE2E393BCBA}"/>
              </a:ext>
            </a:extLst>
          </p:cNvPr>
          <p:cNvSpPr/>
          <p:nvPr/>
        </p:nvSpPr>
        <p:spPr>
          <a:xfrm>
            <a:off x="10105454" y="2632753"/>
            <a:ext cx="1839588" cy="118915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err="1">
                <a:solidFill>
                  <a:schemeClr val="tx1"/>
                </a:solidFill>
              </a:rPr>
              <a:t>FilterOne</a:t>
            </a:r>
            <a:endParaRPr lang="pl-PL" sz="2000" b="1">
              <a:solidFill>
                <a:schemeClr val="tx1"/>
              </a:solidFill>
            </a:endParaRP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7C3D63A0-8C85-B614-3927-495DDBEA0F2A}"/>
              </a:ext>
            </a:extLst>
          </p:cNvPr>
          <p:cNvSpPr/>
          <p:nvPr/>
        </p:nvSpPr>
        <p:spPr>
          <a:xfrm>
            <a:off x="5054908" y="4038831"/>
            <a:ext cx="1839588" cy="1390993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chemeClr val="tx1"/>
                </a:solidFill>
              </a:rPr>
              <a:t>FilterChain</a:t>
            </a:r>
          </a:p>
        </p:txBody>
      </p:sp>
    </p:spTree>
    <p:extLst>
      <p:ext uri="{BB962C8B-B14F-4D97-AF65-F5344CB8AC3E}">
        <p14:creationId xmlns:p14="http://schemas.microsoft.com/office/powerpoint/2010/main" val="248633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4"/>
            <a:ext cx="11166594" cy="1248083"/>
          </a:xfrm>
        </p:spPr>
        <p:txBody>
          <a:bodyPr anchor="b">
            <a:normAutofit fontScale="90000"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Implementacja filtra przechwytującego w Java EE 8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az 19">
            <a:extLst>
              <a:ext uri="{FF2B5EF4-FFF2-40B4-BE49-F238E27FC236}">
                <a16:creationId xmlns:a16="http://schemas.microsoft.com/office/drawing/2014/main" id="{58808FE5-1048-2F07-FD8E-2181B9758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413" y="2240020"/>
            <a:ext cx="9582332" cy="1395041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E6C7731F-C155-764A-B32C-FEA41883C8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855" r="593"/>
          <a:stretch/>
        </p:blipFill>
        <p:spPr>
          <a:xfrm>
            <a:off x="1569413" y="3767939"/>
            <a:ext cx="9582331" cy="54507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9908D4BC-76C1-57AE-D652-D1AEDD0952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54" r="1878"/>
          <a:stretch/>
        </p:blipFill>
        <p:spPr>
          <a:xfrm>
            <a:off x="1569413" y="4542317"/>
            <a:ext cx="9582328" cy="129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8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381935"/>
            <a:ext cx="11166594" cy="932994"/>
          </a:xfrm>
        </p:spPr>
        <p:txBody>
          <a:bodyPr anchor="b">
            <a:normAutofit/>
          </a:bodyPr>
          <a:lstStyle/>
          <a:p>
            <a:r>
              <a:rPr lang="pl-PL" sz="5400" b="1">
                <a:solidFill>
                  <a:srgbClr val="FFFFFF"/>
                </a:solidFill>
              </a:rPr>
              <a:t>Mapowanie filtra</a:t>
            </a: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31FC2DCB-170A-E5E0-95EC-C95504307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021" y="1949767"/>
            <a:ext cx="10326356" cy="427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28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E0A6B3-EB7E-45AA-ADB6-138489E0C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!!Rectangle">
            <a:extLst>
              <a:ext uri="{FF2B5EF4-FFF2-40B4-BE49-F238E27FC236}">
                <a16:creationId xmlns:a16="http://schemas.microsoft.com/office/drawing/2014/main" id="{0C0EA1AB-DC8C-4976-9474-9313A673D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7AC08-465D-6497-7911-F0286B1FD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4CFEC8CB-FB7F-9AE3-D218-A9351006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622" y="404162"/>
            <a:ext cx="10686432" cy="1090538"/>
          </a:xfrm>
        </p:spPr>
        <p:txBody>
          <a:bodyPr anchor="b">
            <a:normAutofit fontScale="90000"/>
          </a:bodyPr>
          <a:lstStyle/>
          <a:p>
            <a:r>
              <a:rPr lang="pl-PL" sz="7200" b="1">
                <a:solidFill>
                  <a:srgbClr val="FFFFFF"/>
                </a:solidFill>
              </a:rPr>
              <a:t>Wzorzec </a:t>
            </a:r>
            <a:r>
              <a:rPr lang="pl-PL" sz="7200" b="1" err="1">
                <a:solidFill>
                  <a:srgbClr val="FFFFFF"/>
                </a:solidFill>
              </a:rPr>
              <a:t>FrontController</a:t>
            </a:r>
            <a:endParaRPr lang="pl-PL" sz="7200" b="1">
              <a:solidFill>
                <a:srgbClr val="FFFFFF"/>
              </a:solidFill>
            </a:endParaRPr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336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rgbClr val="FFFFFF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5951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94200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rgbClr val="FFFFFF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21" name="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3B9A9-B96E-B253-C238-4B97ADCC8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17900"/>
            <a:ext cx="10515600" cy="2659062"/>
          </a:xfrm>
        </p:spPr>
        <p:txBody>
          <a:bodyPr/>
          <a:lstStyle/>
          <a:p>
            <a:r>
              <a:rPr lang="pl-PL">
                <a:solidFill>
                  <a:schemeClr val="bg1"/>
                </a:solidFill>
              </a:rPr>
              <a:t>Wspólny kontroler obsługi żądań</a:t>
            </a:r>
          </a:p>
          <a:p>
            <a:endParaRPr lang="pl-PL">
              <a:solidFill>
                <a:schemeClr val="bg1"/>
              </a:solidFill>
            </a:endParaRPr>
          </a:p>
          <a:p>
            <a:r>
              <a:rPr lang="pl-PL">
                <a:solidFill>
                  <a:schemeClr val="bg1"/>
                </a:solidFill>
              </a:rPr>
              <a:t>Działanie podobne do instrukcji </a:t>
            </a:r>
            <a:r>
              <a:rPr lang="pl-PL" err="1">
                <a:solidFill>
                  <a:schemeClr val="bg1"/>
                </a:solidFill>
              </a:rPr>
              <a:t>switch</a:t>
            </a:r>
            <a:endParaRPr lang="pl-P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138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6183E3E754044AA339E0203B45D2F3" ma:contentTypeVersion="14" ma:contentTypeDescription="Utwórz nowy dokument." ma:contentTypeScope="" ma:versionID="1bfac5718f87f854d5028f868c882801">
  <xsd:schema xmlns:xsd="http://www.w3.org/2001/XMLSchema" xmlns:xs="http://www.w3.org/2001/XMLSchema" xmlns:p="http://schemas.microsoft.com/office/2006/metadata/properties" xmlns:ns3="c74e76d0-28e4-490d-adf1-6dca634da05e" xmlns:ns4="5250e977-6c2b-4ccb-8912-593039e0b6b8" targetNamespace="http://schemas.microsoft.com/office/2006/metadata/properties" ma:root="true" ma:fieldsID="9ac9bf5fb6675d1e49cceaac74434123" ns3:_="" ns4:_="">
    <xsd:import namespace="c74e76d0-28e4-490d-adf1-6dca634da05e"/>
    <xsd:import namespace="5250e977-6c2b-4ccb-8912-593039e0b6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e76d0-28e4-490d-adf1-6dca634da0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0e977-6c2b-4ccb-8912-593039e0b6b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022262-810F-4E2C-8143-2FD15AAA8D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F90B9A-CD60-4BDA-8A7C-36EBEAA47397}">
  <ds:schemaRefs>
    <ds:schemaRef ds:uri="5250e977-6c2b-4ccb-8912-593039e0b6b8"/>
    <ds:schemaRef ds:uri="c74e76d0-28e4-490d-adf1-6dca634da0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34F71E-CF34-48AC-902E-871C762B155E}">
  <ds:schemaRefs>
    <ds:schemaRef ds:uri="http://schemas.openxmlformats.org/package/2006/metadata/core-properties"/>
    <ds:schemaRef ds:uri="c74e76d0-28e4-490d-adf1-6dca634da05e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5250e977-6c2b-4ccb-8912-593039e0b6b8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Panoramiczny</PresentationFormat>
  <Paragraphs>62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GradientVTI</vt:lpstr>
      <vt:lpstr>Wzorce Prezentacji</vt:lpstr>
      <vt:lpstr>Platforma Java EE</vt:lpstr>
      <vt:lpstr>Rodzaje warstwy prezentacji</vt:lpstr>
      <vt:lpstr>Prezentacja programu PowerPoint</vt:lpstr>
      <vt:lpstr>Wzorzec filtra przechwytującego</vt:lpstr>
      <vt:lpstr>Wzorzec filtra przechwytującego</vt:lpstr>
      <vt:lpstr>Implementacja filtra przechwytującego w Java EE 8</vt:lpstr>
      <vt:lpstr>Mapowanie filtra</vt:lpstr>
      <vt:lpstr>Wzorzec FrontController</vt:lpstr>
      <vt:lpstr>Wzorzec FrontController</vt:lpstr>
      <vt:lpstr>Wzorzec Application controller</vt:lpstr>
      <vt:lpstr>Wzorzec Application Controller</vt:lpstr>
      <vt:lpstr>Implementacja DownloadFrontController</vt:lpstr>
      <vt:lpstr>Implementacja DownloadApplicationController</vt:lpstr>
      <vt:lpstr>Implementacja AbstractCommand</vt:lpstr>
      <vt:lpstr>Implementacja PdfCommand</vt:lpstr>
      <vt:lpstr>Różnica między Front Controller a Application Controller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Wzorce Prezentacji</dc:title>
  <dc:creator>Maciej Spólnik</dc:creator>
  <cp:lastModifiedBy>Maciej Spólnik</cp:lastModifiedBy>
  <cp:revision>7</cp:revision>
  <dcterms:created xsi:type="dcterms:W3CDTF">2022-10-29T18:14:17Z</dcterms:created>
  <dcterms:modified xsi:type="dcterms:W3CDTF">2022-12-16T23:12:02Z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0x0101006B6183E3E754044AA339E0203B45D2F3</vt:lpwstr>
  </property>
</Properties>
</file>