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  <p:embeddedFont>
      <p:font typeface="Merriweather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22" Type="http://schemas.openxmlformats.org/officeDocument/2006/relationships/font" Target="fonts/Merriweather-regular.fntdata"/><Relationship Id="rId21" Type="http://schemas.openxmlformats.org/officeDocument/2006/relationships/font" Target="fonts/Roboto-boldItalic.fntdata"/><Relationship Id="rId24" Type="http://schemas.openxmlformats.org/officeDocument/2006/relationships/font" Target="fonts/Merriweather-italic.fntdata"/><Relationship Id="rId23" Type="http://schemas.openxmlformats.org/officeDocument/2006/relationships/font" Target="fonts/Merriweather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bold.fntdata"/><Relationship Id="rId1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833e9299c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833e9299c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833e9299c9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833e9299c9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833e9299c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833e9299c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4f312d7c5c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4f312d7c5c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4f312d7c5c_0_2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4f312d7c5c_0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f312d7c5c_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4f312d7c5c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4f312d7c5c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4f312d7c5c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4f312d7c5c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4f312d7c5c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833e9299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833e9299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833e9299c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833e9299c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833e9299c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833e9299c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4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Wzorce warstwy biznesowej</a:t>
            </a:r>
            <a:endParaRPr b="1" i="1" sz="4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Piotr Spadło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Dariusz Kluczewski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Michał Bogucki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Ilyes Oueslati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obiektu biznesowego(Business Object)</a:t>
            </a:r>
            <a:endParaRPr/>
          </a:p>
        </p:txBody>
      </p:sp>
      <p:pic>
        <p:nvPicPr>
          <p:cNvPr id="122" name="Google Shape;12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500" y="1429425"/>
            <a:ext cx="7329228" cy="371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Zalety wzorca obiektu biznesowego</a:t>
            </a:r>
            <a:endParaRPr/>
          </a:p>
        </p:txBody>
      </p:sp>
      <p:sp>
        <p:nvSpPr>
          <p:cNvPr id="128" name="Google Shape;128;p23"/>
          <p:cNvSpPr txBox="1"/>
          <p:nvPr>
            <p:ph idx="4294967295" type="body"/>
          </p:nvPr>
        </p:nvSpPr>
        <p:spPr>
          <a:xfrm>
            <a:off x="670675" y="1704650"/>
            <a:ext cx="7674600" cy="264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6235" lvl="0" marL="45720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10"/>
              <a:buChar char="●"/>
            </a:pPr>
            <a:r>
              <a:rPr lang="pl" sz="2010"/>
              <a:t>z</a:t>
            </a:r>
            <a:r>
              <a:rPr lang="pl" sz="2010"/>
              <a:t>arządzanie regułami biznesowymi i trwałością</a:t>
            </a:r>
            <a:endParaRPr sz="2010"/>
          </a:p>
          <a:p>
            <a:pPr indent="0" lvl="0" marL="4572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10"/>
          </a:p>
          <a:p>
            <a:pPr indent="-356235" lvl="0" marL="4572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2010"/>
              <a:buChar char="●"/>
            </a:pPr>
            <a:r>
              <a:rPr lang="pl" sz="2010"/>
              <a:t>separacja logiki biznesowej od pozostałej części aplikacji</a:t>
            </a:r>
            <a:endParaRPr sz="2010"/>
          </a:p>
          <a:p>
            <a:pPr indent="0" lvl="0" marL="4572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10"/>
          </a:p>
          <a:p>
            <a:pPr indent="-356235" lvl="0" marL="4572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2010"/>
              <a:buChar char="●"/>
            </a:pPr>
            <a:r>
              <a:rPr lang="pl" sz="2010"/>
              <a:t>rozdzielenie logiki biznesowej od warstwy danych</a:t>
            </a:r>
            <a:endParaRPr sz="201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5083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Dziękujemy za uwagę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Czym jest warstwa biznesowa?</a:t>
            </a: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2988" y="1841625"/>
            <a:ext cx="6558025" cy="21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Jak wzorce warstwy biznesowej wyróżniamy?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654700" y="1325600"/>
            <a:ext cx="4156500" cy="32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Wzorzec Business Delegate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Wzorzec Session Facade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Wzorzec Business Object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190875" y="500925"/>
            <a:ext cx="39690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Business Delegate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(delegat biznesowy)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2775" y="1800875"/>
            <a:ext cx="4589150" cy="13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Zastosowanie wzorca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Business Delegate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5200" y="384225"/>
            <a:ext cx="4530241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4000" y="2571749"/>
            <a:ext cx="4361450" cy="21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Obecne wykorzystanie wzorca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Business Delegate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4636325" y="1026750"/>
            <a:ext cx="4174800" cy="3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10"/>
              <a:t>Poniższy diagram przedstawia klasyczną architekturę aplikacji.</a:t>
            </a:r>
            <a:endParaRPr sz="101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1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1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1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10"/>
              <a:t>Obecnie niektóre elementy architektury zostały zastąpione przez inne, co przedstawiają dwa poniższe diagramy.</a:t>
            </a:r>
            <a:endParaRPr sz="101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010"/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5425" y="1484844"/>
            <a:ext cx="3925125" cy="3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5419" y="3052400"/>
            <a:ext cx="4089974" cy="59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fasady ses</a:t>
            </a:r>
            <a:r>
              <a:rPr lang="pl"/>
              <a:t>yjnej (Session Façade)</a:t>
            </a:r>
            <a:endParaRPr/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8950" y="1385175"/>
            <a:ext cx="5606150" cy="371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Zalety  wzorca </a:t>
            </a:r>
            <a:r>
              <a:rPr lang="pl"/>
              <a:t>fasady sesyjnej</a:t>
            </a:r>
            <a:endParaRPr/>
          </a:p>
        </p:txBody>
      </p:sp>
      <p:sp>
        <p:nvSpPr>
          <p:cNvPr id="110" name="Google Shape;110;p20"/>
          <p:cNvSpPr txBox="1"/>
          <p:nvPr>
            <p:ph idx="4294967295" type="body"/>
          </p:nvPr>
        </p:nvSpPr>
        <p:spPr>
          <a:xfrm>
            <a:off x="656800" y="1616100"/>
            <a:ext cx="7674600" cy="264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6235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10"/>
              <a:buChar char="●"/>
            </a:pPr>
            <a:r>
              <a:rPr lang="pl" sz="2010"/>
              <a:t>ukrywa widoczność wysokiej złożoności obiektów biznesowych  i ich wzajemnych relacji</a:t>
            </a:r>
            <a:endParaRPr sz="2010"/>
          </a:p>
          <a:p>
            <a:pPr indent="0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10"/>
          </a:p>
          <a:p>
            <a:pPr indent="-356235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2010"/>
              <a:buChar char="●"/>
            </a:pPr>
            <a:r>
              <a:rPr lang="pl" sz="2010"/>
              <a:t>zmniejsza </a:t>
            </a:r>
            <a:r>
              <a:rPr lang="pl" sz="2010"/>
              <a:t>obciążenie</a:t>
            </a:r>
            <a:r>
              <a:rPr lang="pl" sz="2010"/>
              <a:t> sieci</a:t>
            </a:r>
            <a:endParaRPr sz="201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wzorca fasady sesyjnej w Javie EE</a:t>
            </a:r>
            <a:endParaRPr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00" y="1387725"/>
            <a:ext cx="8261553" cy="371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