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98" r:id="rId10"/>
    <p:sldId id="269" r:id="rId11"/>
    <p:sldId id="273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272" r:id="rId25"/>
    <p:sldId id="274" r:id="rId26"/>
    <p:sldId id="275" r:id="rId27"/>
    <p:sldId id="299" r:id="rId28"/>
    <p:sldId id="276" r:id="rId29"/>
    <p:sldId id="277" r:id="rId30"/>
    <p:sldId id="278" r:id="rId31"/>
    <p:sldId id="279" r:id="rId32"/>
    <p:sldId id="281" r:id="rId33"/>
  </p:sldIdLst>
  <p:sldSz cx="12192000" cy="6858000"/>
  <p:notesSz cx="6858000" cy="9144000"/>
  <p:defaultTextStyle>
    <a:defPPr rtl="0"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19E277-6841-7FDE-C39F-9F5A9EF6CD27}" v="182" dt="2022-11-05T07:20:44.400"/>
    <p1510:client id="{54557364-7E2D-1C42-AC64-B3E06203706D}" v="23" dt="2022-11-03T22:50:31.176"/>
    <p1510:client id="{5CB246B4-9C6E-AB53-C8B0-366196206333}" v="13" dt="2022-11-04T17:16:16.283"/>
    <p1510:client id="{708D8B1E-199F-3CCE-E942-5DB87B333265}" v="550" dt="2022-11-04T11:42:17.336"/>
    <p1510:client id="{8360AFA0-2444-17AF-D834-C0944B2D29FF}" v="379" dt="2022-11-04T17:24:07.503"/>
    <p1510:client id="{9894572B-389B-6640-39DD-6D7844B16793}" v="284" dt="2022-11-05T07:45:44.587"/>
    <p1510:client id="{CAFCFA8C-9918-B46E-4AF2-93C8DBA64B1A}" v="133" dt="2022-11-04T16:50:19.643"/>
    <p1510:client id="{D458C89E-AEE8-C45C-B6C7-93E6AF1B6ADE}" v="25" dt="2022-11-04T21:51:44.697"/>
    <p1510:client id="{D9AA3F75-03DB-4650-AB76-A12B971397A1}" v="458" dt="2022-11-04T19:45:05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9040"/>
  </p:normalViewPr>
  <p:slideViewPr>
    <p:cSldViewPr snapToGrid="0">
      <p:cViewPr varScale="1">
        <p:scale>
          <a:sx n="95" d="100"/>
          <a:sy n="95" d="100"/>
        </p:scale>
        <p:origin x="1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E33155-C848-4486-A88F-5B817FF3A8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DBB0F00-7245-4D8C-BE49-17A4842F20E8}">
      <dgm:prSet phldrT="[Text]" phldr="0"/>
      <dgm:spPr/>
      <dgm:t>
        <a:bodyPr/>
        <a:lstStyle/>
        <a:p>
          <a:pPr rtl="0"/>
          <a:r>
            <a:rPr lang="en-GB" err="1"/>
            <a:t>Sieć</a:t>
          </a:r>
          <a:r>
            <a:rPr lang="en-GB"/>
            <a:t> jest </a:t>
          </a:r>
          <a:r>
            <a:rPr lang="en-GB" err="1"/>
            <a:t>niezawodna</a:t>
          </a:r>
          <a:r>
            <a:rPr lang="en-GB"/>
            <a:t> </a:t>
          </a:r>
        </a:p>
      </dgm:t>
    </dgm:pt>
    <dgm:pt modelId="{8F3481CC-EFE5-4D15-AFC3-A87F4A5870DF}" type="parTrans" cxnId="{1BCA472B-1E9A-4C90-BC19-0A1AA7FF5657}">
      <dgm:prSet/>
      <dgm:spPr/>
      <dgm:t>
        <a:bodyPr/>
        <a:lstStyle/>
        <a:p>
          <a:endParaRPr lang="en-GB"/>
        </a:p>
      </dgm:t>
    </dgm:pt>
    <dgm:pt modelId="{BE2672E9-7C8E-4639-9508-81E797FA0553}" type="sibTrans" cxnId="{1BCA472B-1E9A-4C90-BC19-0A1AA7FF5657}">
      <dgm:prSet/>
      <dgm:spPr/>
      <dgm:t>
        <a:bodyPr/>
        <a:lstStyle/>
        <a:p>
          <a:endParaRPr lang="en-GB"/>
        </a:p>
      </dgm:t>
    </dgm:pt>
    <dgm:pt modelId="{FD77708F-F180-465E-B8C7-7D2015C856D7}">
      <dgm:prSet phldrT="[Text]" phldr="0"/>
      <dgm:spPr/>
      <dgm:t>
        <a:bodyPr/>
        <a:lstStyle/>
        <a:p>
          <a:pPr rtl="0"/>
          <a:r>
            <a:rPr lang="en-GB"/>
            <a:t>Opóźnienie jest zerowe</a:t>
          </a:r>
        </a:p>
      </dgm:t>
    </dgm:pt>
    <dgm:pt modelId="{EA19F81C-220D-496A-B583-213AFA237FC5}" type="parTrans" cxnId="{378875DC-4C29-478D-9E87-24E810400F71}">
      <dgm:prSet/>
      <dgm:spPr/>
      <dgm:t>
        <a:bodyPr/>
        <a:lstStyle/>
        <a:p>
          <a:endParaRPr lang="en-GB"/>
        </a:p>
      </dgm:t>
    </dgm:pt>
    <dgm:pt modelId="{4D5F60C1-BC6C-4D69-93C9-3E54FF7D83F5}" type="sibTrans" cxnId="{378875DC-4C29-478D-9E87-24E810400F71}">
      <dgm:prSet/>
      <dgm:spPr/>
      <dgm:t>
        <a:bodyPr/>
        <a:lstStyle/>
        <a:p>
          <a:endParaRPr lang="en-GB"/>
        </a:p>
      </dgm:t>
    </dgm:pt>
    <dgm:pt modelId="{218498CB-766D-4AE5-AB5A-0465C58AA954}">
      <dgm:prSet phldrT="[Text]" phldr="0"/>
      <dgm:spPr/>
      <dgm:t>
        <a:bodyPr/>
        <a:lstStyle/>
        <a:p>
          <a:pPr rtl="0"/>
          <a:r>
            <a:rPr lang="en-GB"/>
            <a:t>Szerokość pasma jest nieskończona</a:t>
          </a:r>
        </a:p>
      </dgm:t>
    </dgm:pt>
    <dgm:pt modelId="{6B8BF794-8220-4B9B-9A8C-F5CA561FC06B}" type="parTrans" cxnId="{280379B5-A658-4B35-90DA-552D6DA53C12}">
      <dgm:prSet/>
      <dgm:spPr/>
      <dgm:t>
        <a:bodyPr/>
        <a:lstStyle/>
        <a:p>
          <a:endParaRPr lang="en-GB"/>
        </a:p>
      </dgm:t>
    </dgm:pt>
    <dgm:pt modelId="{038C460F-D403-4E95-9418-0E1A905A0502}" type="sibTrans" cxnId="{280379B5-A658-4B35-90DA-552D6DA53C12}">
      <dgm:prSet/>
      <dgm:spPr/>
      <dgm:t>
        <a:bodyPr/>
        <a:lstStyle/>
        <a:p>
          <a:endParaRPr lang="en-GB"/>
        </a:p>
      </dgm:t>
    </dgm:pt>
    <dgm:pt modelId="{C6A01D70-2608-441F-8855-2E104BB25F00}">
      <dgm:prSet phldr="0"/>
      <dgm:spPr/>
      <dgm:t>
        <a:bodyPr/>
        <a:lstStyle/>
        <a:p>
          <a:pPr rtl="0"/>
          <a:r>
            <a:rPr lang="en-GB"/>
            <a:t>Sieć jest bezpieczna </a:t>
          </a:r>
          <a:endParaRPr lang="en-GB">
            <a:latin typeface="Century Gothic" panose="020B0502020202020204"/>
          </a:endParaRPr>
        </a:p>
      </dgm:t>
    </dgm:pt>
    <dgm:pt modelId="{8121A6CE-113D-4740-9214-3AA15868CE87}" type="parTrans" cxnId="{0C212036-9B9C-4647-8134-E919C14BB9AD}">
      <dgm:prSet/>
      <dgm:spPr/>
    </dgm:pt>
    <dgm:pt modelId="{112B7487-83A5-401E-99E3-653FA1A2FA0A}" type="sibTrans" cxnId="{0C212036-9B9C-4647-8134-E919C14BB9AD}">
      <dgm:prSet/>
      <dgm:spPr/>
    </dgm:pt>
    <dgm:pt modelId="{2B06BA09-CDA5-42DA-B82E-5EA182380DA1}">
      <dgm:prSet phldr="0"/>
      <dgm:spPr/>
      <dgm:t>
        <a:bodyPr/>
        <a:lstStyle/>
        <a:p>
          <a:pPr rtl="0"/>
          <a:r>
            <a:rPr lang="en-GB"/>
            <a:t>Topologia nie zmienia się </a:t>
          </a:r>
          <a:endParaRPr lang="en-GB">
            <a:latin typeface="Century Gothic" panose="020B0502020202020204"/>
          </a:endParaRPr>
        </a:p>
      </dgm:t>
    </dgm:pt>
    <dgm:pt modelId="{E3EA76D8-A65F-4F5C-81A2-3315E20F26B0}" type="parTrans" cxnId="{ABBDC927-E0E8-422C-8B1B-5B08F75E1553}">
      <dgm:prSet/>
      <dgm:spPr/>
    </dgm:pt>
    <dgm:pt modelId="{47DDC108-F6D1-44BB-AFFE-D33865655DD5}" type="sibTrans" cxnId="{ABBDC927-E0E8-422C-8B1B-5B08F75E1553}">
      <dgm:prSet/>
      <dgm:spPr/>
    </dgm:pt>
    <dgm:pt modelId="{2D313A1A-C303-49BF-AB39-DF73781045C5}">
      <dgm:prSet phldr="0"/>
      <dgm:spPr/>
      <dgm:t>
        <a:bodyPr/>
        <a:lstStyle/>
        <a:p>
          <a:pPr rtl="0"/>
          <a:r>
            <a:rPr lang="en-GB"/>
            <a:t>Jest jeden administrator </a:t>
          </a:r>
          <a:endParaRPr lang="en-GB">
            <a:latin typeface="Century Gothic" panose="020B0502020202020204"/>
          </a:endParaRPr>
        </a:p>
      </dgm:t>
    </dgm:pt>
    <dgm:pt modelId="{DFC34D2E-BCE4-4B02-BC9A-68EE28EA9EA2}" type="parTrans" cxnId="{18D7ADFC-0016-4C61-A814-05ED54617970}">
      <dgm:prSet/>
      <dgm:spPr/>
    </dgm:pt>
    <dgm:pt modelId="{B0D1EC3C-3148-4352-9CD0-C8D1F0525FE8}" type="sibTrans" cxnId="{18D7ADFC-0016-4C61-A814-05ED54617970}">
      <dgm:prSet/>
      <dgm:spPr/>
    </dgm:pt>
    <dgm:pt modelId="{6E759C17-DB31-4223-A19D-6B90BACA1EDC}">
      <dgm:prSet phldr="0"/>
      <dgm:spPr/>
      <dgm:t>
        <a:bodyPr/>
        <a:lstStyle/>
        <a:p>
          <a:pPr rtl="0"/>
          <a:r>
            <a:rPr lang="en-GB"/>
            <a:t>Koszt transportu wynosi zero</a:t>
          </a:r>
          <a:endParaRPr lang="en-GB">
            <a:latin typeface="Century Gothic" panose="020B0502020202020204"/>
          </a:endParaRPr>
        </a:p>
      </dgm:t>
    </dgm:pt>
    <dgm:pt modelId="{405EA41E-D2FC-4A0B-BFD7-BA0108CB9CFD}" type="parTrans" cxnId="{B566B91B-1E07-48F2-9488-DFF80071F509}">
      <dgm:prSet/>
      <dgm:spPr/>
    </dgm:pt>
    <dgm:pt modelId="{676A68A8-B9FA-4FA7-9010-D819113D38F8}" type="sibTrans" cxnId="{B566B91B-1E07-48F2-9488-DFF80071F509}">
      <dgm:prSet/>
      <dgm:spPr/>
    </dgm:pt>
    <dgm:pt modelId="{DFD602F7-77F3-4C6C-A487-DD35C8E5636C}">
      <dgm:prSet phldr="0"/>
      <dgm:spPr/>
      <dgm:t>
        <a:bodyPr/>
        <a:lstStyle/>
        <a:p>
          <a:pPr rtl="0"/>
          <a:r>
            <a:rPr lang="en-GB"/>
            <a:t>Sieć jest jednorodna</a:t>
          </a:r>
          <a:endParaRPr lang="en-GB">
            <a:latin typeface="Century Gothic" panose="020B0502020202020204"/>
          </a:endParaRPr>
        </a:p>
      </dgm:t>
    </dgm:pt>
    <dgm:pt modelId="{F7178280-E1C7-4EFB-8A10-877F1CCD9EE0}" type="parTrans" cxnId="{02C7D7A6-7B9D-46FB-94A8-251098DDFDC4}">
      <dgm:prSet/>
      <dgm:spPr/>
    </dgm:pt>
    <dgm:pt modelId="{18C5D277-8F24-4F31-8CCA-0E9B6BEA7F2C}" type="sibTrans" cxnId="{02C7D7A6-7B9D-46FB-94A8-251098DDFDC4}">
      <dgm:prSet/>
      <dgm:spPr/>
    </dgm:pt>
    <dgm:pt modelId="{D347D3D2-1869-40CF-9C3D-473E83716D71}" type="pres">
      <dgm:prSet presAssocID="{05E33155-C848-4486-A88F-5B817FF3A852}" presName="linear" presStyleCnt="0">
        <dgm:presLayoutVars>
          <dgm:animLvl val="lvl"/>
          <dgm:resizeHandles val="exact"/>
        </dgm:presLayoutVars>
      </dgm:prSet>
      <dgm:spPr/>
    </dgm:pt>
    <dgm:pt modelId="{3F89BB81-2D74-44B0-8921-55F228CFD970}" type="pres">
      <dgm:prSet presAssocID="{8DBB0F00-7245-4D8C-BE49-17A4842F20E8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050F1E69-E458-47F7-B083-118713CD64EB}" type="pres">
      <dgm:prSet presAssocID="{BE2672E9-7C8E-4639-9508-81E797FA0553}" presName="spacer" presStyleCnt="0"/>
      <dgm:spPr/>
    </dgm:pt>
    <dgm:pt modelId="{2147C0C0-384A-4950-AEBA-433B55554ECA}" type="pres">
      <dgm:prSet presAssocID="{FD77708F-F180-465E-B8C7-7D2015C856D7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0350F6D7-F83F-45D4-95A7-F6F16DD7EE56}" type="pres">
      <dgm:prSet presAssocID="{4D5F60C1-BC6C-4D69-93C9-3E54FF7D83F5}" presName="spacer" presStyleCnt="0"/>
      <dgm:spPr/>
    </dgm:pt>
    <dgm:pt modelId="{8A88654C-8768-4EB2-8E03-AC26777D4365}" type="pres">
      <dgm:prSet presAssocID="{218498CB-766D-4AE5-AB5A-0465C58AA954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A26E4451-9CE0-4A6B-99C4-3FC042EB0796}" type="pres">
      <dgm:prSet presAssocID="{038C460F-D403-4E95-9418-0E1A905A0502}" presName="spacer" presStyleCnt="0"/>
      <dgm:spPr/>
    </dgm:pt>
    <dgm:pt modelId="{1ECB05C1-E14C-4530-B561-E2AA5ABB8436}" type="pres">
      <dgm:prSet presAssocID="{C6A01D70-2608-441F-8855-2E104BB25F00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160939D9-1D05-4075-8340-D6D16D6F9DD5}" type="pres">
      <dgm:prSet presAssocID="{112B7487-83A5-401E-99E3-653FA1A2FA0A}" presName="spacer" presStyleCnt="0"/>
      <dgm:spPr/>
    </dgm:pt>
    <dgm:pt modelId="{D176DD9E-ADE7-4011-9C02-59EED3241140}" type="pres">
      <dgm:prSet presAssocID="{2B06BA09-CDA5-42DA-B82E-5EA182380DA1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763A3C63-E6E7-4A83-9E81-AE7456DD2997}" type="pres">
      <dgm:prSet presAssocID="{47DDC108-F6D1-44BB-AFFE-D33865655DD5}" presName="spacer" presStyleCnt="0"/>
      <dgm:spPr/>
    </dgm:pt>
    <dgm:pt modelId="{EA0F4388-9B40-40E5-BAE6-A85FB3383CA6}" type="pres">
      <dgm:prSet presAssocID="{2D313A1A-C303-49BF-AB39-DF73781045C5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B6FFBEAB-624C-472D-A12F-3D73BF61BF39}" type="pres">
      <dgm:prSet presAssocID="{B0D1EC3C-3148-4352-9CD0-C8D1F0525FE8}" presName="spacer" presStyleCnt="0"/>
      <dgm:spPr/>
    </dgm:pt>
    <dgm:pt modelId="{88837BE9-46B6-4B88-AC8E-30A77FF98FBB}" type="pres">
      <dgm:prSet presAssocID="{6E759C17-DB31-4223-A19D-6B90BACA1EDC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AA04EE33-EFBF-437C-879A-AA2E103CB8B5}" type="pres">
      <dgm:prSet presAssocID="{676A68A8-B9FA-4FA7-9010-D819113D38F8}" presName="spacer" presStyleCnt="0"/>
      <dgm:spPr/>
    </dgm:pt>
    <dgm:pt modelId="{D14596A9-74EE-4354-AB67-2D6D0850B212}" type="pres">
      <dgm:prSet presAssocID="{DFD602F7-77F3-4C6C-A487-DD35C8E5636C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30964806-3FB6-4E31-B57A-D59885F12B01}" type="presOf" srcId="{2B06BA09-CDA5-42DA-B82E-5EA182380DA1}" destId="{D176DD9E-ADE7-4011-9C02-59EED3241140}" srcOrd="0" destOrd="0" presId="urn:microsoft.com/office/officeart/2005/8/layout/vList2"/>
    <dgm:cxn modelId="{40D2BC06-E87A-46D7-882A-B106152E1724}" type="presOf" srcId="{2D313A1A-C303-49BF-AB39-DF73781045C5}" destId="{EA0F4388-9B40-40E5-BAE6-A85FB3383CA6}" srcOrd="0" destOrd="0" presId="urn:microsoft.com/office/officeart/2005/8/layout/vList2"/>
    <dgm:cxn modelId="{10596011-0222-4D48-A3C8-12EB0A2A101B}" type="presOf" srcId="{C6A01D70-2608-441F-8855-2E104BB25F00}" destId="{1ECB05C1-E14C-4530-B561-E2AA5ABB8436}" srcOrd="0" destOrd="0" presId="urn:microsoft.com/office/officeart/2005/8/layout/vList2"/>
    <dgm:cxn modelId="{B566B91B-1E07-48F2-9488-DFF80071F509}" srcId="{05E33155-C848-4486-A88F-5B817FF3A852}" destId="{6E759C17-DB31-4223-A19D-6B90BACA1EDC}" srcOrd="6" destOrd="0" parTransId="{405EA41E-D2FC-4A0B-BFD7-BA0108CB9CFD}" sibTransId="{676A68A8-B9FA-4FA7-9010-D819113D38F8}"/>
    <dgm:cxn modelId="{ABBDC927-E0E8-422C-8B1B-5B08F75E1553}" srcId="{05E33155-C848-4486-A88F-5B817FF3A852}" destId="{2B06BA09-CDA5-42DA-B82E-5EA182380DA1}" srcOrd="4" destOrd="0" parTransId="{E3EA76D8-A65F-4F5C-81A2-3315E20F26B0}" sibTransId="{47DDC108-F6D1-44BB-AFFE-D33865655DD5}"/>
    <dgm:cxn modelId="{1BCA472B-1E9A-4C90-BC19-0A1AA7FF5657}" srcId="{05E33155-C848-4486-A88F-5B817FF3A852}" destId="{8DBB0F00-7245-4D8C-BE49-17A4842F20E8}" srcOrd="0" destOrd="0" parTransId="{8F3481CC-EFE5-4D15-AFC3-A87F4A5870DF}" sibTransId="{BE2672E9-7C8E-4639-9508-81E797FA0553}"/>
    <dgm:cxn modelId="{0C212036-9B9C-4647-8134-E919C14BB9AD}" srcId="{05E33155-C848-4486-A88F-5B817FF3A852}" destId="{C6A01D70-2608-441F-8855-2E104BB25F00}" srcOrd="3" destOrd="0" parTransId="{8121A6CE-113D-4740-9214-3AA15868CE87}" sibTransId="{112B7487-83A5-401E-99E3-653FA1A2FA0A}"/>
    <dgm:cxn modelId="{39FC9969-4578-43B9-BA90-FAE1034693B2}" type="presOf" srcId="{DFD602F7-77F3-4C6C-A487-DD35C8E5636C}" destId="{D14596A9-74EE-4354-AB67-2D6D0850B212}" srcOrd="0" destOrd="0" presId="urn:microsoft.com/office/officeart/2005/8/layout/vList2"/>
    <dgm:cxn modelId="{06309286-9293-4751-823B-AF586F52F81A}" type="presOf" srcId="{6E759C17-DB31-4223-A19D-6B90BACA1EDC}" destId="{88837BE9-46B6-4B88-AC8E-30A77FF98FBB}" srcOrd="0" destOrd="0" presId="urn:microsoft.com/office/officeart/2005/8/layout/vList2"/>
    <dgm:cxn modelId="{1C3C159F-78A7-4183-B3BE-45A97391810A}" type="presOf" srcId="{8DBB0F00-7245-4D8C-BE49-17A4842F20E8}" destId="{3F89BB81-2D74-44B0-8921-55F228CFD970}" srcOrd="0" destOrd="0" presId="urn:microsoft.com/office/officeart/2005/8/layout/vList2"/>
    <dgm:cxn modelId="{02C7D7A6-7B9D-46FB-94A8-251098DDFDC4}" srcId="{05E33155-C848-4486-A88F-5B817FF3A852}" destId="{DFD602F7-77F3-4C6C-A487-DD35C8E5636C}" srcOrd="7" destOrd="0" parTransId="{F7178280-E1C7-4EFB-8A10-877F1CCD9EE0}" sibTransId="{18C5D277-8F24-4F31-8CCA-0E9B6BEA7F2C}"/>
    <dgm:cxn modelId="{14D8FAB4-F54E-4FCA-A3E5-C459DC12DFF9}" type="presOf" srcId="{FD77708F-F180-465E-B8C7-7D2015C856D7}" destId="{2147C0C0-384A-4950-AEBA-433B55554ECA}" srcOrd="0" destOrd="0" presId="urn:microsoft.com/office/officeart/2005/8/layout/vList2"/>
    <dgm:cxn modelId="{108B53B5-C5BF-406B-B53E-2E132F943375}" type="presOf" srcId="{05E33155-C848-4486-A88F-5B817FF3A852}" destId="{D347D3D2-1869-40CF-9C3D-473E83716D71}" srcOrd="0" destOrd="0" presId="urn:microsoft.com/office/officeart/2005/8/layout/vList2"/>
    <dgm:cxn modelId="{280379B5-A658-4B35-90DA-552D6DA53C12}" srcId="{05E33155-C848-4486-A88F-5B817FF3A852}" destId="{218498CB-766D-4AE5-AB5A-0465C58AA954}" srcOrd="2" destOrd="0" parTransId="{6B8BF794-8220-4B9B-9A8C-F5CA561FC06B}" sibTransId="{038C460F-D403-4E95-9418-0E1A905A0502}"/>
    <dgm:cxn modelId="{D89AE1CC-B069-46F1-8E93-90902EC732A8}" type="presOf" srcId="{218498CB-766D-4AE5-AB5A-0465C58AA954}" destId="{8A88654C-8768-4EB2-8E03-AC26777D4365}" srcOrd="0" destOrd="0" presId="urn:microsoft.com/office/officeart/2005/8/layout/vList2"/>
    <dgm:cxn modelId="{378875DC-4C29-478D-9E87-24E810400F71}" srcId="{05E33155-C848-4486-A88F-5B817FF3A852}" destId="{FD77708F-F180-465E-B8C7-7D2015C856D7}" srcOrd="1" destOrd="0" parTransId="{EA19F81C-220D-496A-B583-213AFA237FC5}" sibTransId="{4D5F60C1-BC6C-4D69-93C9-3E54FF7D83F5}"/>
    <dgm:cxn modelId="{18D7ADFC-0016-4C61-A814-05ED54617970}" srcId="{05E33155-C848-4486-A88F-5B817FF3A852}" destId="{2D313A1A-C303-49BF-AB39-DF73781045C5}" srcOrd="5" destOrd="0" parTransId="{DFC34D2E-BCE4-4B02-BC9A-68EE28EA9EA2}" sibTransId="{B0D1EC3C-3148-4352-9CD0-C8D1F0525FE8}"/>
    <dgm:cxn modelId="{232AB712-AF59-43D4-9F9E-631358F62D0D}" type="presParOf" srcId="{D347D3D2-1869-40CF-9C3D-473E83716D71}" destId="{3F89BB81-2D74-44B0-8921-55F228CFD970}" srcOrd="0" destOrd="0" presId="urn:microsoft.com/office/officeart/2005/8/layout/vList2"/>
    <dgm:cxn modelId="{BA2BAF22-108F-499A-B8B8-65C3DB4C0776}" type="presParOf" srcId="{D347D3D2-1869-40CF-9C3D-473E83716D71}" destId="{050F1E69-E458-47F7-B083-118713CD64EB}" srcOrd="1" destOrd="0" presId="urn:microsoft.com/office/officeart/2005/8/layout/vList2"/>
    <dgm:cxn modelId="{3BE740F4-32B6-425E-A040-87DFD3269A68}" type="presParOf" srcId="{D347D3D2-1869-40CF-9C3D-473E83716D71}" destId="{2147C0C0-384A-4950-AEBA-433B55554ECA}" srcOrd="2" destOrd="0" presId="urn:microsoft.com/office/officeart/2005/8/layout/vList2"/>
    <dgm:cxn modelId="{A563820E-D96B-45F7-8719-F2A7DCB950FE}" type="presParOf" srcId="{D347D3D2-1869-40CF-9C3D-473E83716D71}" destId="{0350F6D7-F83F-45D4-95A7-F6F16DD7EE56}" srcOrd="3" destOrd="0" presId="urn:microsoft.com/office/officeart/2005/8/layout/vList2"/>
    <dgm:cxn modelId="{5A94FD01-EC7E-4505-A172-70E9486D1F0E}" type="presParOf" srcId="{D347D3D2-1869-40CF-9C3D-473E83716D71}" destId="{8A88654C-8768-4EB2-8E03-AC26777D4365}" srcOrd="4" destOrd="0" presId="urn:microsoft.com/office/officeart/2005/8/layout/vList2"/>
    <dgm:cxn modelId="{EA437C6B-1353-4AF6-AEA6-AF7377AEDB5B}" type="presParOf" srcId="{D347D3D2-1869-40CF-9C3D-473E83716D71}" destId="{A26E4451-9CE0-4A6B-99C4-3FC042EB0796}" srcOrd="5" destOrd="0" presId="urn:microsoft.com/office/officeart/2005/8/layout/vList2"/>
    <dgm:cxn modelId="{8C656039-FFA6-4390-AD56-B13264382089}" type="presParOf" srcId="{D347D3D2-1869-40CF-9C3D-473E83716D71}" destId="{1ECB05C1-E14C-4530-B561-E2AA5ABB8436}" srcOrd="6" destOrd="0" presId="urn:microsoft.com/office/officeart/2005/8/layout/vList2"/>
    <dgm:cxn modelId="{A135E44F-3451-4A66-A33D-3CC227999764}" type="presParOf" srcId="{D347D3D2-1869-40CF-9C3D-473E83716D71}" destId="{160939D9-1D05-4075-8340-D6D16D6F9DD5}" srcOrd="7" destOrd="0" presId="urn:microsoft.com/office/officeart/2005/8/layout/vList2"/>
    <dgm:cxn modelId="{0960CEF3-FB32-4E21-BE34-340CB3DD0924}" type="presParOf" srcId="{D347D3D2-1869-40CF-9C3D-473E83716D71}" destId="{D176DD9E-ADE7-4011-9C02-59EED3241140}" srcOrd="8" destOrd="0" presId="urn:microsoft.com/office/officeart/2005/8/layout/vList2"/>
    <dgm:cxn modelId="{E9F4F360-E230-459D-8900-65EC324026B5}" type="presParOf" srcId="{D347D3D2-1869-40CF-9C3D-473E83716D71}" destId="{763A3C63-E6E7-4A83-9E81-AE7456DD2997}" srcOrd="9" destOrd="0" presId="urn:microsoft.com/office/officeart/2005/8/layout/vList2"/>
    <dgm:cxn modelId="{A277EF1C-F287-43AD-9559-53FFB8C20D04}" type="presParOf" srcId="{D347D3D2-1869-40CF-9C3D-473E83716D71}" destId="{EA0F4388-9B40-40E5-BAE6-A85FB3383CA6}" srcOrd="10" destOrd="0" presId="urn:microsoft.com/office/officeart/2005/8/layout/vList2"/>
    <dgm:cxn modelId="{8C03EFCD-9406-47CD-8DD3-94B32E47AAC4}" type="presParOf" srcId="{D347D3D2-1869-40CF-9C3D-473E83716D71}" destId="{B6FFBEAB-624C-472D-A12F-3D73BF61BF39}" srcOrd="11" destOrd="0" presId="urn:microsoft.com/office/officeart/2005/8/layout/vList2"/>
    <dgm:cxn modelId="{52818507-CEE3-4380-89B7-6A13D3E78053}" type="presParOf" srcId="{D347D3D2-1869-40CF-9C3D-473E83716D71}" destId="{88837BE9-46B6-4B88-AC8E-30A77FF98FBB}" srcOrd="12" destOrd="0" presId="urn:microsoft.com/office/officeart/2005/8/layout/vList2"/>
    <dgm:cxn modelId="{98894704-B931-4B60-9CA3-7EAE48E1143D}" type="presParOf" srcId="{D347D3D2-1869-40CF-9C3D-473E83716D71}" destId="{AA04EE33-EFBF-437C-879A-AA2E103CB8B5}" srcOrd="13" destOrd="0" presId="urn:microsoft.com/office/officeart/2005/8/layout/vList2"/>
    <dgm:cxn modelId="{CFAF7BA5-D15E-49EA-BA55-746EC7C701A6}" type="presParOf" srcId="{D347D3D2-1869-40CF-9C3D-473E83716D71}" destId="{D14596A9-74EE-4354-AB67-2D6D0850B212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5C160E-8317-4C98-997C-CBF088E69EF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331B8D-A6C7-4847-9DCE-C6EBEAC76BF1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b="1" dirty="0"/>
            <a:t>Code base</a:t>
          </a:r>
          <a:r>
            <a:rPr lang="en-GB" dirty="0"/>
            <a:t>: One codebase is tracked in revision control, while many deploys </a:t>
          </a:r>
          <a:endParaRPr lang="en-US" dirty="0"/>
        </a:p>
      </dgm:t>
    </dgm:pt>
    <dgm:pt modelId="{D0F05D39-99E1-4041-9904-E8DB678FE02E}" type="parTrans" cxnId="{B7A423D1-2A06-4F54-8A87-0447E60F3A6C}">
      <dgm:prSet/>
      <dgm:spPr/>
      <dgm:t>
        <a:bodyPr/>
        <a:lstStyle/>
        <a:p>
          <a:endParaRPr lang="en-US"/>
        </a:p>
      </dgm:t>
    </dgm:pt>
    <dgm:pt modelId="{2AEDCEC6-0621-47C2-9905-9303FBCEC8FD}" type="sibTrans" cxnId="{B7A423D1-2A06-4F54-8A87-0447E60F3A6C}">
      <dgm:prSet/>
      <dgm:spPr/>
      <dgm:t>
        <a:bodyPr/>
        <a:lstStyle/>
        <a:p>
          <a:endParaRPr lang="en-US"/>
        </a:p>
      </dgm:t>
    </dgm:pt>
    <dgm:pt modelId="{FB23F515-E72F-4E6F-8DFC-23D470303E98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b="1" dirty="0"/>
            <a:t>Dependencies</a:t>
          </a:r>
          <a:r>
            <a:rPr lang="en-GB" dirty="0"/>
            <a:t>: Explicitly declare and isolate dependencies</a:t>
          </a:r>
          <a:endParaRPr lang="en-US" dirty="0"/>
        </a:p>
      </dgm:t>
    </dgm:pt>
    <dgm:pt modelId="{A835B7CD-0E36-42E2-8571-6B4A190B54E8}" type="parTrans" cxnId="{8364EED9-9C17-4410-A0CD-15FFBDAD3648}">
      <dgm:prSet/>
      <dgm:spPr/>
      <dgm:t>
        <a:bodyPr/>
        <a:lstStyle/>
        <a:p>
          <a:endParaRPr lang="en-US"/>
        </a:p>
      </dgm:t>
    </dgm:pt>
    <dgm:pt modelId="{F3289152-A509-407F-9F5C-E1801690F285}" type="sibTrans" cxnId="{8364EED9-9C17-4410-A0CD-15FFBDAD3648}">
      <dgm:prSet/>
      <dgm:spPr/>
      <dgm:t>
        <a:bodyPr/>
        <a:lstStyle/>
        <a:p>
          <a:endParaRPr lang="en-US"/>
        </a:p>
      </dgm:t>
    </dgm:pt>
    <dgm:pt modelId="{730856CC-7734-4A77-91C5-19B87E66AD01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b="1" dirty="0"/>
            <a:t>Config</a:t>
          </a:r>
          <a:r>
            <a:rPr lang="en-GB" dirty="0"/>
            <a:t>: Store config in the environment</a:t>
          </a:r>
          <a:endParaRPr lang="en-US" dirty="0"/>
        </a:p>
      </dgm:t>
    </dgm:pt>
    <dgm:pt modelId="{FBC19499-A007-4FF9-895E-210B0B1A80A0}" type="parTrans" cxnId="{70C18126-2817-40FC-BFC8-B55CAEAA7AC6}">
      <dgm:prSet/>
      <dgm:spPr/>
      <dgm:t>
        <a:bodyPr/>
        <a:lstStyle/>
        <a:p>
          <a:endParaRPr lang="en-US"/>
        </a:p>
      </dgm:t>
    </dgm:pt>
    <dgm:pt modelId="{242D8CD7-08A0-4095-99F2-D30D3C824809}" type="sibTrans" cxnId="{70C18126-2817-40FC-BFC8-B55CAEAA7AC6}">
      <dgm:prSet/>
      <dgm:spPr/>
      <dgm:t>
        <a:bodyPr/>
        <a:lstStyle/>
        <a:p>
          <a:endParaRPr lang="en-US"/>
        </a:p>
      </dgm:t>
    </dgm:pt>
    <dgm:pt modelId="{C98CC3BB-3FCB-4012-AEA0-72830568F1E9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b="1" dirty="0"/>
            <a:t>Backing services</a:t>
          </a:r>
          <a:r>
            <a:rPr lang="en-GB" dirty="0"/>
            <a:t>: Treat backing services as attached resources </a:t>
          </a:r>
          <a:endParaRPr lang="en-US" dirty="0"/>
        </a:p>
      </dgm:t>
    </dgm:pt>
    <dgm:pt modelId="{FF888E83-0B4C-4507-AC42-093854AC3A91}" type="parTrans" cxnId="{443CCDF0-1AE1-4E8F-81C6-D3CF26539409}">
      <dgm:prSet/>
      <dgm:spPr/>
      <dgm:t>
        <a:bodyPr/>
        <a:lstStyle/>
        <a:p>
          <a:endParaRPr lang="en-US"/>
        </a:p>
      </dgm:t>
    </dgm:pt>
    <dgm:pt modelId="{EBED903C-A9B2-4C70-821E-5BF6B73E987E}" type="sibTrans" cxnId="{443CCDF0-1AE1-4E8F-81C6-D3CF26539409}">
      <dgm:prSet/>
      <dgm:spPr/>
      <dgm:t>
        <a:bodyPr/>
        <a:lstStyle/>
        <a:p>
          <a:endParaRPr lang="en-US"/>
        </a:p>
      </dgm:t>
    </dgm:pt>
    <dgm:pt modelId="{C5122100-110D-4370-A4E4-06CF930DAB2F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b="1" dirty="0"/>
            <a:t>Build, release, run</a:t>
          </a:r>
          <a:r>
            <a:rPr lang="en-GB" dirty="0"/>
            <a:t>: Strictly separate the build and run stages </a:t>
          </a:r>
          <a:endParaRPr lang="en-US" dirty="0"/>
        </a:p>
      </dgm:t>
    </dgm:pt>
    <dgm:pt modelId="{B02B0FF4-B2E5-4DA4-8049-AA907A8ABBEF}" type="parTrans" cxnId="{64289484-047B-4438-9575-433709C8A350}">
      <dgm:prSet/>
      <dgm:spPr/>
      <dgm:t>
        <a:bodyPr/>
        <a:lstStyle/>
        <a:p>
          <a:endParaRPr lang="en-US"/>
        </a:p>
      </dgm:t>
    </dgm:pt>
    <dgm:pt modelId="{9ED0B07D-94D8-4BB6-8C91-CCE08EB122FA}" type="sibTrans" cxnId="{64289484-047B-4438-9575-433709C8A350}">
      <dgm:prSet/>
      <dgm:spPr/>
      <dgm:t>
        <a:bodyPr/>
        <a:lstStyle/>
        <a:p>
          <a:endParaRPr lang="en-US"/>
        </a:p>
      </dgm:t>
    </dgm:pt>
    <dgm:pt modelId="{653BB55E-B73A-4AD0-9C75-B5BF007F7AF9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b="1" dirty="0"/>
            <a:t>Processes</a:t>
          </a:r>
          <a:r>
            <a:rPr lang="en-GB" dirty="0"/>
            <a:t>: Execute the app as one or more stateless processes </a:t>
          </a:r>
          <a:endParaRPr lang="en-US" dirty="0"/>
        </a:p>
      </dgm:t>
    </dgm:pt>
    <dgm:pt modelId="{72A7FAB1-4282-4520-BECD-9EC76F142F2D}" type="parTrans" cxnId="{2B1F6FEA-1D69-485C-9A91-7FB4252627DA}">
      <dgm:prSet/>
      <dgm:spPr/>
      <dgm:t>
        <a:bodyPr/>
        <a:lstStyle/>
        <a:p>
          <a:endParaRPr lang="en-US"/>
        </a:p>
      </dgm:t>
    </dgm:pt>
    <dgm:pt modelId="{197053F3-54BB-4153-84C1-03A9028B40E0}" type="sibTrans" cxnId="{2B1F6FEA-1D69-485C-9A91-7FB4252627DA}">
      <dgm:prSet/>
      <dgm:spPr/>
      <dgm:t>
        <a:bodyPr/>
        <a:lstStyle/>
        <a:p>
          <a:endParaRPr lang="en-US"/>
        </a:p>
      </dgm:t>
    </dgm:pt>
    <dgm:pt modelId="{7087EF96-A347-43F6-A09D-7A6504E2968B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b="1" dirty="0"/>
            <a:t>Port-binding</a:t>
          </a:r>
          <a:r>
            <a:rPr lang="en-GB" dirty="0"/>
            <a:t>: Export services via port-binding</a:t>
          </a:r>
          <a:br>
            <a:rPr lang="en-GB" dirty="0"/>
          </a:br>
          <a:endParaRPr lang="en-US" dirty="0"/>
        </a:p>
      </dgm:t>
    </dgm:pt>
    <dgm:pt modelId="{39716C41-200F-47B0-B874-6E739AB00095}" type="parTrans" cxnId="{35A08CB8-ACA7-409D-956F-C4742D2B8D19}">
      <dgm:prSet/>
      <dgm:spPr/>
      <dgm:t>
        <a:bodyPr/>
        <a:lstStyle/>
        <a:p>
          <a:endParaRPr lang="en-US"/>
        </a:p>
      </dgm:t>
    </dgm:pt>
    <dgm:pt modelId="{3C86B5A2-36A2-47DF-8EA3-729B979E29EE}" type="sibTrans" cxnId="{35A08CB8-ACA7-409D-956F-C4742D2B8D19}">
      <dgm:prSet/>
      <dgm:spPr/>
      <dgm:t>
        <a:bodyPr/>
        <a:lstStyle/>
        <a:p>
          <a:endParaRPr lang="en-US"/>
        </a:p>
      </dgm:t>
    </dgm:pt>
    <dgm:pt modelId="{FC3A9902-78F2-40A7-9861-68B5648EFFB6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b="1" dirty="0"/>
            <a:t>Concurrency</a:t>
          </a:r>
          <a:r>
            <a:rPr lang="en-GB" dirty="0"/>
            <a:t>: Scale-out via the process model </a:t>
          </a:r>
          <a:endParaRPr lang="en-US" dirty="0"/>
        </a:p>
      </dgm:t>
    </dgm:pt>
    <dgm:pt modelId="{A17E7707-E0C2-4F7C-8B9B-F929FBE5E33B}" type="parTrans" cxnId="{AD2150FD-2179-409C-BC7D-AA87513862A7}">
      <dgm:prSet/>
      <dgm:spPr/>
      <dgm:t>
        <a:bodyPr/>
        <a:lstStyle/>
        <a:p>
          <a:endParaRPr lang="en-US"/>
        </a:p>
      </dgm:t>
    </dgm:pt>
    <dgm:pt modelId="{CB977D6E-F153-4A2D-AA66-AA1E841E7621}" type="sibTrans" cxnId="{AD2150FD-2179-409C-BC7D-AA87513862A7}">
      <dgm:prSet/>
      <dgm:spPr/>
      <dgm:t>
        <a:bodyPr/>
        <a:lstStyle/>
        <a:p>
          <a:endParaRPr lang="en-US"/>
        </a:p>
      </dgm:t>
    </dgm:pt>
    <dgm:pt modelId="{650A0F9D-1FC4-422E-A0DC-A9C687E17C20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b="1" dirty="0"/>
            <a:t>Disposability</a:t>
          </a:r>
          <a:r>
            <a:rPr lang="en-GB" dirty="0"/>
            <a:t>: Maximize robustness with a fast </a:t>
          </a:r>
          <a:r>
            <a:rPr lang="en-GB" dirty="0" err="1"/>
            <a:t>startup</a:t>
          </a:r>
          <a:r>
            <a:rPr lang="en-GB" dirty="0"/>
            <a:t> and graceful shutdown </a:t>
          </a:r>
          <a:endParaRPr lang="en-US" dirty="0"/>
        </a:p>
      </dgm:t>
    </dgm:pt>
    <dgm:pt modelId="{4EB2F4FD-46F6-48C3-978E-422523B2BFA6}" type="parTrans" cxnId="{2AF0C3E7-2723-4261-94CA-D8669454367B}">
      <dgm:prSet/>
      <dgm:spPr/>
      <dgm:t>
        <a:bodyPr/>
        <a:lstStyle/>
        <a:p>
          <a:endParaRPr lang="en-US"/>
        </a:p>
      </dgm:t>
    </dgm:pt>
    <dgm:pt modelId="{97B57ADB-2FDC-4215-97D1-2A90B0EAA756}" type="sibTrans" cxnId="{2AF0C3E7-2723-4261-94CA-D8669454367B}">
      <dgm:prSet/>
      <dgm:spPr/>
      <dgm:t>
        <a:bodyPr/>
        <a:lstStyle/>
        <a:p>
          <a:endParaRPr lang="en-US"/>
        </a:p>
      </dgm:t>
    </dgm:pt>
    <dgm:pt modelId="{917E8C8E-3FEC-447C-BF87-93D3622F2239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b="1" dirty="0"/>
            <a:t>Dev/prod parity</a:t>
          </a:r>
          <a:r>
            <a:rPr lang="en-GB" dirty="0"/>
            <a:t>: Keep development, staging, and production as similar as possible</a:t>
          </a:r>
          <a:endParaRPr lang="en-US" dirty="0"/>
        </a:p>
      </dgm:t>
    </dgm:pt>
    <dgm:pt modelId="{9324AF60-5C3C-407C-8A18-7ED84413EBBF}" type="parTrans" cxnId="{5ED436F2-8D14-474D-AA66-42C3A81C2573}">
      <dgm:prSet/>
      <dgm:spPr/>
      <dgm:t>
        <a:bodyPr/>
        <a:lstStyle/>
        <a:p>
          <a:endParaRPr lang="en-US"/>
        </a:p>
      </dgm:t>
    </dgm:pt>
    <dgm:pt modelId="{52FAF611-563B-406A-9BAA-0543E33E622F}" type="sibTrans" cxnId="{5ED436F2-8D14-474D-AA66-42C3A81C2573}">
      <dgm:prSet/>
      <dgm:spPr/>
      <dgm:t>
        <a:bodyPr/>
        <a:lstStyle/>
        <a:p>
          <a:endParaRPr lang="en-US"/>
        </a:p>
      </dgm:t>
    </dgm:pt>
    <dgm:pt modelId="{12CB3981-9FCF-457B-96DB-0438A86252C5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b="1" dirty="0"/>
            <a:t>Logs</a:t>
          </a:r>
          <a:r>
            <a:rPr lang="en-GB" dirty="0"/>
            <a:t>: Treat logs as event streams</a:t>
          </a:r>
          <a:endParaRPr lang="en-US" dirty="0"/>
        </a:p>
      </dgm:t>
    </dgm:pt>
    <dgm:pt modelId="{C1FF4265-AAC9-44C4-BA7E-7EA7FFBAEB6A}" type="parTrans" cxnId="{30728CAB-61B7-4EAA-B46F-8DDFB3397BFA}">
      <dgm:prSet/>
      <dgm:spPr/>
      <dgm:t>
        <a:bodyPr/>
        <a:lstStyle/>
        <a:p>
          <a:endParaRPr lang="en-US"/>
        </a:p>
      </dgm:t>
    </dgm:pt>
    <dgm:pt modelId="{71B71B9B-6202-4C9C-A59E-DDEE0B4DA226}" type="sibTrans" cxnId="{30728CAB-61B7-4EAA-B46F-8DDFB3397BFA}">
      <dgm:prSet/>
      <dgm:spPr/>
      <dgm:t>
        <a:bodyPr/>
        <a:lstStyle/>
        <a:p>
          <a:endParaRPr lang="en-US"/>
        </a:p>
      </dgm:t>
    </dgm:pt>
    <dgm:pt modelId="{B72B044E-91FD-4F47-B34A-A8FE893B0689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b="1" dirty="0"/>
            <a:t>Admin processes</a:t>
          </a:r>
          <a:r>
            <a:rPr lang="en-GB" dirty="0"/>
            <a:t>: Run admin/management tasks as one-off processes </a:t>
          </a:r>
          <a:endParaRPr lang="en-US" dirty="0"/>
        </a:p>
      </dgm:t>
    </dgm:pt>
    <dgm:pt modelId="{57A0D1ED-E1D8-4AA3-A0E8-6AFDE3E1D7AC}" type="parTrans" cxnId="{D473F16A-A0BF-4BAA-805F-6497E3C5301A}">
      <dgm:prSet/>
      <dgm:spPr/>
      <dgm:t>
        <a:bodyPr/>
        <a:lstStyle/>
        <a:p>
          <a:endParaRPr lang="en-US"/>
        </a:p>
      </dgm:t>
    </dgm:pt>
    <dgm:pt modelId="{198F5DEF-7D39-4BBF-9F5C-4B2AFAAA676C}" type="sibTrans" cxnId="{D473F16A-A0BF-4BAA-805F-6497E3C5301A}">
      <dgm:prSet/>
      <dgm:spPr/>
      <dgm:t>
        <a:bodyPr/>
        <a:lstStyle/>
        <a:p>
          <a:endParaRPr lang="en-US"/>
        </a:p>
      </dgm:t>
    </dgm:pt>
    <dgm:pt modelId="{331730F1-4D96-574D-A34F-A2204190BFB4}" type="pres">
      <dgm:prSet presAssocID="{AA5C160E-8317-4C98-997C-CBF088E69EFB}" presName="diagram" presStyleCnt="0">
        <dgm:presLayoutVars>
          <dgm:dir/>
          <dgm:resizeHandles val="exact"/>
        </dgm:presLayoutVars>
      </dgm:prSet>
      <dgm:spPr/>
    </dgm:pt>
    <dgm:pt modelId="{0E7A8221-4ACF-0247-A3C6-7A885DF32657}" type="pres">
      <dgm:prSet presAssocID="{20331B8D-A6C7-4847-9DCE-C6EBEAC76BF1}" presName="node" presStyleLbl="node1" presStyleIdx="0" presStyleCnt="12">
        <dgm:presLayoutVars>
          <dgm:bulletEnabled val="1"/>
        </dgm:presLayoutVars>
      </dgm:prSet>
      <dgm:spPr/>
    </dgm:pt>
    <dgm:pt modelId="{9C1B9741-DF32-6C40-9F92-333243D95707}" type="pres">
      <dgm:prSet presAssocID="{2AEDCEC6-0621-47C2-9905-9303FBCEC8FD}" presName="sibTrans" presStyleCnt="0"/>
      <dgm:spPr/>
    </dgm:pt>
    <dgm:pt modelId="{97C9878D-0F57-164A-A346-D659A38C65E6}" type="pres">
      <dgm:prSet presAssocID="{FB23F515-E72F-4E6F-8DFC-23D470303E98}" presName="node" presStyleLbl="node1" presStyleIdx="1" presStyleCnt="12">
        <dgm:presLayoutVars>
          <dgm:bulletEnabled val="1"/>
        </dgm:presLayoutVars>
      </dgm:prSet>
      <dgm:spPr/>
    </dgm:pt>
    <dgm:pt modelId="{01FB8260-5ECC-9D4F-A665-91E6371F896C}" type="pres">
      <dgm:prSet presAssocID="{F3289152-A509-407F-9F5C-E1801690F285}" presName="sibTrans" presStyleCnt="0"/>
      <dgm:spPr/>
    </dgm:pt>
    <dgm:pt modelId="{63F87385-66DD-AA42-92AD-E553A1B8C976}" type="pres">
      <dgm:prSet presAssocID="{730856CC-7734-4A77-91C5-19B87E66AD01}" presName="node" presStyleLbl="node1" presStyleIdx="2" presStyleCnt="12">
        <dgm:presLayoutVars>
          <dgm:bulletEnabled val="1"/>
        </dgm:presLayoutVars>
      </dgm:prSet>
      <dgm:spPr/>
    </dgm:pt>
    <dgm:pt modelId="{47A9A2BC-38A7-1641-813B-C351D2C8499E}" type="pres">
      <dgm:prSet presAssocID="{242D8CD7-08A0-4095-99F2-D30D3C824809}" presName="sibTrans" presStyleCnt="0"/>
      <dgm:spPr/>
    </dgm:pt>
    <dgm:pt modelId="{7FFB9C56-EECF-E749-99A7-B8A385BAECD4}" type="pres">
      <dgm:prSet presAssocID="{C98CC3BB-3FCB-4012-AEA0-72830568F1E9}" presName="node" presStyleLbl="node1" presStyleIdx="3" presStyleCnt="12">
        <dgm:presLayoutVars>
          <dgm:bulletEnabled val="1"/>
        </dgm:presLayoutVars>
      </dgm:prSet>
      <dgm:spPr/>
    </dgm:pt>
    <dgm:pt modelId="{A47370C9-FCD8-3345-BD19-BE2CD81FD2E8}" type="pres">
      <dgm:prSet presAssocID="{EBED903C-A9B2-4C70-821E-5BF6B73E987E}" presName="sibTrans" presStyleCnt="0"/>
      <dgm:spPr/>
    </dgm:pt>
    <dgm:pt modelId="{438C67CA-DEF9-EF45-8BD0-4F2B3C66E2D1}" type="pres">
      <dgm:prSet presAssocID="{C5122100-110D-4370-A4E4-06CF930DAB2F}" presName="node" presStyleLbl="node1" presStyleIdx="4" presStyleCnt="12">
        <dgm:presLayoutVars>
          <dgm:bulletEnabled val="1"/>
        </dgm:presLayoutVars>
      </dgm:prSet>
      <dgm:spPr/>
    </dgm:pt>
    <dgm:pt modelId="{D69F86AD-7EEC-894B-A45D-56189724C8FC}" type="pres">
      <dgm:prSet presAssocID="{9ED0B07D-94D8-4BB6-8C91-CCE08EB122FA}" presName="sibTrans" presStyleCnt="0"/>
      <dgm:spPr/>
    </dgm:pt>
    <dgm:pt modelId="{5CDF2996-8E1F-A547-945A-6CE862A614CC}" type="pres">
      <dgm:prSet presAssocID="{653BB55E-B73A-4AD0-9C75-B5BF007F7AF9}" presName="node" presStyleLbl="node1" presStyleIdx="5" presStyleCnt="12">
        <dgm:presLayoutVars>
          <dgm:bulletEnabled val="1"/>
        </dgm:presLayoutVars>
      </dgm:prSet>
      <dgm:spPr/>
    </dgm:pt>
    <dgm:pt modelId="{E9371E4C-DC40-9E4E-81F3-9AF0CA1B36EF}" type="pres">
      <dgm:prSet presAssocID="{197053F3-54BB-4153-84C1-03A9028B40E0}" presName="sibTrans" presStyleCnt="0"/>
      <dgm:spPr/>
    </dgm:pt>
    <dgm:pt modelId="{B82BDE4F-7F70-8B4E-905B-78E5D5ECFB4C}" type="pres">
      <dgm:prSet presAssocID="{7087EF96-A347-43F6-A09D-7A6504E2968B}" presName="node" presStyleLbl="node1" presStyleIdx="6" presStyleCnt="12">
        <dgm:presLayoutVars>
          <dgm:bulletEnabled val="1"/>
        </dgm:presLayoutVars>
      </dgm:prSet>
      <dgm:spPr/>
    </dgm:pt>
    <dgm:pt modelId="{8D96F325-AE86-7B4F-97AC-5C6C57A02257}" type="pres">
      <dgm:prSet presAssocID="{3C86B5A2-36A2-47DF-8EA3-729B979E29EE}" presName="sibTrans" presStyleCnt="0"/>
      <dgm:spPr/>
    </dgm:pt>
    <dgm:pt modelId="{CBF5D75B-DED0-DB43-AB6E-35F18A9C93CF}" type="pres">
      <dgm:prSet presAssocID="{FC3A9902-78F2-40A7-9861-68B5648EFFB6}" presName="node" presStyleLbl="node1" presStyleIdx="7" presStyleCnt="12">
        <dgm:presLayoutVars>
          <dgm:bulletEnabled val="1"/>
        </dgm:presLayoutVars>
      </dgm:prSet>
      <dgm:spPr/>
    </dgm:pt>
    <dgm:pt modelId="{90374FE1-5339-054B-AF2B-0EAAF413567E}" type="pres">
      <dgm:prSet presAssocID="{CB977D6E-F153-4A2D-AA66-AA1E841E7621}" presName="sibTrans" presStyleCnt="0"/>
      <dgm:spPr/>
    </dgm:pt>
    <dgm:pt modelId="{AD6E6E96-B436-494B-9974-A66D940C9285}" type="pres">
      <dgm:prSet presAssocID="{650A0F9D-1FC4-422E-A0DC-A9C687E17C20}" presName="node" presStyleLbl="node1" presStyleIdx="8" presStyleCnt="12">
        <dgm:presLayoutVars>
          <dgm:bulletEnabled val="1"/>
        </dgm:presLayoutVars>
      </dgm:prSet>
      <dgm:spPr/>
    </dgm:pt>
    <dgm:pt modelId="{ECEACDF9-A8AA-9F4C-B7AD-00AA5E7ACD27}" type="pres">
      <dgm:prSet presAssocID="{97B57ADB-2FDC-4215-97D1-2A90B0EAA756}" presName="sibTrans" presStyleCnt="0"/>
      <dgm:spPr/>
    </dgm:pt>
    <dgm:pt modelId="{AF03E417-54F6-0B4D-9665-AD42A733F0E4}" type="pres">
      <dgm:prSet presAssocID="{917E8C8E-3FEC-447C-BF87-93D3622F2239}" presName="node" presStyleLbl="node1" presStyleIdx="9" presStyleCnt="12">
        <dgm:presLayoutVars>
          <dgm:bulletEnabled val="1"/>
        </dgm:presLayoutVars>
      </dgm:prSet>
      <dgm:spPr/>
    </dgm:pt>
    <dgm:pt modelId="{A3350EC0-496A-C64C-8DF8-742420E60960}" type="pres">
      <dgm:prSet presAssocID="{52FAF611-563B-406A-9BAA-0543E33E622F}" presName="sibTrans" presStyleCnt="0"/>
      <dgm:spPr/>
    </dgm:pt>
    <dgm:pt modelId="{10F43887-570B-BB45-BE7A-A3EB9C3870D7}" type="pres">
      <dgm:prSet presAssocID="{12CB3981-9FCF-457B-96DB-0438A86252C5}" presName="node" presStyleLbl="node1" presStyleIdx="10" presStyleCnt="12">
        <dgm:presLayoutVars>
          <dgm:bulletEnabled val="1"/>
        </dgm:presLayoutVars>
      </dgm:prSet>
      <dgm:spPr/>
    </dgm:pt>
    <dgm:pt modelId="{FBB5C771-293B-C240-9F6F-023FC8ABA606}" type="pres">
      <dgm:prSet presAssocID="{71B71B9B-6202-4C9C-A59E-DDEE0B4DA226}" presName="sibTrans" presStyleCnt="0"/>
      <dgm:spPr/>
    </dgm:pt>
    <dgm:pt modelId="{A874C669-7083-BE47-B0A1-6FA7D5BC7A9F}" type="pres">
      <dgm:prSet presAssocID="{B72B044E-91FD-4F47-B34A-A8FE893B0689}" presName="node" presStyleLbl="node1" presStyleIdx="11" presStyleCnt="12">
        <dgm:presLayoutVars>
          <dgm:bulletEnabled val="1"/>
        </dgm:presLayoutVars>
      </dgm:prSet>
      <dgm:spPr/>
    </dgm:pt>
  </dgm:ptLst>
  <dgm:cxnLst>
    <dgm:cxn modelId="{0BB19015-7454-224A-A17A-68BBBEC0B7A0}" type="presOf" srcId="{FC3A9902-78F2-40A7-9861-68B5648EFFB6}" destId="{CBF5D75B-DED0-DB43-AB6E-35F18A9C93CF}" srcOrd="0" destOrd="0" presId="urn:microsoft.com/office/officeart/2005/8/layout/default"/>
    <dgm:cxn modelId="{70C18126-2817-40FC-BFC8-B55CAEAA7AC6}" srcId="{AA5C160E-8317-4C98-997C-CBF088E69EFB}" destId="{730856CC-7734-4A77-91C5-19B87E66AD01}" srcOrd="2" destOrd="0" parTransId="{FBC19499-A007-4FF9-895E-210B0B1A80A0}" sibTransId="{242D8CD7-08A0-4095-99F2-D30D3C824809}"/>
    <dgm:cxn modelId="{6C1D1939-4460-8744-A9F3-6EE9714307FD}" type="presOf" srcId="{20331B8D-A6C7-4847-9DCE-C6EBEAC76BF1}" destId="{0E7A8221-4ACF-0247-A3C6-7A885DF32657}" srcOrd="0" destOrd="0" presId="urn:microsoft.com/office/officeart/2005/8/layout/default"/>
    <dgm:cxn modelId="{DCA8223C-00DE-FE43-9D0D-08BCC2D908AB}" type="presOf" srcId="{917E8C8E-3FEC-447C-BF87-93D3622F2239}" destId="{AF03E417-54F6-0B4D-9665-AD42A733F0E4}" srcOrd="0" destOrd="0" presId="urn:microsoft.com/office/officeart/2005/8/layout/default"/>
    <dgm:cxn modelId="{6E6EB056-CDC2-6F47-91DF-7B0953039CC3}" type="presOf" srcId="{653BB55E-B73A-4AD0-9C75-B5BF007F7AF9}" destId="{5CDF2996-8E1F-A547-945A-6CE862A614CC}" srcOrd="0" destOrd="0" presId="urn:microsoft.com/office/officeart/2005/8/layout/default"/>
    <dgm:cxn modelId="{D473F16A-A0BF-4BAA-805F-6497E3C5301A}" srcId="{AA5C160E-8317-4C98-997C-CBF088E69EFB}" destId="{B72B044E-91FD-4F47-B34A-A8FE893B0689}" srcOrd="11" destOrd="0" parTransId="{57A0D1ED-E1D8-4AA3-A0E8-6AFDE3E1D7AC}" sibTransId="{198F5DEF-7D39-4BBF-9F5C-4B2AFAAA676C}"/>
    <dgm:cxn modelId="{C6720175-B127-AB4E-8A4B-655FC3CF4FF8}" type="presOf" srcId="{730856CC-7734-4A77-91C5-19B87E66AD01}" destId="{63F87385-66DD-AA42-92AD-E553A1B8C976}" srcOrd="0" destOrd="0" presId="urn:microsoft.com/office/officeart/2005/8/layout/default"/>
    <dgm:cxn modelId="{74182A79-51D5-B140-9934-3A7C3B48E8FE}" type="presOf" srcId="{C98CC3BB-3FCB-4012-AEA0-72830568F1E9}" destId="{7FFB9C56-EECF-E749-99A7-B8A385BAECD4}" srcOrd="0" destOrd="0" presId="urn:microsoft.com/office/officeart/2005/8/layout/default"/>
    <dgm:cxn modelId="{64289484-047B-4438-9575-433709C8A350}" srcId="{AA5C160E-8317-4C98-997C-CBF088E69EFB}" destId="{C5122100-110D-4370-A4E4-06CF930DAB2F}" srcOrd="4" destOrd="0" parTransId="{B02B0FF4-B2E5-4DA4-8049-AA907A8ABBEF}" sibTransId="{9ED0B07D-94D8-4BB6-8C91-CCE08EB122FA}"/>
    <dgm:cxn modelId="{147EE885-494E-C249-9FE9-FC9BDB8C579E}" type="presOf" srcId="{650A0F9D-1FC4-422E-A0DC-A9C687E17C20}" destId="{AD6E6E96-B436-494B-9974-A66D940C9285}" srcOrd="0" destOrd="0" presId="urn:microsoft.com/office/officeart/2005/8/layout/default"/>
    <dgm:cxn modelId="{30728CAB-61B7-4EAA-B46F-8DDFB3397BFA}" srcId="{AA5C160E-8317-4C98-997C-CBF088E69EFB}" destId="{12CB3981-9FCF-457B-96DB-0438A86252C5}" srcOrd="10" destOrd="0" parTransId="{C1FF4265-AAC9-44C4-BA7E-7EA7FFBAEB6A}" sibTransId="{71B71B9B-6202-4C9C-A59E-DDEE0B4DA226}"/>
    <dgm:cxn modelId="{35A08CB8-ACA7-409D-956F-C4742D2B8D19}" srcId="{AA5C160E-8317-4C98-997C-CBF088E69EFB}" destId="{7087EF96-A347-43F6-A09D-7A6504E2968B}" srcOrd="6" destOrd="0" parTransId="{39716C41-200F-47B0-B874-6E739AB00095}" sibTransId="{3C86B5A2-36A2-47DF-8EA3-729B979E29EE}"/>
    <dgm:cxn modelId="{C5BFE8BD-6957-EE44-BE17-92D47A933E48}" type="presOf" srcId="{7087EF96-A347-43F6-A09D-7A6504E2968B}" destId="{B82BDE4F-7F70-8B4E-905B-78E5D5ECFB4C}" srcOrd="0" destOrd="0" presId="urn:microsoft.com/office/officeart/2005/8/layout/default"/>
    <dgm:cxn modelId="{CBC7A5C1-BCDB-C244-AB49-0F512CF937D2}" type="presOf" srcId="{C5122100-110D-4370-A4E4-06CF930DAB2F}" destId="{438C67CA-DEF9-EF45-8BD0-4F2B3C66E2D1}" srcOrd="0" destOrd="0" presId="urn:microsoft.com/office/officeart/2005/8/layout/default"/>
    <dgm:cxn modelId="{87BCB7CC-780F-3D42-860F-71B8E7920476}" type="presOf" srcId="{12CB3981-9FCF-457B-96DB-0438A86252C5}" destId="{10F43887-570B-BB45-BE7A-A3EB9C3870D7}" srcOrd="0" destOrd="0" presId="urn:microsoft.com/office/officeart/2005/8/layout/default"/>
    <dgm:cxn modelId="{B7A423D1-2A06-4F54-8A87-0447E60F3A6C}" srcId="{AA5C160E-8317-4C98-997C-CBF088E69EFB}" destId="{20331B8D-A6C7-4847-9DCE-C6EBEAC76BF1}" srcOrd="0" destOrd="0" parTransId="{D0F05D39-99E1-4041-9904-E8DB678FE02E}" sibTransId="{2AEDCEC6-0621-47C2-9905-9303FBCEC8FD}"/>
    <dgm:cxn modelId="{8364EED9-9C17-4410-A0CD-15FFBDAD3648}" srcId="{AA5C160E-8317-4C98-997C-CBF088E69EFB}" destId="{FB23F515-E72F-4E6F-8DFC-23D470303E98}" srcOrd="1" destOrd="0" parTransId="{A835B7CD-0E36-42E2-8571-6B4A190B54E8}" sibTransId="{F3289152-A509-407F-9F5C-E1801690F285}"/>
    <dgm:cxn modelId="{D86AC7E1-A287-1A44-A963-F23749CAF37B}" type="presOf" srcId="{AA5C160E-8317-4C98-997C-CBF088E69EFB}" destId="{331730F1-4D96-574D-A34F-A2204190BFB4}" srcOrd="0" destOrd="0" presId="urn:microsoft.com/office/officeart/2005/8/layout/default"/>
    <dgm:cxn modelId="{1959C9E2-BB0D-1847-9CB3-2D0410E72025}" type="presOf" srcId="{FB23F515-E72F-4E6F-8DFC-23D470303E98}" destId="{97C9878D-0F57-164A-A346-D659A38C65E6}" srcOrd="0" destOrd="0" presId="urn:microsoft.com/office/officeart/2005/8/layout/default"/>
    <dgm:cxn modelId="{72878EE6-6797-694D-BAAE-288522A9F3AC}" type="presOf" srcId="{B72B044E-91FD-4F47-B34A-A8FE893B0689}" destId="{A874C669-7083-BE47-B0A1-6FA7D5BC7A9F}" srcOrd="0" destOrd="0" presId="urn:microsoft.com/office/officeart/2005/8/layout/default"/>
    <dgm:cxn modelId="{2AF0C3E7-2723-4261-94CA-D8669454367B}" srcId="{AA5C160E-8317-4C98-997C-CBF088E69EFB}" destId="{650A0F9D-1FC4-422E-A0DC-A9C687E17C20}" srcOrd="8" destOrd="0" parTransId="{4EB2F4FD-46F6-48C3-978E-422523B2BFA6}" sibTransId="{97B57ADB-2FDC-4215-97D1-2A90B0EAA756}"/>
    <dgm:cxn modelId="{2B1F6FEA-1D69-485C-9A91-7FB4252627DA}" srcId="{AA5C160E-8317-4C98-997C-CBF088E69EFB}" destId="{653BB55E-B73A-4AD0-9C75-B5BF007F7AF9}" srcOrd="5" destOrd="0" parTransId="{72A7FAB1-4282-4520-BECD-9EC76F142F2D}" sibTransId="{197053F3-54BB-4153-84C1-03A9028B40E0}"/>
    <dgm:cxn modelId="{443CCDF0-1AE1-4E8F-81C6-D3CF26539409}" srcId="{AA5C160E-8317-4C98-997C-CBF088E69EFB}" destId="{C98CC3BB-3FCB-4012-AEA0-72830568F1E9}" srcOrd="3" destOrd="0" parTransId="{FF888E83-0B4C-4507-AC42-093854AC3A91}" sibTransId="{EBED903C-A9B2-4C70-821E-5BF6B73E987E}"/>
    <dgm:cxn modelId="{5ED436F2-8D14-474D-AA66-42C3A81C2573}" srcId="{AA5C160E-8317-4C98-997C-CBF088E69EFB}" destId="{917E8C8E-3FEC-447C-BF87-93D3622F2239}" srcOrd="9" destOrd="0" parTransId="{9324AF60-5C3C-407C-8A18-7ED84413EBBF}" sibTransId="{52FAF611-563B-406A-9BAA-0543E33E622F}"/>
    <dgm:cxn modelId="{AD2150FD-2179-409C-BC7D-AA87513862A7}" srcId="{AA5C160E-8317-4C98-997C-CBF088E69EFB}" destId="{FC3A9902-78F2-40A7-9861-68B5648EFFB6}" srcOrd="7" destOrd="0" parTransId="{A17E7707-E0C2-4F7C-8B9B-F929FBE5E33B}" sibTransId="{CB977D6E-F153-4A2D-AA66-AA1E841E7621}"/>
    <dgm:cxn modelId="{691918CE-9E43-1946-AFE3-0AD1F3E3B7AC}" type="presParOf" srcId="{331730F1-4D96-574D-A34F-A2204190BFB4}" destId="{0E7A8221-4ACF-0247-A3C6-7A885DF32657}" srcOrd="0" destOrd="0" presId="urn:microsoft.com/office/officeart/2005/8/layout/default"/>
    <dgm:cxn modelId="{950EC75D-B71D-6843-9C70-9BD325E765F7}" type="presParOf" srcId="{331730F1-4D96-574D-A34F-A2204190BFB4}" destId="{9C1B9741-DF32-6C40-9F92-333243D95707}" srcOrd="1" destOrd="0" presId="urn:microsoft.com/office/officeart/2005/8/layout/default"/>
    <dgm:cxn modelId="{03933412-4533-A74A-B2C0-B582208DC70C}" type="presParOf" srcId="{331730F1-4D96-574D-A34F-A2204190BFB4}" destId="{97C9878D-0F57-164A-A346-D659A38C65E6}" srcOrd="2" destOrd="0" presId="urn:microsoft.com/office/officeart/2005/8/layout/default"/>
    <dgm:cxn modelId="{A01D95C4-0128-F842-9ECD-83FBD1A91808}" type="presParOf" srcId="{331730F1-4D96-574D-A34F-A2204190BFB4}" destId="{01FB8260-5ECC-9D4F-A665-91E6371F896C}" srcOrd="3" destOrd="0" presId="urn:microsoft.com/office/officeart/2005/8/layout/default"/>
    <dgm:cxn modelId="{D7B87AA5-D5C4-3D4C-8821-262827965432}" type="presParOf" srcId="{331730F1-4D96-574D-A34F-A2204190BFB4}" destId="{63F87385-66DD-AA42-92AD-E553A1B8C976}" srcOrd="4" destOrd="0" presId="urn:microsoft.com/office/officeart/2005/8/layout/default"/>
    <dgm:cxn modelId="{71BEA73C-C456-6C45-A9D6-C71C9FF57E82}" type="presParOf" srcId="{331730F1-4D96-574D-A34F-A2204190BFB4}" destId="{47A9A2BC-38A7-1641-813B-C351D2C8499E}" srcOrd="5" destOrd="0" presId="urn:microsoft.com/office/officeart/2005/8/layout/default"/>
    <dgm:cxn modelId="{E56E3FA4-C0A3-4C48-9142-27650DEBDB85}" type="presParOf" srcId="{331730F1-4D96-574D-A34F-A2204190BFB4}" destId="{7FFB9C56-EECF-E749-99A7-B8A385BAECD4}" srcOrd="6" destOrd="0" presId="urn:microsoft.com/office/officeart/2005/8/layout/default"/>
    <dgm:cxn modelId="{5AF61DED-CE63-0E48-AAB6-890A9387ED73}" type="presParOf" srcId="{331730F1-4D96-574D-A34F-A2204190BFB4}" destId="{A47370C9-FCD8-3345-BD19-BE2CD81FD2E8}" srcOrd="7" destOrd="0" presId="urn:microsoft.com/office/officeart/2005/8/layout/default"/>
    <dgm:cxn modelId="{BCF7269B-A5A6-F740-85ED-BC779C166A3B}" type="presParOf" srcId="{331730F1-4D96-574D-A34F-A2204190BFB4}" destId="{438C67CA-DEF9-EF45-8BD0-4F2B3C66E2D1}" srcOrd="8" destOrd="0" presId="urn:microsoft.com/office/officeart/2005/8/layout/default"/>
    <dgm:cxn modelId="{F097A022-1063-DE43-B02C-F658DB3F4148}" type="presParOf" srcId="{331730F1-4D96-574D-A34F-A2204190BFB4}" destId="{D69F86AD-7EEC-894B-A45D-56189724C8FC}" srcOrd="9" destOrd="0" presId="urn:microsoft.com/office/officeart/2005/8/layout/default"/>
    <dgm:cxn modelId="{076150F7-3243-7041-B1E8-58B16109671A}" type="presParOf" srcId="{331730F1-4D96-574D-A34F-A2204190BFB4}" destId="{5CDF2996-8E1F-A547-945A-6CE862A614CC}" srcOrd="10" destOrd="0" presId="urn:microsoft.com/office/officeart/2005/8/layout/default"/>
    <dgm:cxn modelId="{1CED25C2-343F-5A44-B08C-83ACF185D45A}" type="presParOf" srcId="{331730F1-4D96-574D-A34F-A2204190BFB4}" destId="{E9371E4C-DC40-9E4E-81F3-9AF0CA1B36EF}" srcOrd="11" destOrd="0" presId="urn:microsoft.com/office/officeart/2005/8/layout/default"/>
    <dgm:cxn modelId="{83A71C35-BD7C-8A46-A475-7C5A6EF4ADAB}" type="presParOf" srcId="{331730F1-4D96-574D-A34F-A2204190BFB4}" destId="{B82BDE4F-7F70-8B4E-905B-78E5D5ECFB4C}" srcOrd="12" destOrd="0" presId="urn:microsoft.com/office/officeart/2005/8/layout/default"/>
    <dgm:cxn modelId="{02A67AE0-5B4E-5444-B0D4-A10219E54D8D}" type="presParOf" srcId="{331730F1-4D96-574D-A34F-A2204190BFB4}" destId="{8D96F325-AE86-7B4F-97AC-5C6C57A02257}" srcOrd="13" destOrd="0" presId="urn:microsoft.com/office/officeart/2005/8/layout/default"/>
    <dgm:cxn modelId="{4851C7E6-B620-3544-8A5B-74425A1F5AE3}" type="presParOf" srcId="{331730F1-4D96-574D-A34F-A2204190BFB4}" destId="{CBF5D75B-DED0-DB43-AB6E-35F18A9C93CF}" srcOrd="14" destOrd="0" presId="urn:microsoft.com/office/officeart/2005/8/layout/default"/>
    <dgm:cxn modelId="{54C01F85-BF58-644B-A4D2-53D89A537C08}" type="presParOf" srcId="{331730F1-4D96-574D-A34F-A2204190BFB4}" destId="{90374FE1-5339-054B-AF2B-0EAAF413567E}" srcOrd="15" destOrd="0" presId="urn:microsoft.com/office/officeart/2005/8/layout/default"/>
    <dgm:cxn modelId="{BF0F3EDC-3C09-3C46-90D1-FD76B976E162}" type="presParOf" srcId="{331730F1-4D96-574D-A34F-A2204190BFB4}" destId="{AD6E6E96-B436-494B-9974-A66D940C9285}" srcOrd="16" destOrd="0" presId="urn:microsoft.com/office/officeart/2005/8/layout/default"/>
    <dgm:cxn modelId="{458AC3AC-D2D2-674A-A29A-E881D1A5520F}" type="presParOf" srcId="{331730F1-4D96-574D-A34F-A2204190BFB4}" destId="{ECEACDF9-A8AA-9F4C-B7AD-00AA5E7ACD27}" srcOrd="17" destOrd="0" presId="urn:microsoft.com/office/officeart/2005/8/layout/default"/>
    <dgm:cxn modelId="{23A4D6A8-3145-BB44-94DA-1662733CA97C}" type="presParOf" srcId="{331730F1-4D96-574D-A34F-A2204190BFB4}" destId="{AF03E417-54F6-0B4D-9665-AD42A733F0E4}" srcOrd="18" destOrd="0" presId="urn:microsoft.com/office/officeart/2005/8/layout/default"/>
    <dgm:cxn modelId="{6BC9AE97-97E4-774E-93B7-E2AF2717BE18}" type="presParOf" srcId="{331730F1-4D96-574D-A34F-A2204190BFB4}" destId="{A3350EC0-496A-C64C-8DF8-742420E60960}" srcOrd="19" destOrd="0" presId="urn:microsoft.com/office/officeart/2005/8/layout/default"/>
    <dgm:cxn modelId="{BF11DBC5-45C8-FB4D-B759-2ABCE60C87AB}" type="presParOf" srcId="{331730F1-4D96-574D-A34F-A2204190BFB4}" destId="{10F43887-570B-BB45-BE7A-A3EB9C3870D7}" srcOrd="20" destOrd="0" presId="urn:microsoft.com/office/officeart/2005/8/layout/default"/>
    <dgm:cxn modelId="{D418F167-1C62-F543-9C7E-C71571B0DE4B}" type="presParOf" srcId="{331730F1-4D96-574D-A34F-A2204190BFB4}" destId="{FBB5C771-293B-C240-9F6F-023FC8ABA606}" srcOrd="21" destOrd="0" presId="urn:microsoft.com/office/officeart/2005/8/layout/default"/>
    <dgm:cxn modelId="{DB5DBEE3-63CA-9444-8B40-272195267558}" type="presParOf" srcId="{331730F1-4D96-574D-A34F-A2204190BFB4}" destId="{A874C669-7083-BE47-B0A1-6FA7D5BC7A9F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9BB81-2D74-44B0-8921-55F228CFD970}">
      <dsp:nvSpPr>
        <dsp:cNvPr id="0" name=""/>
        <dsp:cNvSpPr/>
      </dsp:nvSpPr>
      <dsp:spPr>
        <a:xfrm>
          <a:off x="0" y="61820"/>
          <a:ext cx="7261412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err="1"/>
            <a:t>Sieć</a:t>
          </a:r>
          <a:r>
            <a:rPr lang="en-GB" sz="2100" kern="1200"/>
            <a:t> jest </a:t>
          </a:r>
          <a:r>
            <a:rPr lang="en-GB" sz="2100" kern="1200" err="1"/>
            <a:t>niezawodna</a:t>
          </a:r>
          <a:r>
            <a:rPr lang="en-GB" sz="2100" kern="1200"/>
            <a:t> </a:t>
          </a:r>
        </a:p>
      </dsp:txBody>
      <dsp:txXfrm>
        <a:off x="24588" y="86408"/>
        <a:ext cx="7212236" cy="454509"/>
      </dsp:txXfrm>
    </dsp:sp>
    <dsp:sp modelId="{2147C0C0-384A-4950-AEBA-433B55554ECA}">
      <dsp:nvSpPr>
        <dsp:cNvPr id="0" name=""/>
        <dsp:cNvSpPr/>
      </dsp:nvSpPr>
      <dsp:spPr>
        <a:xfrm>
          <a:off x="0" y="625985"/>
          <a:ext cx="7261412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Opóźnienie jest zerowe</a:t>
          </a:r>
        </a:p>
      </dsp:txBody>
      <dsp:txXfrm>
        <a:off x="24588" y="650573"/>
        <a:ext cx="7212236" cy="454509"/>
      </dsp:txXfrm>
    </dsp:sp>
    <dsp:sp modelId="{8A88654C-8768-4EB2-8E03-AC26777D4365}">
      <dsp:nvSpPr>
        <dsp:cNvPr id="0" name=""/>
        <dsp:cNvSpPr/>
      </dsp:nvSpPr>
      <dsp:spPr>
        <a:xfrm>
          <a:off x="0" y="1190150"/>
          <a:ext cx="7261412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Szerokość pasma jest nieskończona</a:t>
          </a:r>
        </a:p>
      </dsp:txBody>
      <dsp:txXfrm>
        <a:off x="24588" y="1214738"/>
        <a:ext cx="7212236" cy="454509"/>
      </dsp:txXfrm>
    </dsp:sp>
    <dsp:sp modelId="{1ECB05C1-E14C-4530-B561-E2AA5ABB8436}">
      <dsp:nvSpPr>
        <dsp:cNvPr id="0" name=""/>
        <dsp:cNvSpPr/>
      </dsp:nvSpPr>
      <dsp:spPr>
        <a:xfrm>
          <a:off x="0" y="1754315"/>
          <a:ext cx="7261412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Sieć jest bezpieczna </a:t>
          </a:r>
          <a:endParaRPr lang="en-GB" sz="2100" kern="1200">
            <a:latin typeface="Century Gothic" panose="020B0502020202020204"/>
          </a:endParaRPr>
        </a:p>
      </dsp:txBody>
      <dsp:txXfrm>
        <a:off x="24588" y="1778903"/>
        <a:ext cx="7212236" cy="454509"/>
      </dsp:txXfrm>
    </dsp:sp>
    <dsp:sp modelId="{D176DD9E-ADE7-4011-9C02-59EED3241140}">
      <dsp:nvSpPr>
        <dsp:cNvPr id="0" name=""/>
        <dsp:cNvSpPr/>
      </dsp:nvSpPr>
      <dsp:spPr>
        <a:xfrm>
          <a:off x="0" y="2318480"/>
          <a:ext cx="7261412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Topologia nie zmienia się </a:t>
          </a:r>
          <a:endParaRPr lang="en-GB" sz="2100" kern="1200">
            <a:latin typeface="Century Gothic" panose="020B0502020202020204"/>
          </a:endParaRPr>
        </a:p>
      </dsp:txBody>
      <dsp:txXfrm>
        <a:off x="24588" y="2343068"/>
        <a:ext cx="7212236" cy="454509"/>
      </dsp:txXfrm>
    </dsp:sp>
    <dsp:sp modelId="{EA0F4388-9B40-40E5-BAE6-A85FB3383CA6}">
      <dsp:nvSpPr>
        <dsp:cNvPr id="0" name=""/>
        <dsp:cNvSpPr/>
      </dsp:nvSpPr>
      <dsp:spPr>
        <a:xfrm>
          <a:off x="0" y="2882645"/>
          <a:ext cx="7261412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Jest jeden administrator </a:t>
          </a:r>
          <a:endParaRPr lang="en-GB" sz="2100" kern="1200">
            <a:latin typeface="Century Gothic" panose="020B0502020202020204"/>
          </a:endParaRPr>
        </a:p>
      </dsp:txBody>
      <dsp:txXfrm>
        <a:off x="24588" y="2907233"/>
        <a:ext cx="7212236" cy="454509"/>
      </dsp:txXfrm>
    </dsp:sp>
    <dsp:sp modelId="{88837BE9-46B6-4B88-AC8E-30A77FF98FBB}">
      <dsp:nvSpPr>
        <dsp:cNvPr id="0" name=""/>
        <dsp:cNvSpPr/>
      </dsp:nvSpPr>
      <dsp:spPr>
        <a:xfrm>
          <a:off x="0" y="3446810"/>
          <a:ext cx="7261412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Koszt transportu wynosi zero</a:t>
          </a:r>
          <a:endParaRPr lang="en-GB" sz="2100" kern="1200">
            <a:latin typeface="Century Gothic" panose="020B0502020202020204"/>
          </a:endParaRPr>
        </a:p>
      </dsp:txBody>
      <dsp:txXfrm>
        <a:off x="24588" y="3471398"/>
        <a:ext cx="7212236" cy="454509"/>
      </dsp:txXfrm>
    </dsp:sp>
    <dsp:sp modelId="{D14596A9-74EE-4354-AB67-2D6D0850B212}">
      <dsp:nvSpPr>
        <dsp:cNvPr id="0" name=""/>
        <dsp:cNvSpPr/>
      </dsp:nvSpPr>
      <dsp:spPr>
        <a:xfrm>
          <a:off x="0" y="4010975"/>
          <a:ext cx="7261412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Sieć jest jednorodna</a:t>
          </a:r>
          <a:endParaRPr lang="en-GB" sz="2100" kern="1200">
            <a:latin typeface="Century Gothic" panose="020B0502020202020204"/>
          </a:endParaRPr>
        </a:p>
      </dsp:txBody>
      <dsp:txXfrm>
        <a:off x="24588" y="4035563"/>
        <a:ext cx="7212236" cy="4545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A8221-4ACF-0247-A3C6-7A885DF32657}">
      <dsp:nvSpPr>
        <dsp:cNvPr id="0" name=""/>
        <dsp:cNvSpPr/>
      </dsp:nvSpPr>
      <dsp:spPr>
        <a:xfrm>
          <a:off x="42292" y="31"/>
          <a:ext cx="2169793" cy="1301876"/>
        </a:xfrm>
        <a:prstGeom prst="rect">
          <a:avLst/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Code base</a:t>
          </a:r>
          <a:r>
            <a:rPr lang="en-GB" sz="1500" kern="1200" dirty="0"/>
            <a:t>: One codebase is tracked in revision control, while many deploys </a:t>
          </a:r>
          <a:endParaRPr lang="en-US" sz="1500" kern="1200" dirty="0"/>
        </a:p>
      </dsp:txBody>
      <dsp:txXfrm>
        <a:off x="42292" y="31"/>
        <a:ext cx="2169793" cy="1301876"/>
      </dsp:txXfrm>
    </dsp:sp>
    <dsp:sp modelId="{97C9878D-0F57-164A-A346-D659A38C65E6}">
      <dsp:nvSpPr>
        <dsp:cNvPr id="0" name=""/>
        <dsp:cNvSpPr/>
      </dsp:nvSpPr>
      <dsp:spPr>
        <a:xfrm>
          <a:off x="2429065" y="31"/>
          <a:ext cx="2169793" cy="1301876"/>
        </a:xfrm>
        <a:prstGeom prst="rect">
          <a:avLst/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Dependencies</a:t>
          </a:r>
          <a:r>
            <a:rPr lang="en-GB" sz="1500" kern="1200" dirty="0"/>
            <a:t>: Explicitly declare and isolate dependencies</a:t>
          </a:r>
          <a:endParaRPr lang="en-US" sz="1500" kern="1200" dirty="0"/>
        </a:p>
      </dsp:txBody>
      <dsp:txXfrm>
        <a:off x="2429065" y="31"/>
        <a:ext cx="2169793" cy="1301876"/>
      </dsp:txXfrm>
    </dsp:sp>
    <dsp:sp modelId="{63F87385-66DD-AA42-92AD-E553A1B8C976}">
      <dsp:nvSpPr>
        <dsp:cNvPr id="0" name=""/>
        <dsp:cNvSpPr/>
      </dsp:nvSpPr>
      <dsp:spPr>
        <a:xfrm>
          <a:off x="4815839" y="31"/>
          <a:ext cx="2169793" cy="1301876"/>
        </a:xfrm>
        <a:prstGeom prst="rect">
          <a:avLst/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Config</a:t>
          </a:r>
          <a:r>
            <a:rPr lang="en-GB" sz="1500" kern="1200" dirty="0"/>
            <a:t>: Store config in the environment</a:t>
          </a:r>
          <a:endParaRPr lang="en-US" sz="1500" kern="1200" dirty="0"/>
        </a:p>
      </dsp:txBody>
      <dsp:txXfrm>
        <a:off x="4815839" y="31"/>
        <a:ext cx="2169793" cy="1301876"/>
      </dsp:txXfrm>
    </dsp:sp>
    <dsp:sp modelId="{7FFB9C56-EECF-E749-99A7-B8A385BAECD4}">
      <dsp:nvSpPr>
        <dsp:cNvPr id="0" name=""/>
        <dsp:cNvSpPr/>
      </dsp:nvSpPr>
      <dsp:spPr>
        <a:xfrm>
          <a:off x="7202612" y="31"/>
          <a:ext cx="2169793" cy="1301876"/>
        </a:xfrm>
        <a:prstGeom prst="rect">
          <a:avLst/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Backing services</a:t>
          </a:r>
          <a:r>
            <a:rPr lang="en-GB" sz="1500" kern="1200" dirty="0"/>
            <a:t>: Treat backing services as attached resources </a:t>
          </a:r>
          <a:endParaRPr lang="en-US" sz="1500" kern="1200" dirty="0"/>
        </a:p>
      </dsp:txBody>
      <dsp:txXfrm>
        <a:off x="7202612" y="31"/>
        <a:ext cx="2169793" cy="1301876"/>
      </dsp:txXfrm>
    </dsp:sp>
    <dsp:sp modelId="{438C67CA-DEF9-EF45-8BD0-4F2B3C66E2D1}">
      <dsp:nvSpPr>
        <dsp:cNvPr id="0" name=""/>
        <dsp:cNvSpPr/>
      </dsp:nvSpPr>
      <dsp:spPr>
        <a:xfrm>
          <a:off x="42292" y="1518886"/>
          <a:ext cx="2169793" cy="1301876"/>
        </a:xfrm>
        <a:prstGeom prst="rect">
          <a:avLst/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Build, release, run</a:t>
          </a:r>
          <a:r>
            <a:rPr lang="en-GB" sz="1500" kern="1200" dirty="0"/>
            <a:t>: Strictly separate the build and run stages </a:t>
          </a:r>
          <a:endParaRPr lang="en-US" sz="1500" kern="1200" dirty="0"/>
        </a:p>
      </dsp:txBody>
      <dsp:txXfrm>
        <a:off x="42292" y="1518886"/>
        <a:ext cx="2169793" cy="1301876"/>
      </dsp:txXfrm>
    </dsp:sp>
    <dsp:sp modelId="{5CDF2996-8E1F-A547-945A-6CE862A614CC}">
      <dsp:nvSpPr>
        <dsp:cNvPr id="0" name=""/>
        <dsp:cNvSpPr/>
      </dsp:nvSpPr>
      <dsp:spPr>
        <a:xfrm>
          <a:off x="2429065" y="1518886"/>
          <a:ext cx="2169793" cy="1301876"/>
        </a:xfrm>
        <a:prstGeom prst="rect">
          <a:avLst/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Processes</a:t>
          </a:r>
          <a:r>
            <a:rPr lang="en-GB" sz="1500" kern="1200" dirty="0"/>
            <a:t>: Execute the app as one or more stateless processes </a:t>
          </a:r>
          <a:endParaRPr lang="en-US" sz="1500" kern="1200" dirty="0"/>
        </a:p>
      </dsp:txBody>
      <dsp:txXfrm>
        <a:off x="2429065" y="1518886"/>
        <a:ext cx="2169793" cy="1301876"/>
      </dsp:txXfrm>
    </dsp:sp>
    <dsp:sp modelId="{B82BDE4F-7F70-8B4E-905B-78E5D5ECFB4C}">
      <dsp:nvSpPr>
        <dsp:cNvPr id="0" name=""/>
        <dsp:cNvSpPr/>
      </dsp:nvSpPr>
      <dsp:spPr>
        <a:xfrm>
          <a:off x="4815839" y="1518886"/>
          <a:ext cx="2169793" cy="1301876"/>
        </a:xfrm>
        <a:prstGeom prst="rect">
          <a:avLst/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Port-binding</a:t>
          </a:r>
          <a:r>
            <a:rPr lang="en-GB" sz="1500" kern="1200" dirty="0"/>
            <a:t>: Export services via port-binding</a:t>
          </a:r>
          <a:br>
            <a:rPr lang="en-GB" sz="1500" kern="1200" dirty="0"/>
          </a:br>
          <a:endParaRPr lang="en-US" sz="1500" kern="1200" dirty="0"/>
        </a:p>
      </dsp:txBody>
      <dsp:txXfrm>
        <a:off x="4815839" y="1518886"/>
        <a:ext cx="2169793" cy="1301876"/>
      </dsp:txXfrm>
    </dsp:sp>
    <dsp:sp modelId="{CBF5D75B-DED0-DB43-AB6E-35F18A9C93CF}">
      <dsp:nvSpPr>
        <dsp:cNvPr id="0" name=""/>
        <dsp:cNvSpPr/>
      </dsp:nvSpPr>
      <dsp:spPr>
        <a:xfrm>
          <a:off x="7202612" y="1518886"/>
          <a:ext cx="2169793" cy="1301876"/>
        </a:xfrm>
        <a:prstGeom prst="rect">
          <a:avLst/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Concurrency</a:t>
          </a:r>
          <a:r>
            <a:rPr lang="en-GB" sz="1500" kern="1200" dirty="0"/>
            <a:t>: Scale-out via the process model </a:t>
          </a:r>
          <a:endParaRPr lang="en-US" sz="1500" kern="1200" dirty="0"/>
        </a:p>
      </dsp:txBody>
      <dsp:txXfrm>
        <a:off x="7202612" y="1518886"/>
        <a:ext cx="2169793" cy="1301876"/>
      </dsp:txXfrm>
    </dsp:sp>
    <dsp:sp modelId="{AD6E6E96-B436-494B-9974-A66D940C9285}">
      <dsp:nvSpPr>
        <dsp:cNvPr id="0" name=""/>
        <dsp:cNvSpPr/>
      </dsp:nvSpPr>
      <dsp:spPr>
        <a:xfrm>
          <a:off x="42292" y="3037742"/>
          <a:ext cx="2169793" cy="1301876"/>
        </a:xfrm>
        <a:prstGeom prst="rect">
          <a:avLst/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Disposability</a:t>
          </a:r>
          <a:r>
            <a:rPr lang="en-GB" sz="1500" kern="1200" dirty="0"/>
            <a:t>: Maximize robustness with a fast </a:t>
          </a:r>
          <a:r>
            <a:rPr lang="en-GB" sz="1500" kern="1200" dirty="0" err="1"/>
            <a:t>startup</a:t>
          </a:r>
          <a:r>
            <a:rPr lang="en-GB" sz="1500" kern="1200" dirty="0"/>
            <a:t> and graceful shutdown </a:t>
          </a:r>
          <a:endParaRPr lang="en-US" sz="1500" kern="1200" dirty="0"/>
        </a:p>
      </dsp:txBody>
      <dsp:txXfrm>
        <a:off x="42292" y="3037742"/>
        <a:ext cx="2169793" cy="1301876"/>
      </dsp:txXfrm>
    </dsp:sp>
    <dsp:sp modelId="{AF03E417-54F6-0B4D-9665-AD42A733F0E4}">
      <dsp:nvSpPr>
        <dsp:cNvPr id="0" name=""/>
        <dsp:cNvSpPr/>
      </dsp:nvSpPr>
      <dsp:spPr>
        <a:xfrm>
          <a:off x="2429065" y="3037742"/>
          <a:ext cx="2169793" cy="1301876"/>
        </a:xfrm>
        <a:prstGeom prst="rect">
          <a:avLst/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Dev/prod parity</a:t>
          </a:r>
          <a:r>
            <a:rPr lang="en-GB" sz="1500" kern="1200" dirty="0"/>
            <a:t>: Keep development, staging, and production as similar as possible</a:t>
          </a:r>
          <a:endParaRPr lang="en-US" sz="1500" kern="1200" dirty="0"/>
        </a:p>
      </dsp:txBody>
      <dsp:txXfrm>
        <a:off x="2429065" y="3037742"/>
        <a:ext cx="2169793" cy="1301876"/>
      </dsp:txXfrm>
    </dsp:sp>
    <dsp:sp modelId="{10F43887-570B-BB45-BE7A-A3EB9C3870D7}">
      <dsp:nvSpPr>
        <dsp:cNvPr id="0" name=""/>
        <dsp:cNvSpPr/>
      </dsp:nvSpPr>
      <dsp:spPr>
        <a:xfrm>
          <a:off x="4815839" y="3037742"/>
          <a:ext cx="2169793" cy="1301876"/>
        </a:xfrm>
        <a:prstGeom prst="rect">
          <a:avLst/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Logs</a:t>
          </a:r>
          <a:r>
            <a:rPr lang="en-GB" sz="1500" kern="1200" dirty="0"/>
            <a:t>: Treat logs as event streams</a:t>
          </a:r>
          <a:endParaRPr lang="en-US" sz="1500" kern="1200" dirty="0"/>
        </a:p>
      </dsp:txBody>
      <dsp:txXfrm>
        <a:off x="4815839" y="3037742"/>
        <a:ext cx="2169793" cy="1301876"/>
      </dsp:txXfrm>
    </dsp:sp>
    <dsp:sp modelId="{A874C669-7083-BE47-B0A1-6FA7D5BC7A9F}">
      <dsp:nvSpPr>
        <dsp:cNvPr id="0" name=""/>
        <dsp:cNvSpPr/>
      </dsp:nvSpPr>
      <dsp:spPr>
        <a:xfrm>
          <a:off x="7202612" y="3037742"/>
          <a:ext cx="2169793" cy="1301876"/>
        </a:xfrm>
        <a:prstGeom prst="rect">
          <a:avLst/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Admin processes</a:t>
          </a:r>
          <a:r>
            <a:rPr lang="en-GB" sz="1500" kern="1200" dirty="0"/>
            <a:t>: Run admin/management tasks as one-off processes </a:t>
          </a:r>
          <a:endParaRPr lang="en-US" sz="1500" kern="1200" dirty="0"/>
        </a:p>
      </dsp:txBody>
      <dsp:txXfrm>
        <a:off x="7202612" y="3037742"/>
        <a:ext cx="2169793" cy="1301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8BCB85C-98C7-4ECB-B80C-63E2652A52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5B7A69-5080-46AF-AFCC-FA8BB50F6A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E337B-C39E-486B-8E35-C7EB38010732}" type="datetime1">
              <a:rPr lang="en-GB" smtClean="0"/>
              <a:t>17/12/2022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8AFD4-7EC0-44F0-B2D3-FC4458D87B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BF6F8-EA02-4E40-8144-A0EC4CB86D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360D2-9628-41C0-BA13-B071FA757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1638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3B8F6-5E3A-4BBD-88D5-A719761B5CD0}" type="datetime1">
              <a:rPr lang="en-GB" smtClean="0"/>
              <a:pPr/>
              <a:t>17/12/2022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341C3-DD00-488C-B871-F69D1747B51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996698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12factor.net/pl/processes" TargetMode="External"/><Relationship Id="rId13" Type="http://schemas.openxmlformats.org/officeDocument/2006/relationships/hyperlink" Target="https://12factor.net/pl/logs" TargetMode="External"/><Relationship Id="rId3" Type="http://schemas.openxmlformats.org/officeDocument/2006/relationships/hyperlink" Target="https://12factor.net/pl/codebase" TargetMode="External"/><Relationship Id="rId7" Type="http://schemas.openxmlformats.org/officeDocument/2006/relationships/hyperlink" Target="https://12factor.net/pl/build-release-run" TargetMode="External"/><Relationship Id="rId12" Type="http://schemas.openxmlformats.org/officeDocument/2006/relationships/hyperlink" Target="https://12factor.net/pl/dev-prod-parity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12factor.net/pl/backing-services" TargetMode="External"/><Relationship Id="rId11" Type="http://schemas.openxmlformats.org/officeDocument/2006/relationships/hyperlink" Target="https://12factor.net/pl/disposability" TargetMode="External"/><Relationship Id="rId5" Type="http://schemas.openxmlformats.org/officeDocument/2006/relationships/hyperlink" Target="https://12factor.net/pl/config" TargetMode="External"/><Relationship Id="rId10" Type="http://schemas.openxmlformats.org/officeDocument/2006/relationships/hyperlink" Target="https://12factor.net/pl/concurrency" TargetMode="External"/><Relationship Id="rId4" Type="http://schemas.openxmlformats.org/officeDocument/2006/relationships/hyperlink" Target="https://12factor.net/pl/dependencies" TargetMode="External"/><Relationship Id="rId9" Type="http://schemas.openxmlformats.org/officeDocument/2006/relationships/hyperlink" Target="https://12factor.net/pl/port-binding" TargetMode="External"/><Relationship Id="rId14" Type="http://schemas.openxmlformats.org/officeDocument/2006/relationships/hyperlink" Target="https://12factor.net/pl/admin-processes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41C3-DD00-488C-B871-F69D1747B51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384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ea typeface="+mn-lt"/>
                <a:cs typeface="+mn-lt"/>
              </a:rPr>
              <a:t>Wzorzec ten stwierdza, że należy skupić się na potrzebach klienta, a nie na istniejącej strukturze sprzętu. W tym sensie zasoby obliczeniowe chmury są wykorzystywane na żądanie, co charakteryzuje elastyczną skalowalność. W ten sposób zasoby są postrzegane w sposób abstrakcyjny i zmieniane zgodnie z potrzebami klientów.</a:t>
            </a:r>
            <a:endParaRPr lang="pl-PL" dirty="0"/>
          </a:p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41C3-DD00-488C-B871-F69D1747B515}" type="slidenum">
              <a:rPr lang="en-GB" noProof="0" smtClean="0"/>
              <a:t>10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89534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0">
                <a:ea typeface="+mn-lt"/>
                <a:cs typeface="+mn-lt"/>
              </a:rPr>
              <a:t>Metodologia dwunastu czynników opiera się na dwunastu czynnikach, które kierują tworzeniem udanego projektu SaaS. Technologia ta została stworzona podczas rozwoju Heroku, platformy usług w chmurze (PaaS), która obsługuje kilka języków programowania, w tym </a:t>
            </a:r>
            <a:r>
              <a:rPr lang="pl-PL" dirty="0" err="1">
                <a:ea typeface="+mn-lt"/>
                <a:cs typeface="+mn-lt"/>
              </a:rPr>
              <a:t>Ruby</a:t>
            </a:r>
            <a:r>
              <a:rPr lang="pl-PL" dirty="0">
                <a:ea typeface="+mn-lt"/>
                <a:cs typeface="+mn-lt"/>
              </a:rPr>
              <a:t>, Java, </a:t>
            </a:r>
            <a:r>
              <a:rPr lang="pl-PL" dirty="0" err="1">
                <a:ea typeface="+mn-lt"/>
                <a:cs typeface="+mn-lt"/>
              </a:rPr>
              <a:t>Node.js</a:t>
            </a:r>
            <a:r>
              <a:rPr lang="pl-PL" dirty="0">
                <a:ea typeface="+mn-lt"/>
                <a:cs typeface="+mn-lt"/>
              </a:rPr>
              <a:t>, Scala, </a:t>
            </a:r>
            <a:r>
              <a:rPr lang="pl-PL" dirty="0" err="1">
                <a:ea typeface="+mn-lt"/>
                <a:cs typeface="+mn-lt"/>
              </a:rPr>
              <a:t>Clojure</a:t>
            </a:r>
            <a:r>
              <a:rPr lang="pl-PL" dirty="0">
                <a:ea typeface="+mn-lt"/>
                <a:cs typeface="+mn-lt"/>
              </a:rPr>
              <a:t>, </a:t>
            </a:r>
            <a:r>
              <a:rPr lang="pl-PL" dirty="0" err="1">
                <a:ea typeface="+mn-lt"/>
                <a:cs typeface="+mn-lt"/>
              </a:rPr>
              <a:t>Python</a:t>
            </a:r>
            <a:r>
              <a:rPr lang="pl-PL" dirty="0">
                <a:ea typeface="+mn-lt"/>
                <a:cs typeface="+mn-lt"/>
              </a:rPr>
              <a:t> i PHP.</a:t>
            </a:r>
            <a:endParaRPr lang="pl-PL" dirty="0"/>
          </a:p>
          <a:p>
            <a:pPr algn="just"/>
            <a:endParaRPr lang="pl-PL" dirty="0"/>
          </a:p>
          <a:p>
            <a:pPr algn="just"/>
            <a:r>
              <a:rPr lang="pl-PL" dirty="0">
                <a:ea typeface="+mn-lt"/>
                <a:cs typeface="+mn-lt"/>
              </a:rPr>
              <a:t>Skatalogowano doświadczenie zdobyte podczas tworzenia i obsługi aplikacji SaaS, czyli obserwacje napotkanych błędów i wypracowane rozwiązania problemów, które wystąpiły. W konsekwencji powstała dwunastoczynnikowa metodologia, która jest zbiorem wytycznych ułatwiających tworzenie aplikacji w chmurze. </a:t>
            </a:r>
            <a:endParaRPr lang="pl-PL" dirty="0"/>
          </a:p>
          <a:p>
            <a:endParaRPr lang="en-PL" dirty="0"/>
          </a:p>
          <a:p>
            <a:pPr algn="just">
              <a:spcBef>
                <a:spcPts val="1200"/>
              </a:spcBef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sirba-web-1"/>
                <a:hlinkClick r:id="rId3"/>
              </a:rPr>
              <a:t>I. Codebase</a:t>
            </a:r>
            <a:endParaRPr lang="en-GB" b="1" i="0" u="none" strike="noStrike" dirty="0">
              <a:solidFill>
                <a:srgbClr val="000000"/>
              </a:solidFill>
              <a:effectLst/>
              <a:latin typeface="sirba-web-1"/>
            </a:endParaRPr>
          </a:p>
          <a:p>
            <a:pPr algn="just"/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Jedno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źródło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kodu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śledzone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systemem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kontroli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wersji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,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wiele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wdrożeń</a:t>
            </a:r>
            <a:endParaRPr lang="en-GB" b="0" i="0" u="none" strike="noStrike" dirty="0">
              <a:solidFill>
                <a:srgbClr val="333333"/>
              </a:solidFill>
              <a:effectLst/>
              <a:latin typeface="sirba-web-1"/>
            </a:endParaRPr>
          </a:p>
          <a:p>
            <a:pPr algn="just">
              <a:spcBef>
                <a:spcPts val="1200"/>
              </a:spcBef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sirba-web-1"/>
                <a:hlinkClick r:id="rId4"/>
              </a:rPr>
              <a:t>II. Zależności</a:t>
            </a:r>
            <a:endParaRPr lang="en-GB" b="1" i="0" u="none" strike="noStrike" dirty="0">
              <a:solidFill>
                <a:srgbClr val="000000"/>
              </a:solidFill>
              <a:effectLst/>
              <a:latin typeface="sirba-web-1"/>
            </a:endParaRPr>
          </a:p>
          <a:p>
            <a:pPr algn="just"/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Jawnie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zadeklaruj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i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wydziel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zależności</a:t>
            </a:r>
            <a:endParaRPr lang="en-GB" b="0" i="0" u="none" strike="noStrike" dirty="0">
              <a:solidFill>
                <a:srgbClr val="333333"/>
              </a:solidFill>
              <a:effectLst/>
              <a:latin typeface="sirba-web-1"/>
            </a:endParaRPr>
          </a:p>
          <a:p>
            <a:pPr algn="just">
              <a:spcBef>
                <a:spcPts val="1200"/>
              </a:spcBef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sirba-web-1"/>
                <a:hlinkClick r:id="rId5"/>
              </a:rPr>
              <a:t>III. Konfiguracja</a:t>
            </a:r>
            <a:endParaRPr lang="en-GB" b="1" i="0" u="none" strike="noStrike" dirty="0">
              <a:solidFill>
                <a:srgbClr val="000000"/>
              </a:solidFill>
              <a:effectLst/>
              <a:latin typeface="sirba-web-1"/>
            </a:endParaRPr>
          </a:p>
          <a:p>
            <a:pPr algn="just"/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Przechowuj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konfigurację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w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środowisku</a:t>
            </a:r>
            <a:endParaRPr lang="en-GB" b="0" i="0" u="none" strike="noStrike" dirty="0">
              <a:solidFill>
                <a:srgbClr val="333333"/>
              </a:solidFill>
              <a:effectLst/>
              <a:latin typeface="sirba-web-1"/>
            </a:endParaRPr>
          </a:p>
          <a:p>
            <a:pPr algn="just">
              <a:spcBef>
                <a:spcPts val="1200"/>
              </a:spcBef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sirba-web-1"/>
                <a:hlinkClick r:id="rId6"/>
              </a:rPr>
              <a:t>IV. Usługi wspierające</a:t>
            </a:r>
            <a:endParaRPr lang="en-GB" b="1" i="0" u="none" strike="noStrike" dirty="0">
              <a:solidFill>
                <a:srgbClr val="000000"/>
              </a:solidFill>
              <a:effectLst/>
              <a:latin typeface="sirba-web-1"/>
            </a:endParaRPr>
          </a:p>
          <a:p>
            <a:pPr algn="just"/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Traktuj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usługi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wspierające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jako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przydzielone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zasoby</a:t>
            </a:r>
            <a:endParaRPr lang="en-GB" b="0" i="0" u="none" strike="noStrike" dirty="0">
              <a:solidFill>
                <a:srgbClr val="333333"/>
              </a:solidFill>
              <a:effectLst/>
              <a:latin typeface="sirba-web-1"/>
            </a:endParaRPr>
          </a:p>
          <a:p>
            <a:pPr algn="just">
              <a:spcBef>
                <a:spcPts val="1200"/>
              </a:spcBef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sirba-web-1"/>
                <a:hlinkClick r:id="rId7"/>
              </a:rPr>
              <a:t>V. Buduj, publikuj, uruchamiaj</a:t>
            </a:r>
            <a:endParaRPr lang="en-GB" b="1" i="0" u="none" strike="noStrike" dirty="0">
              <a:solidFill>
                <a:srgbClr val="000000"/>
              </a:solidFill>
              <a:effectLst/>
              <a:latin typeface="sirba-web-1"/>
            </a:endParaRPr>
          </a:p>
          <a:p>
            <a:pPr algn="just"/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Oddzielaj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etap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budowania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od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uruchamiania</a:t>
            </a:r>
            <a:endParaRPr lang="en-GB" b="0" i="0" u="none" strike="noStrike" dirty="0">
              <a:solidFill>
                <a:srgbClr val="333333"/>
              </a:solidFill>
              <a:effectLst/>
              <a:latin typeface="sirba-web-1"/>
            </a:endParaRPr>
          </a:p>
          <a:p>
            <a:pPr algn="just">
              <a:spcBef>
                <a:spcPts val="1200"/>
              </a:spcBef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sirba-web-1"/>
                <a:hlinkClick r:id="rId8"/>
              </a:rPr>
              <a:t>VI. Procesy</a:t>
            </a:r>
            <a:endParaRPr lang="en-GB" b="1" i="0" u="none" strike="noStrike" dirty="0">
              <a:solidFill>
                <a:srgbClr val="000000"/>
              </a:solidFill>
              <a:effectLst/>
              <a:latin typeface="sirba-web-1"/>
            </a:endParaRPr>
          </a:p>
          <a:p>
            <a:pPr algn="just"/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Uruchamiaj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aplikację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jako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jeden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lub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więcej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bezstanowych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procesów</a:t>
            </a:r>
            <a:endParaRPr lang="en-GB" b="0" i="0" u="none" strike="noStrike" dirty="0">
              <a:solidFill>
                <a:srgbClr val="333333"/>
              </a:solidFill>
              <a:effectLst/>
              <a:latin typeface="sirba-web-1"/>
            </a:endParaRPr>
          </a:p>
          <a:p>
            <a:pPr algn="just">
              <a:spcBef>
                <a:spcPts val="1200"/>
              </a:spcBef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sirba-web-1"/>
                <a:hlinkClick r:id="rId9"/>
              </a:rPr>
              <a:t>VII. Przydzielanie portów</a:t>
            </a:r>
            <a:endParaRPr lang="en-GB" b="1" i="0" u="none" strike="noStrike" dirty="0">
              <a:solidFill>
                <a:srgbClr val="000000"/>
              </a:solidFill>
              <a:effectLst/>
              <a:latin typeface="sirba-web-1"/>
            </a:endParaRPr>
          </a:p>
          <a:p>
            <a:pPr algn="just"/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Udostępniaj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usługi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przez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przydzielanie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portów</a:t>
            </a:r>
            <a:endParaRPr lang="en-GB" b="0" i="0" u="none" strike="noStrike" dirty="0">
              <a:solidFill>
                <a:srgbClr val="333333"/>
              </a:solidFill>
              <a:effectLst/>
              <a:latin typeface="sirba-web-1"/>
            </a:endParaRPr>
          </a:p>
          <a:p>
            <a:pPr algn="just">
              <a:spcBef>
                <a:spcPts val="1200"/>
              </a:spcBef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sirba-web-1"/>
                <a:hlinkClick r:id="rId10"/>
              </a:rPr>
              <a:t>VIII. Współbieżność</a:t>
            </a:r>
            <a:endParaRPr lang="en-GB" b="1" i="0" u="none" strike="noStrike" dirty="0">
              <a:solidFill>
                <a:srgbClr val="000000"/>
              </a:solidFill>
              <a:effectLst/>
              <a:latin typeface="sirba-web-1"/>
            </a:endParaRPr>
          </a:p>
          <a:p>
            <a:pPr algn="just"/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Skaluj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przez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odpowiednio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dobrane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procesy</a:t>
            </a:r>
            <a:endParaRPr lang="en-GB" b="0" i="0" u="none" strike="noStrike" dirty="0">
              <a:solidFill>
                <a:srgbClr val="333333"/>
              </a:solidFill>
              <a:effectLst/>
              <a:latin typeface="sirba-web-1"/>
            </a:endParaRPr>
          </a:p>
          <a:p>
            <a:pPr algn="just">
              <a:spcBef>
                <a:spcPts val="1200"/>
              </a:spcBef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sirba-web-1"/>
                <a:hlinkClick r:id="rId11"/>
              </a:rPr>
              <a:t>IX. Zbywalność</a:t>
            </a:r>
            <a:endParaRPr lang="en-GB" b="1" i="0" u="none" strike="noStrike" dirty="0">
              <a:solidFill>
                <a:srgbClr val="000000"/>
              </a:solidFill>
              <a:effectLst/>
              <a:latin typeface="sirba-web-1"/>
            </a:endParaRPr>
          </a:p>
          <a:p>
            <a:pPr algn="just"/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Zwiększ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elastyczność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pozwalając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na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szybkie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uruchamianie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i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zatrzymywanie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aplikacji</a:t>
            </a:r>
            <a:endParaRPr lang="en-GB" b="0" i="0" u="none" strike="noStrike" dirty="0">
              <a:solidFill>
                <a:srgbClr val="333333"/>
              </a:solidFill>
              <a:effectLst/>
              <a:latin typeface="sirba-web-1"/>
            </a:endParaRPr>
          </a:p>
          <a:p>
            <a:pPr algn="just">
              <a:spcBef>
                <a:spcPts val="1200"/>
              </a:spcBef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sirba-web-1"/>
                <a:hlinkClick r:id="rId12"/>
              </a:rPr>
              <a:t>X. Jednolitość środowisk</a:t>
            </a:r>
            <a:endParaRPr lang="en-GB" b="1" i="0" u="none" strike="noStrike" dirty="0">
              <a:solidFill>
                <a:srgbClr val="000000"/>
              </a:solidFill>
              <a:effectLst/>
              <a:latin typeface="sirba-web-1"/>
            </a:endParaRPr>
          </a:p>
          <a:p>
            <a:pPr algn="just"/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Utrzymuj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konfigurację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środowisk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jak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najbardziej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zbliżoną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do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siebie</a:t>
            </a:r>
            <a:endParaRPr lang="en-GB" b="0" i="0" u="none" strike="noStrike" dirty="0">
              <a:solidFill>
                <a:srgbClr val="333333"/>
              </a:solidFill>
              <a:effectLst/>
              <a:latin typeface="sirba-web-1"/>
            </a:endParaRPr>
          </a:p>
          <a:p>
            <a:pPr algn="just">
              <a:spcBef>
                <a:spcPts val="1200"/>
              </a:spcBef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sirba-web-1"/>
                <a:hlinkClick r:id="rId13"/>
              </a:rPr>
              <a:t>XI. Logi</a:t>
            </a:r>
            <a:endParaRPr lang="en-GB" b="1" i="0" u="none" strike="noStrike" dirty="0">
              <a:solidFill>
                <a:srgbClr val="000000"/>
              </a:solidFill>
              <a:effectLst/>
              <a:latin typeface="sirba-web-1"/>
            </a:endParaRPr>
          </a:p>
          <a:p>
            <a:pPr algn="just"/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Traktuj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logi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jako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strumień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zdarzeń</a:t>
            </a:r>
            <a:endParaRPr lang="en-GB" b="0" i="0" u="none" strike="noStrike" dirty="0">
              <a:solidFill>
                <a:srgbClr val="333333"/>
              </a:solidFill>
              <a:effectLst/>
              <a:latin typeface="sirba-web-1"/>
            </a:endParaRPr>
          </a:p>
          <a:p>
            <a:pPr algn="just">
              <a:spcBef>
                <a:spcPts val="1200"/>
              </a:spcBef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sirba-web-1"/>
                <a:hlinkClick r:id="rId14"/>
              </a:rPr>
              <a:t>XII. Zarządzanie aplikacją</a:t>
            </a:r>
            <a:endParaRPr lang="en-GB" b="1" i="0" u="none" strike="noStrike" dirty="0">
              <a:solidFill>
                <a:srgbClr val="000000"/>
              </a:solidFill>
              <a:effectLst/>
              <a:latin typeface="sirba-web-1"/>
            </a:endParaRPr>
          </a:p>
          <a:p>
            <a:pPr algn="just"/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Uruchamiaj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zadania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administracyjne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jako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jednorazowe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irba-web-1"/>
              </a:rPr>
              <a:t>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irba-web-1"/>
              </a:rPr>
              <a:t>procesy</a:t>
            </a:r>
            <a:endParaRPr lang="en-GB" b="0" i="0" u="none" strike="noStrike" dirty="0">
              <a:solidFill>
                <a:srgbClr val="333333"/>
              </a:solidFill>
              <a:effectLst/>
              <a:latin typeface="sirba-web-1"/>
            </a:endParaRPr>
          </a:p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41C3-DD00-488C-B871-F69D1747B515}" type="slidenum">
              <a:rPr lang="en-GB" noProof="0" smtClean="0"/>
              <a:t>11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70421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W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architekturze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mikroserwisów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jest to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jedna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baza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kodu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na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usługę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─ ale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może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być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wiele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wdrożeń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.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Wdrożenie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to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działająca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instancja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aplikacji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.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Zazwyczaj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jest to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strona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produkcyjna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jedna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lub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więcej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stron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inscenizacji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.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Kopia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aplikacji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działająca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w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lokalnym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środowisku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programisty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jest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również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uważana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za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wdrożenie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.</a:t>
            </a:r>
            <a:endParaRPr lang="pl-PL" dirty="0">
              <a:latin typeface="+mn-lt"/>
              <a:ea typeface="+mn-lt"/>
              <a:cs typeface="+mn-lt"/>
            </a:endParaRPr>
          </a:p>
          <a:p>
            <a:pPr algn="just"/>
            <a:endParaRPr lang="pl-PL" dirty="0">
              <a:ea typeface="+mn-lt"/>
              <a:cs typeface="+mn-lt"/>
            </a:endParaRPr>
          </a:p>
          <a:p>
            <a:pPr algn="just"/>
            <a:r>
              <a:rPr lang="pl-PL" dirty="0">
                <a:ea typeface="+mn-lt"/>
                <a:cs typeface="+mn-lt"/>
              </a:rPr>
              <a:t>Baza kodu musi być taka sama we wszystkich wdrożeniach, chociaż w każdym wdrożeniu mogą być aktywne różne wersje. Z tego powodu konieczne jest śledzenie aplikacji w systemie kontroli wersji, takim jak </a:t>
            </a:r>
            <a:r>
              <a:rPr lang="pl-PL" dirty="0" err="1">
                <a:ea typeface="+mn-lt"/>
                <a:cs typeface="+mn-lt"/>
              </a:rPr>
              <a:t>Subversion</a:t>
            </a:r>
            <a:r>
              <a:rPr lang="pl-PL" dirty="0">
                <a:ea typeface="+mn-lt"/>
                <a:cs typeface="+mn-lt"/>
              </a:rPr>
              <a:t> czy Git.</a:t>
            </a:r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41C3-DD00-488C-B871-F69D1747B515}" type="slidenum">
              <a:rPr lang="en-GB" noProof="0" smtClean="0"/>
              <a:t>12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79054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41C3-DD00-488C-B871-F69D1747B515}" type="slidenum">
              <a:rPr lang="en-GB" noProof="0" smtClean="0"/>
              <a:t>13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71635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Wszystkie</a:t>
            </a:r>
            <a:r>
              <a:rPr lang="en-GB" dirty="0"/>
              <a:t> </a:t>
            </a:r>
            <a:r>
              <a:rPr lang="en-GB" dirty="0" err="1"/>
              <a:t>dane</a:t>
            </a:r>
            <a:r>
              <a:rPr lang="en-GB" dirty="0"/>
              <a:t> </a:t>
            </a:r>
            <a:r>
              <a:rPr lang="en-GB" dirty="0" err="1"/>
              <a:t>konfiguracyjne</a:t>
            </a:r>
            <a:r>
              <a:rPr lang="en-GB" dirty="0"/>
              <a:t> </a:t>
            </a:r>
            <a:r>
              <a:rPr lang="en-GB" dirty="0" err="1"/>
              <a:t>powinny</a:t>
            </a:r>
            <a:r>
              <a:rPr lang="en-GB" dirty="0"/>
              <a:t> </a:t>
            </a:r>
            <a:r>
              <a:rPr lang="en-GB" dirty="0" err="1"/>
              <a:t>być</a:t>
            </a:r>
            <a:r>
              <a:rPr lang="en-GB" dirty="0"/>
              <a:t> </a:t>
            </a:r>
            <a:r>
              <a:rPr lang="en-GB" dirty="0" err="1"/>
              <a:t>przechowywane</a:t>
            </a:r>
            <a:r>
              <a:rPr lang="en-GB" dirty="0"/>
              <a:t> </a:t>
            </a:r>
            <a:r>
              <a:rPr lang="en-GB" dirty="0" err="1"/>
              <a:t>oddzielnie</a:t>
            </a:r>
            <a:r>
              <a:rPr lang="en-GB" dirty="0"/>
              <a:t> od </a:t>
            </a:r>
            <a:r>
              <a:rPr lang="en-GB" dirty="0" err="1"/>
              <a:t>kodu</a:t>
            </a:r>
            <a:r>
              <a:rPr lang="en-GB" dirty="0"/>
              <a:t> - w </a:t>
            </a:r>
            <a:r>
              <a:rPr lang="en-GB" dirty="0" err="1"/>
              <a:t>środowisku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zmienne</a:t>
            </a:r>
            <a:r>
              <a:rPr lang="en-GB" dirty="0"/>
              <a:t>, a </a:t>
            </a:r>
            <a:r>
              <a:rPr lang="en-GB" dirty="0" err="1"/>
              <a:t>nie</a:t>
            </a:r>
            <a:r>
              <a:rPr lang="en-GB" dirty="0"/>
              <a:t> w </a:t>
            </a:r>
            <a:r>
              <a:rPr lang="en-GB" dirty="0" err="1"/>
              <a:t>repozytorium</a:t>
            </a:r>
            <a:r>
              <a:rPr lang="en-GB" dirty="0"/>
              <a:t> </a:t>
            </a:r>
            <a:r>
              <a:rPr lang="en-GB" dirty="0" err="1"/>
              <a:t>kodu</a:t>
            </a:r>
            <a:r>
              <a:rPr lang="en-GB" dirty="0"/>
              <a:t> -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odczytywane</a:t>
            </a:r>
            <a:r>
              <a:rPr lang="en-GB" dirty="0"/>
              <a:t> </a:t>
            </a:r>
            <a:r>
              <a:rPr lang="en-GB" dirty="0" err="1"/>
              <a:t>przez</a:t>
            </a:r>
            <a:r>
              <a:rPr lang="en-GB" dirty="0"/>
              <a:t> </a:t>
            </a:r>
            <a:r>
              <a:rPr lang="en-GB" dirty="0" err="1"/>
              <a:t>kod</a:t>
            </a:r>
            <a:r>
              <a:rPr lang="en-GB" dirty="0"/>
              <a:t> w </a:t>
            </a:r>
            <a:r>
              <a:rPr lang="en-GB" dirty="0" err="1"/>
              <a:t>czasie</a:t>
            </a:r>
            <a:r>
              <a:rPr lang="en-GB" dirty="0"/>
              <a:t> </a:t>
            </a:r>
            <a:r>
              <a:rPr lang="en-GB" dirty="0" err="1"/>
              <a:t>wykonywania</a:t>
            </a:r>
            <a:r>
              <a:rPr lang="en-GB" dirty="0"/>
              <a:t>. </a:t>
            </a:r>
            <a:r>
              <a:rPr lang="en-GB" dirty="0" err="1"/>
              <a:t>Oddzielny</a:t>
            </a:r>
            <a:r>
              <a:rPr lang="en-GB" dirty="0"/>
              <a:t> </a:t>
            </a:r>
            <a:r>
              <a:rPr lang="en-GB" dirty="0" err="1"/>
              <a:t>plik</a:t>
            </a:r>
            <a:r>
              <a:rPr lang="en-GB" dirty="0"/>
              <a:t> </a:t>
            </a:r>
            <a:r>
              <a:rPr lang="en-GB" dirty="0" err="1"/>
              <a:t>konfiguracyjny</a:t>
            </a:r>
            <a:r>
              <a:rPr lang="en-GB" dirty="0"/>
              <a:t> </a:t>
            </a:r>
            <a:r>
              <a:rPr lang="en-GB" dirty="0" err="1"/>
              <a:t>ułatwia</a:t>
            </a:r>
            <a:r>
              <a:rPr lang="en-GB" dirty="0"/>
              <a:t> </a:t>
            </a:r>
            <a:r>
              <a:rPr lang="en-GB" dirty="0" err="1"/>
              <a:t>aktualizację</a:t>
            </a:r>
            <a:r>
              <a:rPr lang="en-GB" dirty="0"/>
              <a:t> </a:t>
            </a:r>
            <a:r>
              <a:rPr lang="en-GB" dirty="0" err="1"/>
              <a:t>wartości</a:t>
            </a:r>
            <a:r>
              <a:rPr lang="en-GB" dirty="0"/>
              <a:t> </a:t>
            </a:r>
            <a:r>
              <a:rPr lang="en-GB" dirty="0" err="1"/>
              <a:t>konfiguracyjnych</a:t>
            </a:r>
            <a:r>
              <a:rPr lang="en-GB" dirty="0"/>
              <a:t> bez </a:t>
            </a:r>
            <a:r>
              <a:rPr lang="en-GB" dirty="0" err="1"/>
              <a:t>dotykania</a:t>
            </a:r>
            <a:r>
              <a:rPr lang="en-GB" dirty="0"/>
              <a:t> </a:t>
            </a:r>
            <a:r>
              <a:rPr lang="en-GB" dirty="0" err="1"/>
              <a:t>rzeczywistej</a:t>
            </a:r>
            <a:r>
              <a:rPr lang="en-GB" dirty="0"/>
              <a:t> </a:t>
            </a:r>
            <a:r>
              <a:rPr lang="en-GB" dirty="0" err="1"/>
              <a:t>bazy</a:t>
            </a:r>
            <a:r>
              <a:rPr lang="en-GB" dirty="0"/>
              <a:t> </a:t>
            </a:r>
            <a:r>
              <a:rPr lang="en-GB" dirty="0" err="1"/>
              <a:t>kodu</a:t>
            </a:r>
            <a:r>
              <a:rPr lang="en-GB" dirty="0"/>
              <a:t>, </a:t>
            </a:r>
            <a:r>
              <a:rPr lang="en-GB" dirty="0" err="1"/>
              <a:t>eliminując</a:t>
            </a:r>
            <a:r>
              <a:rPr lang="en-GB" dirty="0"/>
              <a:t> </a:t>
            </a:r>
            <a:r>
              <a:rPr lang="en-GB" dirty="0" err="1"/>
              <a:t>potrzebę</a:t>
            </a:r>
            <a:r>
              <a:rPr lang="en-GB" dirty="0"/>
              <a:t> </a:t>
            </a:r>
            <a:r>
              <a:rPr lang="en-GB" dirty="0" err="1"/>
              <a:t>ponownego</a:t>
            </a:r>
            <a:r>
              <a:rPr lang="en-GB" dirty="0"/>
              <a:t> </a:t>
            </a:r>
            <a:r>
              <a:rPr lang="en-GB" dirty="0" err="1"/>
              <a:t>wdrażania</a:t>
            </a:r>
            <a:r>
              <a:rPr lang="en-GB" dirty="0"/>
              <a:t> </a:t>
            </a:r>
            <a:r>
              <a:rPr lang="en-GB" dirty="0" err="1"/>
              <a:t>aplikacji</a:t>
            </a:r>
            <a:r>
              <a:rPr lang="en-GB" dirty="0"/>
              <a:t>, </a:t>
            </a:r>
            <a:r>
              <a:rPr lang="en-GB" dirty="0" err="1"/>
              <a:t>gdy</a:t>
            </a:r>
            <a:r>
              <a:rPr lang="en-GB" dirty="0"/>
              <a:t> </a:t>
            </a:r>
            <a:r>
              <a:rPr lang="en-GB" dirty="0" err="1"/>
              <a:t>wartości</a:t>
            </a:r>
            <a:r>
              <a:rPr lang="en-GB" dirty="0"/>
              <a:t> </a:t>
            </a:r>
            <a:r>
              <a:rPr lang="en-GB" dirty="0" err="1"/>
              <a:t>konfiguracyjne</a:t>
            </a:r>
            <a:r>
              <a:rPr lang="en-GB" dirty="0"/>
              <a:t> </a:t>
            </a:r>
            <a:r>
              <a:rPr lang="en-GB" dirty="0" err="1"/>
              <a:t>zostaną</a:t>
            </a:r>
            <a:r>
              <a:rPr lang="en-GB" dirty="0"/>
              <a:t> </a:t>
            </a:r>
            <a:r>
              <a:rPr lang="en-GB" dirty="0" err="1"/>
              <a:t>zmienione</a:t>
            </a:r>
            <a:r>
              <a:rPr lang="en-GB" dirty="0"/>
              <a:t>.</a:t>
            </a:r>
          </a:p>
          <a:p>
            <a:endParaRPr lang="en-PL" dirty="0"/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1200" b="1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Kilka</a:t>
            </a:r>
            <a:r>
              <a:rPr lang="en-US" sz="1200" b="1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200" b="1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najlepszych</a:t>
            </a:r>
            <a:r>
              <a:rPr lang="en-US" sz="1200" b="1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200" b="1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praktyk</a:t>
            </a:r>
            <a:r>
              <a:rPr lang="en-US" sz="1200" b="1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do </a:t>
            </a:r>
            <a:r>
              <a:rPr lang="en-US" sz="1200" b="1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rozważenia</a:t>
            </a:r>
            <a:r>
              <a:rPr lang="en-US" sz="1200" b="1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: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sz="1200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Użyj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zmiennej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środowiskowej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dla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wszystkiego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co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może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się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zmienić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w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czasie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biegu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a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także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dla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sekretów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które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nie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powinny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być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zaangażowane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we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wspólne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repozytorium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Używaj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nie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kontrolowanych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wersji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plików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.env do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rozwoju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lokalnego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Przechowuj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wszystkie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pliki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.env w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bezpiecznym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systemie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przechowywania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tak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aby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były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dostępne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dla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zespołów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programistycznych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ale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nie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były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przekazywane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do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repozytorium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kodu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który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jest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używany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wdrożeniu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aplikacji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platformę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użyj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mechanizmu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zarządzania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zmiennymi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2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środowiskowymi</a:t>
            </a:r>
            <a:r>
              <a:rPr lang="en-US" sz="1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platformy.</a:t>
            </a:r>
          </a:p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41C3-DD00-488C-B871-F69D1747B515}" type="slidenum">
              <a:rPr lang="en-GB" noProof="0" smtClean="0"/>
              <a:t>14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38778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41C3-DD00-488C-B871-F69D1747B515}" type="slidenum">
              <a:rPr lang="en-GB" noProof="0" smtClean="0"/>
              <a:t>15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93738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41C3-DD00-488C-B871-F69D1747B515}" type="slidenum">
              <a:rPr lang="en-GB" noProof="0" smtClean="0"/>
              <a:t>16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43711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Upewnienie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się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że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aplikacja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jest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bezpaństwowa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ułatwia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skalowanie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usługi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w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sposób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horyzontalny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po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prostu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dodając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więcej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instancji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tej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usługi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Przechowuj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wszelkie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dane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stanowe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lub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dane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które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muszą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być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współdzielone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między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instancjami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w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usłudze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wspierającej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takiej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jak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baza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danych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Przestrzeń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pamięci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procesu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lub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system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plików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mogą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być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używane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jako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krótkie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pojedyncze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cache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transakcji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Dane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stanu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sesji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są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dobrym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kandydatem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do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magazynu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danych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który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oferuje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wygasanie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czasu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Nigdy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należy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zakładać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że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cokolwiek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zbuforowane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w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pamięci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lub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dysku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będzie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dostępne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dla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przyszłego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żądania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lub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zadania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</a:p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41C3-DD00-488C-B871-F69D1747B515}" type="slidenum">
              <a:rPr lang="en-GB" noProof="0" smtClean="0"/>
              <a:t>17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90782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Aplikacja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powinna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być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całkowicie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samodzielna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polegać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wstrzyknięciu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runtime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serwera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WWW do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środowiska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wykonawczego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w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celu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utworzenia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usługi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internetowej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Aplikacja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internetowa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eksportuje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HTTP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jako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usługę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wiążąc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się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z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portem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nasłuchując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żądania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przychodzące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ten port.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Prawie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każdy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rodzaj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oprogramowania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serwerowego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może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być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uruchomiony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poprzez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proces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wiążący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się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z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portem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oczekujący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przychodzące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żądania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endParaRPr lang="en-US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Aby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czynnik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wiązania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portów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był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bardziej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przydatny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dla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mikroserwisów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zezwala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się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dostęp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do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trwałych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danych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należących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do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usługi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tylko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za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pośrednictwem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interfejsu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API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usługi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Zapobiega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to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domyślnym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kontraktom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usługowym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między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mikroserwisami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Zapewnia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również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że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mogą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one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stać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się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ściśle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sprzężone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Dodatkowo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izolacja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danych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pozwala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deweloperowi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wybrać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dla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każdej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usługi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taki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typ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magazynu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danych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który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najlepiej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odpowiada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jej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potrzebom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</a:p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41C3-DD00-488C-B871-F69D1747B515}" type="slidenum">
              <a:rPr lang="en-GB" noProof="0" smtClean="0"/>
              <a:t>18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5246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41C3-DD00-488C-B871-F69D1747B515}" type="slidenum">
              <a:rPr lang="en-GB" noProof="0" smtClean="0"/>
              <a:t>19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51565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 </a:t>
            </a:r>
            <a:r>
              <a:rPr lang="en-US" err="1"/>
              <a:t>tej</a:t>
            </a:r>
            <a:r>
              <a:rPr lang="en-US"/>
              <a:t> </a:t>
            </a:r>
            <a:r>
              <a:rPr lang="en-US" err="1"/>
              <a:t>prezentacji</a:t>
            </a:r>
            <a:r>
              <a:rPr lang="en-US"/>
              <a:t> </a:t>
            </a:r>
            <a:r>
              <a:rPr lang="en-US" err="1"/>
              <a:t>wyjaśnimy</a:t>
            </a:r>
            <a:r>
              <a:rPr lang="en-US"/>
              <a:t> </a:t>
            </a:r>
            <a:r>
              <a:rPr lang="en-US" err="1"/>
              <a:t>wzorce</a:t>
            </a:r>
            <a:r>
              <a:rPr lang="en-US"/>
              <a:t> </a:t>
            </a:r>
            <a:r>
              <a:rPr lang="en-US" err="1"/>
              <a:t>aplikacji</a:t>
            </a:r>
            <a:r>
              <a:rPr lang="en-US"/>
              <a:t> </a:t>
            </a:r>
            <a:r>
              <a:rPr lang="en-US" err="1"/>
              <a:t>chmurowych</a:t>
            </a:r>
            <a:r>
              <a:rPr lang="en-US"/>
              <a:t>, </a:t>
            </a:r>
            <a:r>
              <a:rPr lang="en-US" err="1"/>
              <a:t>analizując</a:t>
            </a:r>
            <a:r>
              <a:rPr lang="en-US"/>
              <a:t>, </a:t>
            </a:r>
            <a:r>
              <a:rPr lang="en-US" err="1"/>
              <a:t>czym</a:t>
            </a:r>
            <a:r>
              <a:rPr lang="en-US"/>
              <a:t> jest </a:t>
            </a:r>
            <a:r>
              <a:rPr lang="en-US" err="1"/>
              <a:t>aplikacja</a:t>
            </a:r>
            <a:r>
              <a:rPr lang="en-US"/>
              <a:t> </a:t>
            </a:r>
            <a:r>
              <a:rPr lang="en-US" err="1"/>
              <a:t>chmurowa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jakie</a:t>
            </a:r>
            <a:r>
              <a:rPr lang="en-US"/>
              <a:t> </a:t>
            </a:r>
            <a:r>
              <a:rPr lang="en-US" err="1"/>
              <a:t>są</a:t>
            </a:r>
            <a:r>
              <a:rPr lang="en-US"/>
              <a:t> </a:t>
            </a:r>
            <a:r>
              <a:rPr lang="en-US" err="1"/>
              <a:t>jej</a:t>
            </a:r>
            <a:r>
              <a:rPr lang="en-US"/>
              <a:t> </a:t>
            </a:r>
            <a:r>
              <a:rPr lang="en-US" err="1"/>
              <a:t>cele</a:t>
            </a:r>
            <a:r>
              <a:rPr lang="en-US"/>
              <a:t>. </a:t>
            </a:r>
            <a:r>
              <a:rPr lang="en-US" err="1"/>
              <a:t>Przedstawimy</a:t>
            </a:r>
            <a:r>
              <a:rPr lang="en-US"/>
              <a:t> </a:t>
            </a:r>
            <a:r>
              <a:rPr lang="en-US" err="1"/>
              <a:t>również</a:t>
            </a:r>
            <a:r>
              <a:rPr lang="en-US"/>
              <a:t> </a:t>
            </a:r>
            <a:r>
              <a:rPr lang="en-US" err="1"/>
              <a:t>wzorce</a:t>
            </a:r>
            <a:r>
              <a:rPr lang="en-US"/>
              <a:t> </a:t>
            </a:r>
            <a:r>
              <a:rPr lang="en-US" err="1"/>
              <a:t>opisane</a:t>
            </a:r>
            <a:r>
              <a:rPr lang="en-US"/>
              <a:t> </a:t>
            </a:r>
            <a:r>
              <a:rPr lang="en-US" err="1"/>
              <a:t>już</a:t>
            </a:r>
            <a:r>
              <a:rPr lang="en-US"/>
              <a:t> w </a:t>
            </a:r>
            <a:r>
              <a:rPr lang="en-US" err="1"/>
              <a:t>poprzednich</a:t>
            </a:r>
            <a:r>
              <a:rPr lang="en-US"/>
              <a:t> </a:t>
            </a:r>
            <a:r>
              <a:rPr lang="en-US" err="1"/>
              <a:t>wystąpieniach</a:t>
            </a:r>
            <a:r>
              <a:rPr lang="en-US"/>
              <a:t> </a:t>
            </a:r>
            <a:r>
              <a:rPr lang="en-US" err="1"/>
              <a:t>oraz</a:t>
            </a:r>
            <a:r>
              <a:rPr lang="en-US"/>
              <a:t> </a:t>
            </a:r>
            <a:r>
              <a:rPr lang="en-US" err="1"/>
              <a:t>nowe</a:t>
            </a:r>
            <a:r>
              <a:rPr lang="en-US"/>
              <a:t> </a:t>
            </a:r>
            <a:r>
              <a:rPr lang="en-US" err="1"/>
              <a:t>wzorce</a:t>
            </a:r>
            <a:r>
              <a:rPr lang="en-US"/>
              <a:t>, </a:t>
            </a:r>
            <a:r>
              <a:rPr lang="en-US" err="1"/>
              <a:t>które</a:t>
            </a:r>
            <a:r>
              <a:rPr lang="en-US"/>
              <a:t> </a:t>
            </a:r>
            <a:r>
              <a:rPr lang="en-US" err="1"/>
              <a:t>pojawiły</a:t>
            </a:r>
            <a:r>
              <a:rPr lang="en-US"/>
              <a:t> </a:t>
            </a:r>
            <a:r>
              <a:rPr lang="en-US" err="1"/>
              <a:t>się</a:t>
            </a:r>
            <a:r>
              <a:rPr lang="en-US"/>
              <a:t> w </a:t>
            </a:r>
            <a:r>
              <a:rPr lang="en-US" err="1"/>
              <a:t>celu</a:t>
            </a:r>
            <a:r>
              <a:rPr lang="en-US"/>
              <a:t> </a:t>
            </a:r>
            <a:r>
              <a:rPr lang="en-US" err="1"/>
              <a:t>zajęcia</a:t>
            </a:r>
            <a:r>
              <a:rPr lang="en-US"/>
              <a:t> </a:t>
            </a:r>
            <a:r>
              <a:rPr lang="en-US" err="1"/>
              <a:t>się</a:t>
            </a:r>
            <a:r>
              <a:rPr lang="en-US"/>
              <a:t> </a:t>
            </a:r>
            <a:r>
              <a:rPr lang="en-US" err="1"/>
              <a:t>aplikacjami</a:t>
            </a:r>
            <a:r>
              <a:rPr lang="en-US"/>
              <a:t> w </a:t>
            </a:r>
            <a:r>
              <a:rPr lang="en-US" err="1"/>
              <a:t>chmurze</a:t>
            </a:r>
            <a:endParaRPr lang="en-US" err="1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41C3-DD00-488C-B871-F69D1747B515}" type="slidenum">
              <a:rPr lang="en-GB" noProof="0" smtClean="0"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45775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Procesy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aplikacji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powinny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być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jednorazowe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aby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można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je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było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szybko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uruchomić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zatrzymać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ponownie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wdrożyć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bez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utraty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danych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Ułatwia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to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szybkie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elastyczne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skalowanie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szybkie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wdrażanie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zmian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kodu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konfiguracji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oraz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solidność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wdrożeń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produkcyjnych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</a:p>
          <a:p>
            <a:endParaRPr lang="en-PL" dirty="0"/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Usługi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wdrożone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w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kontenerach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Docker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robią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to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automatycznie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ponieważ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nieodłączną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cechą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kontenerów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jest to,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że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mogą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być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natychmiast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zatrzymywane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uruchamiane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Koncepcja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procesów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jednorazowych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oznacza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że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aplikacja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może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umrzeć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w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dowolnym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momencie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ale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będzie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to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miało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wpływu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użytkownika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-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może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zostać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zastąpiona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przez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inną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aplikację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lub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uruchomiona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ponownie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Zbudowanie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jednorazowości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w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aplikacji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zapewnia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że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aplikacja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zamyka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się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z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wdziękiem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: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powinna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wyczyścić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wszystkie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wykorzystane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zasoby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zamknąć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się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płynnie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Gdy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jest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zaprojektowana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w ten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sposób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aplikacja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szybko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wraca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do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życia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Podobnie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gdy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procesy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kończą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pracę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powinny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zakończyć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swoje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bieżące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żądanie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odrzucić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każde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przychodzące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żądanie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zakończyć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pracę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</a:p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41C3-DD00-488C-B871-F69D1747B515}" type="slidenum">
              <a:rPr lang="en-GB" noProof="0" smtClean="0"/>
              <a:t>20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8717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41C3-DD00-488C-B871-F69D1747B515}" type="slidenum">
              <a:rPr lang="en-GB" noProof="0" smtClean="0"/>
              <a:t>21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376548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41C3-DD00-488C-B871-F69D1747B515}" type="slidenum">
              <a:rPr lang="en-GB" noProof="0" smtClean="0"/>
              <a:t>22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48892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41C3-DD00-488C-B871-F69D1747B515}" type="slidenum">
              <a:rPr lang="en-GB" noProof="0" smtClean="0"/>
              <a:t>23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752376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Dekompozycja</a:t>
            </a:r>
            <a:r>
              <a:rPr lang="en-US" dirty="0"/>
              <a:t> </a:t>
            </a:r>
            <a:r>
              <a:rPr lang="en-US" dirty="0" err="1"/>
              <a:t>aplikacji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małe</a:t>
            </a:r>
            <a:r>
              <a:rPr lang="en-US" dirty="0"/>
              <a:t>, </a:t>
            </a:r>
            <a:r>
              <a:rPr lang="en-US" dirty="0" err="1"/>
              <a:t>inteligentne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dobrze</a:t>
            </a:r>
            <a:r>
              <a:rPr lang="en-US" dirty="0"/>
              <a:t> </a:t>
            </a:r>
            <a:r>
              <a:rPr lang="en-US" dirty="0" err="1"/>
              <a:t>zdefiniowane</a:t>
            </a:r>
            <a:r>
              <a:rPr lang="en-US" dirty="0"/>
              <a:t> </a:t>
            </a:r>
            <a:r>
              <a:rPr lang="en-US" dirty="0" err="1"/>
              <a:t>komponenty</a:t>
            </a:r>
            <a:r>
              <a:rPr lang="en-US" dirty="0"/>
              <a:t> jest </a:t>
            </a:r>
            <a:r>
              <a:rPr lang="en-US" dirty="0" err="1"/>
              <a:t>ważnym</a:t>
            </a:r>
            <a:r>
              <a:rPr lang="en-US" dirty="0"/>
              <a:t> </a:t>
            </a:r>
            <a:r>
              <a:rPr lang="en-US" dirty="0" err="1"/>
              <a:t>wzorcem</a:t>
            </a:r>
            <a:r>
              <a:rPr lang="en-US" dirty="0"/>
              <a:t> </a:t>
            </a:r>
            <a:r>
              <a:rPr lang="en-US" dirty="0" err="1"/>
              <a:t>projektowym</a:t>
            </a:r>
            <a:r>
              <a:rPr lang="en-US" dirty="0"/>
              <a:t> w </a:t>
            </a:r>
            <a:r>
              <a:rPr lang="en-US" dirty="0" err="1"/>
              <a:t>świecie</a:t>
            </a:r>
            <a:r>
              <a:rPr lang="en-US" dirty="0"/>
              <a:t> cloud </a:t>
            </a:r>
            <a:r>
              <a:rPr lang="en-US" dirty="0" err="1"/>
              <a:t>computingu</a:t>
            </a:r>
            <a:r>
              <a:rPr lang="en-US" dirty="0"/>
              <a:t>.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komponenty</a:t>
            </a:r>
            <a:r>
              <a:rPr lang="en-US" dirty="0"/>
              <a:t> to </a:t>
            </a:r>
            <a:r>
              <a:rPr lang="en-US" dirty="0" err="1"/>
              <a:t>mikroserwisy</a:t>
            </a:r>
            <a:r>
              <a:rPr lang="en-US" dirty="0"/>
              <a:t>, </a:t>
            </a:r>
            <a:r>
              <a:rPr lang="en-US" dirty="0" err="1"/>
              <a:t>które</a:t>
            </a:r>
            <a:r>
              <a:rPr lang="en-US" dirty="0"/>
              <a:t> </a:t>
            </a:r>
            <a:r>
              <a:rPr lang="en-US" dirty="0" err="1"/>
              <a:t>wiążą</a:t>
            </a:r>
            <a:r>
              <a:rPr lang="en-US" dirty="0"/>
              <a:t> </a:t>
            </a:r>
            <a:r>
              <a:rPr lang="en-US" dirty="0" err="1"/>
              <a:t>razem</a:t>
            </a:r>
            <a:r>
              <a:rPr lang="en-US" dirty="0"/>
              <a:t> </a:t>
            </a:r>
            <a:r>
              <a:rPr lang="en-US" dirty="0" err="1"/>
              <a:t>biznes</a:t>
            </a:r>
            <a:r>
              <a:rPr lang="en-US" dirty="0"/>
              <a:t> </a:t>
            </a:r>
            <a:r>
              <a:rPr lang="en-US" dirty="0" err="1"/>
              <a:t>aplikacji</a:t>
            </a:r>
            <a:r>
              <a:rPr lang="en-US" dirty="0"/>
              <a:t>. </a:t>
            </a:r>
            <a:r>
              <a:rPr lang="en-US" dirty="0" err="1"/>
              <a:t>Jednak</a:t>
            </a:r>
            <a:r>
              <a:rPr lang="en-US" dirty="0"/>
              <a:t> </a:t>
            </a:r>
            <a:r>
              <a:rPr lang="en-US" dirty="0" err="1"/>
              <a:t>kontrola</a:t>
            </a:r>
            <a:r>
              <a:rPr lang="en-US" dirty="0"/>
              <a:t> </a:t>
            </a:r>
            <a:r>
              <a:rPr lang="en-US" dirty="0" err="1"/>
              <a:t>tych</a:t>
            </a:r>
            <a:r>
              <a:rPr lang="en-US" dirty="0"/>
              <a:t> </a:t>
            </a:r>
            <a:r>
              <a:rPr lang="en-US" dirty="0" err="1"/>
              <a:t>mikroserwisów</a:t>
            </a:r>
            <a:r>
              <a:rPr lang="en-US" dirty="0"/>
              <a:t>, jak to </a:t>
            </a:r>
            <a:r>
              <a:rPr lang="en-US" dirty="0" err="1"/>
              <a:t>było</a:t>
            </a:r>
            <a:r>
              <a:rPr lang="en-US" dirty="0"/>
              <a:t> </a:t>
            </a:r>
            <a:r>
              <a:rPr lang="en-US" dirty="0" err="1"/>
              <a:t>przedstawione</a:t>
            </a:r>
            <a:r>
              <a:rPr lang="en-US" dirty="0"/>
              <a:t> w </a:t>
            </a:r>
            <a:r>
              <a:rPr lang="en-US" dirty="0" err="1"/>
              <a:t>prezetacji</a:t>
            </a:r>
            <a:r>
              <a:rPr lang="en-US" dirty="0"/>
              <a:t> </a:t>
            </a:r>
            <a:r>
              <a:rPr lang="en-US" dirty="0" err="1"/>
              <a:t>poprzedników</a:t>
            </a:r>
            <a:r>
              <a:rPr lang="en-US" dirty="0"/>
              <a:t>, </a:t>
            </a:r>
            <a:r>
              <a:rPr lang="en-US" dirty="0" err="1"/>
              <a:t>Wzorce</a:t>
            </a:r>
            <a:r>
              <a:rPr lang="en-US" dirty="0"/>
              <a:t> </a:t>
            </a:r>
            <a:r>
              <a:rPr lang="en-US" dirty="0" err="1"/>
              <a:t>mikroserwisów</a:t>
            </a:r>
            <a:r>
              <a:rPr lang="en-US" dirty="0"/>
              <a:t>, jest </a:t>
            </a:r>
            <a:r>
              <a:rPr lang="en-US" dirty="0" err="1"/>
              <a:t>złożonym</a:t>
            </a:r>
            <a:r>
              <a:rPr lang="en-US" dirty="0"/>
              <a:t> </a:t>
            </a:r>
            <a:r>
              <a:rPr lang="en-US" dirty="0" err="1"/>
              <a:t>zadaniem</a:t>
            </a:r>
            <a:r>
              <a:rPr lang="en-US" dirty="0"/>
              <a:t> w </a:t>
            </a:r>
            <a:r>
              <a:rPr lang="en-US" dirty="0" err="1"/>
              <a:t>miarę</a:t>
            </a:r>
            <a:r>
              <a:rPr lang="en-US" dirty="0"/>
              <a:t> </a:t>
            </a:r>
            <a:r>
              <a:rPr lang="en-US" dirty="0" err="1"/>
              <a:t>wzrostu</a:t>
            </a:r>
            <a:r>
              <a:rPr lang="en-US" dirty="0"/>
              <a:t> </a:t>
            </a:r>
            <a:r>
              <a:rPr lang="en-US" dirty="0" err="1"/>
              <a:t>funkcjonalności</a:t>
            </a:r>
            <a:r>
              <a:rPr lang="en-US" dirty="0"/>
              <a:t> w </a:t>
            </a:r>
            <a:r>
              <a:rPr lang="en-US" dirty="0" err="1"/>
              <a:t>historii</a:t>
            </a:r>
            <a:r>
              <a:rPr lang="en-US" dirty="0"/>
              <a:t> </a:t>
            </a:r>
            <a:r>
              <a:rPr lang="en-US" dirty="0" err="1"/>
              <a:t>aplikacji</a:t>
            </a:r>
            <a:r>
              <a:rPr lang="en-US" dirty="0"/>
              <a:t>. </a:t>
            </a:r>
            <a:r>
              <a:rPr lang="en-US" dirty="0" err="1"/>
              <a:t>Jednym</a:t>
            </a:r>
            <a:r>
              <a:rPr lang="en-US" dirty="0"/>
              <a:t> z </a:t>
            </a:r>
            <a:r>
              <a:rPr lang="en-US" dirty="0" err="1"/>
              <a:t>rozwiązań</a:t>
            </a:r>
            <a:r>
              <a:rPr lang="en-US" dirty="0"/>
              <a:t> </a:t>
            </a:r>
            <a:r>
              <a:rPr lang="en-US" dirty="0" err="1"/>
              <a:t>tego</a:t>
            </a:r>
            <a:r>
              <a:rPr lang="en-US" dirty="0"/>
              <a:t> </a:t>
            </a:r>
            <a:r>
              <a:rPr lang="en-US" dirty="0" err="1"/>
              <a:t>problemu</a:t>
            </a:r>
            <a:r>
              <a:rPr lang="en-US" dirty="0"/>
              <a:t> jest </a:t>
            </a:r>
            <a:r>
              <a:rPr lang="en-US" dirty="0" err="1"/>
              <a:t>tzw</a:t>
            </a:r>
            <a:r>
              <a:rPr lang="en-US" dirty="0"/>
              <a:t>. API gateway. </a:t>
            </a:r>
            <a:r>
              <a:rPr lang="en-US" dirty="0" err="1"/>
              <a:t>Ponieważ</a:t>
            </a:r>
            <a:r>
              <a:rPr lang="en-US" dirty="0"/>
              <a:t> API Gateway </a:t>
            </a:r>
            <a:r>
              <a:rPr lang="en-US" dirty="0" err="1"/>
              <a:t>zostało</a:t>
            </a:r>
            <a:r>
              <a:rPr lang="en-US" dirty="0"/>
              <a:t> </a:t>
            </a:r>
            <a:r>
              <a:rPr lang="en-US" dirty="0" err="1"/>
              <a:t>już</a:t>
            </a:r>
            <a:r>
              <a:rPr lang="en-US" dirty="0"/>
              <a:t> </a:t>
            </a:r>
            <a:r>
              <a:rPr lang="en-US" dirty="0" err="1"/>
              <a:t>szczegółowo</a:t>
            </a:r>
            <a:r>
              <a:rPr lang="en-US" dirty="0"/>
              <a:t> </a:t>
            </a:r>
            <a:r>
              <a:rPr lang="en-US" dirty="0" err="1"/>
              <a:t>omówione</a:t>
            </a:r>
            <a:r>
              <a:rPr lang="en-US" dirty="0"/>
              <a:t> w  7 </a:t>
            </a:r>
            <a:r>
              <a:rPr lang="en-US" dirty="0" err="1"/>
              <a:t>prezentacji</a:t>
            </a:r>
            <a:r>
              <a:rPr lang="en-US" dirty="0"/>
              <a:t>, </a:t>
            </a:r>
            <a:r>
              <a:rPr lang="en-US" dirty="0" err="1"/>
              <a:t>Wzorce</a:t>
            </a:r>
            <a:r>
              <a:rPr lang="en-US" dirty="0"/>
              <a:t> </a:t>
            </a:r>
            <a:r>
              <a:rPr lang="en-US" dirty="0" err="1"/>
              <a:t>mikroserwisów</a:t>
            </a:r>
            <a:r>
              <a:rPr lang="en-US" dirty="0"/>
              <a:t>, </a:t>
            </a:r>
            <a:r>
              <a:rPr lang="en-US" dirty="0" err="1"/>
              <a:t>teraz</a:t>
            </a:r>
            <a:r>
              <a:rPr lang="en-US" dirty="0"/>
              <a:t> </a:t>
            </a:r>
            <a:r>
              <a:rPr lang="en-US" dirty="0" err="1"/>
              <a:t>zajmiemy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 </a:t>
            </a:r>
            <a:r>
              <a:rPr lang="en-US" dirty="0" err="1"/>
              <a:t>nią</a:t>
            </a:r>
            <a:r>
              <a:rPr lang="en-US" dirty="0"/>
              <a:t> </a:t>
            </a:r>
            <a:r>
              <a:rPr lang="en-US" dirty="0" err="1"/>
              <a:t>tylko</a:t>
            </a:r>
            <a:r>
              <a:rPr lang="en-US" dirty="0"/>
              <a:t> </a:t>
            </a:r>
            <a:r>
              <a:rPr lang="en-US" dirty="0" err="1"/>
              <a:t>pokrótce</a:t>
            </a:r>
            <a:r>
              <a:rPr lang="en-US" dirty="0"/>
              <a:t>.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/>
              <a:t>API Gateway jest </a:t>
            </a:r>
            <a:r>
              <a:rPr lang="en-US" dirty="0" err="1"/>
              <a:t>pojedynczym</a:t>
            </a:r>
            <a:r>
              <a:rPr lang="en-US" dirty="0"/>
              <a:t> </a:t>
            </a:r>
            <a:r>
              <a:rPr lang="en-US" dirty="0" err="1"/>
              <a:t>punktem</a:t>
            </a:r>
            <a:r>
              <a:rPr lang="en-US" dirty="0"/>
              <a:t> </a:t>
            </a:r>
            <a:r>
              <a:rPr lang="en-US" dirty="0" err="1"/>
              <a:t>wejścia</a:t>
            </a:r>
            <a:r>
              <a:rPr lang="en-US" dirty="0"/>
              <a:t> </a:t>
            </a:r>
            <a:r>
              <a:rPr lang="en-US" dirty="0" err="1"/>
              <a:t>dla</a:t>
            </a:r>
            <a:r>
              <a:rPr lang="en-US" dirty="0"/>
              <a:t> </a:t>
            </a:r>
            <a:r>
              <a:rPr lang="en-US" dirty="0" err="1"/>
              <a:t>backendowych</a:t>
            </a:r>
            <a:r>
              <a:rPr lang="en-US" dirty="0"/>
              <a:t> </a:t>
            </a:r>
            <a:r>
              <a:rPr lang="en-US" dirty="0" err="1"/>
              <a:t>interfejsów</a:t>
            </a:r>
            <a:r>
              <a:rPr lang="en-US" dirty="0"/>
              <a:t> API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mikroserwisów</a:t>
            </a:r>
            <a:r>
              <a:rPr lang="en-US" dirty="0"/>
              <a:t>. </a:t>
            </a:r>
            <a:r>
              <a:rPr lang="en-US" dirty="0" err="1"/>
              <a:t>Elementy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mogą</a:t>
            </a:r>
            <a:r>
              <a:rPr lang="en-US" dirty="0"/>
              <a:t> </a:t>
            </a:r>
            <a:r>
              <a:rPr lang="en-US" dirty="0" err="1"/>
              <a:t>być</a:t>
            </a:r>
            <a:r>
              <a:rPr lang="en-US" dirty="0"/>
              <a:t> </a:t>
            </a:r>
            <a:r>
              <a:rPr lang="en-US" dirty="0" err="1"/>
              <a:t>wewnętrzne</a:t>
            </a:r>
            <a:r>
              <a:rPr lang="en-US" dirty="0"/>
              <a:t> </a:t>
            </a:r>
            <a:r>
              <a:rPr lang="en-US" dirty="0" err="1"/>
              <a:t>lub</a:t>
            </a:r>
            <a:r>
              <a:rPr lang="en-US" dirty="0"/>
              <a:t> </a:t>
            </a:r>
            <a:r>
              <a:rPr lang="en-US" dirty="0" err="1"/>
              <a:t>zewnętrzne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 err="1"/>
              <a:t>Stosując</a:t>
            </a:r>
            <a:r>
              <a:rPr lang="en-US" dirty="0"/>
              <a:t> </a:t>
            </a:r>
            <a:r>
              <a:rPr lang="en-US" dirty="0" err="1"/>
              <a:t>taki</a:t>
            </a:r>
            <a:r>
              <a:rPr lang="en-US" dirty="0"/>
              <a:t> </a:t>
            </a:r>
            <a:r>
              <a:rPr lang="en-US" dirty="0" err="1"/>
              <a:t>pojedynczy</a:t>
            </a:r>
            <a:r>
              <a:rPr lang="en-US" dirty="0"/>
              <a:t> </a:t>
            </a:r>
            <a:r>
              <a:rPr lang="en-US" dirty="0" err="1"/>
              <a:t>punkt</a:t>
            </a:r>
            <a:r>
              <a:rPr lang="en-US" dirty="0"/>
              <a:t> </a:t>
            </a:r>
            <a:r>
              <a:rPr lang="en-US" dirty="0" err="1"/>
              <a:t>wejścia</a:t>
            </a:r>
            <a:r>
              <a:rPr lang="en-US" dirty="0"/>
              <a:t> </a:t>
            </a:r>
            <a:r>
              <a:rPr lang="en-US" dirty="0" err="1"/>
              <a:t>można</a:t>
            </a:r>
            <a:r>
              <a:rPr lang="en-US" dirty="0"/>
              <a:t> </a:t>
            </a:r>
            <a:r>
              <a:rPr lang="en-US" dirty="0" err="1"/>
              <a:t>zastosować</a:t>
            </a:r>
            <a:r>
              <a:rPr lang="en-US" dirty="0"/>
              <a:t> </a:t>
            </a:r>
            <a:r>
              <a:rPr lang="en-US" dirty="0" err="1"/>
              <a:t>najlepsze</a:t>
            </a:r>
            <a:r>
              <a:rPr lang="en-US" dirty="0"/>
              <a:t> </a:t>
            </a:r>
            <a:r>
              <a:rPr lang="en-US" dirty="0" err="1"/>
              <a:t>praktyki</a:t>
            </a:r>
            <a:r>
              <a:rPr lang="en-US" dirty="0"/>
              <a:t> </a:t>
            </a:r>
            <a:r>
              <a:rPr lang="en-US" dirty="0" err="1"/>
              <a:t>bezpieczeństwa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autoryzacji</a:t>
            </a:r>
            <a:r>
              <a:rPr lang="en-US" dirty="0"/>
              <a:t>, a </a:t>
            </a:r>
            <a:r>
              <a:rPr lang="en-US" dirty="0" err="1"/>
              <a:t>także</a:t>
            </a:r>
            <a:r>
              <a:rPr lang="en-US" dirty="0"/>
              <a:t> </a:t>
            </a:r>
            <a:r>
              <a:rPr lang="en-US" dirty="0" err="1"/>
              <a:t>uzyskać</a:t>
            </a:r>
            <a:r>
              <a:rPr lang="en-US" dirty="0"/>
              <a:t> </a:t>
            </a:r>
            <a:r>
              <a:rPr lang="en-US" dirty="0" err="1"/>
              <a:t>skalowalność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wysoką</a:t>
            </a:r>
            <a:r>
              <a:rPr lang="en-US" dirty="0"/>
              <a:t> </a:t>
            </a:r>
            <a:r>
              <a:rPr lang="en-US" dirty="0" err="1"/>
              <a:t>dostępność</a:t>
            </a:r>
            <a:r>
              <a:rPr lang="en-US" dirty="0"/>
              <a:t>. 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/>
              <a:t>API Gateway </a:t>
            </a:r>
            <a:r>
              <a:rPr lang="en-US" dirty="0" err="1"/>
              <a:t>znajduje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 </a:t>
            </a:r>
            <a:r>
              <a:rPr lang="en-US" dirty="0" err="1"/>
              <a:t>pomiędzy</a:t>
            </a:r>
            <a:r>
              <a:rPr lang="en-US" dirty="0"/>
              <a:t> </a:t>
            </a:r>
            <a:r>
              <a:rPr lang="en-US" dirty="0" err="1"/>
              <a:t>klientem</a:t>
            </a:r>
            <a:r>
              <a:rPr lang="en-US" dirty="0"/>
              <a:t> a </a:t>
            </a:r>
            <a:r>
              <a:rPr lang="en-US" dirty="0" err="1"/>
              <a:t>usługami</a:t>
            </a:r>
            <a:r>
              <a:rPr lang="en-US" dirty="0"/>
              <a:t> </a:t>
            </a:r>
            <a:r>
              <a:rPr lang="en-US" dirty="0" err="1"/>
              <a:t>backendowymi</a:t>
            </a:r>
            <a:r>
              <a:rPr lang="en-US" dirty="0"/>
              <a:t>. </a:t>
            </a:r>
            <a:r>
              <a:rPr lang="en-US" dirty="0" err="1"/>
              <a:t>Działa</a:t>
            </a:r>
            <a:r>
              <a:rPr lang="en-US" dirty="0"/>
              <a:t> jak </a:t>
            </a:r>
            <a:r>
              <a:rPr lang="en-US" dirty="0" err="1"/>
              <a:t>odwrotne</a:t>
            </a:r>
            <a:r>
              <a:rPr lang="en-US" dirty="0"/>
              <a:t> proxy, aby </a:t>
            </a:r>
            <a:r>
              <a:rPr lang="en-US" dirty="0" err="1"/>
              <a:t>zaakceptować</a:t>
            </a:r>
            <a:r>
              <a:rPr lang="en-US" dirty="0"/>
              <a:t> </a:t>
            </a:r>
            <a:r>
              <a:rPr lang="en-US" dirty="0" err="1"/>
              <a:t>wszystkie</a:t>
            </a:r>
            <a:r>
              <a:rPr lang="en-US" dirty="0"/>
              <a:t> </a:t>
            </a:r>
            <a:r>
              <a:rPr lang="en-US" dirty="0" err="1"/>
              <a:t>połączenia</a:t>
            </a:r>
            <a:r>
              <a:rPr lang="en-US" dirty="0"/>
              <a:t> API. Jest </a:t>
            </a:r>
            <a:r>
              <a:rPr lang="en-US" dirty="0" err="1"/>
              <a:t>odpowiedni</a:t>
            </a:r>
            <a:r>
              <a:rPr lang="en-US" dirty="0"/>
              <a:t> do </a:t>
            </a:r>
            <a:r>
              <a:rPr lang="en-US" dirty="0" err="1"/>
              <a:t>integracji</a:t>
            </a:r>
            <a:r>
              <a:rPr lang="en-US" dirty="0"/>
              <a:t> </a:t>
            </a:r>
            <a:r>
              <a:rPr lang="en-US" dirty="0" err="1"/>
              <a:t>starszych</a:t>
            </a:r>
            <a:r>
              <a:rPr lang="en-US" dirty="0"/>
              <a:t> </a:t>
            </a:r>
            <a:r>
              <a:rPr lang="en-US" dirty="0" err="1"/>
              <a:t>aplikacji</a:t>
            </a:r>
            <a:r>
              <a:rPr lang="en-US" dirty="0"/>
              <a:t>. To </a:t>
            </a:r>
            <a:r>
              <a:rPr lang="en-US" dirty="0" err="1"/>
              <a:t>rozwiązanie</a:t>
            </a:r>
            <a:r>
              <a:rPr lang="en-US" dirty="0"/>
              <a:t> </a:t>
            </a:r>
            <a:r>
              <a:rPr lang="en-US" dirty="0" err="1"/>
              <a:t>można</a:t>
            </a:r>
            <a:r>
              <a:rPr lang="en-US" dirty="0"/>
              <a:t> </a:t>
            </a:r>
            <a:r>
              <a:rPr lang="en-US" dirty="0" err="1"/>
              <a:t>również</a:t>
            </a:r>
            <a:r>
              <a:rPr lang="en-US" dirty="0"/>
              <a:t> </a:t>
            </a:r>
            <a:r>
              <a:rPr lang="en-US" dirty="0" err="1"/>
              <a:t>zastosować</a:t>
            </a:r>
            <a:r>
              <a:rPr lang="en-US" dirty="0"/>
              <a:t> do </a:t>
            </a:r>
            <a:r>
              <a:rPr lang="en-US" dirty="0" err="1"/>
              <a:t>budowania</a:t>
            </a:r>
            <a:r>
              <a:rPr lang="en-US" dirty="0"/>
              <a:t> </a:t>
            </a:r>
            <a:r>
              <a:rPr lang="en-US" dirty="0" err="1"/>
              <a:t>aplikacji</a:t>
            </a:r>
            <a:r>
              <a:rPr lang="en-US" dirty="0"/>
              <a:t> </a:t>
            </a:r>
            <a:r>
              <a:rPr lang="en-US" dirty="0" err="1"/>
              <a:t>bezserwerowych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41C3-DD00-488C-B871-F69D1747B515}" type="slidenum">
              <a:rPr lang="en-GB" noProof="0" smtClean="0"/>
              <a:t>24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128484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 </a:t>
            </a:r>
            <a:r>
              <a:rPr lang="en-US" dirty="0" err="1"/>
              <a:t>zależności</a:t>
            </a:r>
            <a:r>
              <a:rPr lang="en-US" dirty="0"/>
              <a:t> od </a:t>
            </a:r>
            <a:r>
              <a:rPr lang="en-US" dirty="0" err="1"/>
              <a:t>danego</a:t>
            </a:r>
            <a:r>
              <a:rPr lang="en-US" dirty="0"/>
              <a:t> </a:t>
            </a:r>
            <a:r>
              <a:rPr lang="en-US" dirty="0" err="1"/>
              <a:t>typu</a:t>
            </a:r>
            <a:r>
              <a:rPr lang="en-US" dirty="0"/>
              <a:t> </a:t>
            </a:r>
            <a:r>
              <a:rPr lang="en-US" dirty="0" err="1"/>
              <a:t>klienta</a:t>
            </a:r>
            <a:r>
              <a:rPr lang="en-US" dirty="0"/>
              <a:t>, dana </a:t>
            </a:r>
            <a:r>
              <a:rPr lang="en-US" dirty="0" err="1"/>
              <a:t>funkcjonalność</a:t>
            </a:r>
            <a:r>
              <a:rPr lang="en-US" dirty="0"/>
              <a:t> </a:t>
            </a:r>
            <a:r>
              <a:rPr lang="en-US" dirty="0" err="1"/>
              <a:t>systemu</a:t>
            </a:r>
            <a:r>
              <a:rPr lang="en-US" dirty="0"/>
              <a:t> </a:t>
            </a:r>
            <a:r>
              <a:rPr lang="en-US" dirty="0" err="1"/>
              <a:t>może</a:t>
            </a:r>
            <a:r>
              <a:rPr lang="en-US" dirty="0"/>
              <a:t> </a:t>
            </a:r>
            <a:r>
              <a:rPr lang="en-US" dirty="0" err="1"/>
              <a:t>czasem</a:t>
            </a:r>
            <a:r>
              <a:rPr lang="en-US" dirty="0"/>
              <a:t> </a:t>
            </a:r>
            <a:r>
              <a:rPr lang="en-US" dirty="0" err="1"/>
              <a:t>działać</a:t>
            </a:r>
            <a:r>
              <a:rPr lang="en-US" dirty="0"/>
              <a:t> </a:t>
            </a:r>
            <a:r>
              <a:rPr lang="en-US" dirty="0" err="1"/>
              <a:t>inaczej</a:t>
            </a:r>
            <a:r>
              <a:rPr lang="en-US" dirty="0"/>
              <a:t>, a </a:t>
            </a:r>
            <a:r>
              <a:rPr lang="en-US" dirty="0" err="1"/>
              <a:t>aplikacja</a:t>
            </a:r>
            <a:r>
              <a:rPr lang="en-US" dirty="0"/>
              <a:t> </a:t>
            </a:r>
            <a:r>
              <a:rPr lang="en-US" dirty="0" err="1"/>
              <a:t>może</a:t>
            </a:r>
            <a:r>
              <a:rPr lang="en-US" dirty="0"/>
              <a:t> </a:t>
            </a:r>
            <a:r>
              <a:rPr lang="en-US" dirty="0" err="1"/>
              <a:t>odpowiadać</a:t>
            </a:r>
            <a:r>
              <a:rPr lang="en-US" dirty="0"/>
              <a:t> </a:t>
            </a:r>
            <a:r>
              <a:rPr lang="en-US" dirty="0" err="1"/>
              <a:t>innymi</a:t>
            </a:r>
            <a:r>
              <a:rPr lang="en-US" dirty="0"/>
              <a:t> </a:t>
            </a:r>
            <a:r>
              <a:rPr lang="en-US" dirty="0" err="1"/>
              <a:t>informacjami</a:t>
            </a:r>
            <a:r>
              <a:rPr lang="en-US" dirty="0"/>
              <a:t>. </a:t>
            </a:r>
            <a:r>
              <a:rPr lang="en-US" dirty="0" err="1"/>
              <a:t>Wywołując</a:t>
            </a:r>
            <a:r>
              <a:rPr lang="en-US" dirty="0"/>
              <a:t> </a:t>
            </a:r>
            <a:r>
              <a:rPr lang="en-US" dirty="0" err="1"/>
              <a:t>usługę</a:t>
            </a:r>
            <a:r>
              <a:rPr lang="en-US" dirty="0"/>
              <a:t> </a:t>
            </a:r>
            <a:r>
              <a:rPr lang="en-US" dirty="0" err="1"/>
              <a:t>systemową</a:t>
            </a:r>
            <a:r>
              <a:rPr lang="en-US" dirty="0"/>
              <a:t>, </a:t>
            </a:r>
            <a:r>
              <a:rPr lang="en-US" dirty="0" err="1"/>
              <a:t>klient</a:t>
            </a:r>
            <a:r>
              <a:rPr lang="en-US" dirty="0"/>
              <a:t> </a:t>
            </a:r>
            <a:r>
              <a:rPr lang="en-US" dirty="0" err="1"/>
              <a:t>mobilny</a:t>
            </a:r>
            <a:r>
              <a:rPr lang="en-US" dirty="0"/>
              <a:t> </a:t>
            </a:r>
            <a:r>
              <a:rPr lang="en-US" dirty="0" err="1"/>
              <a:t>otrzymuje</a:t>
            </a:r>
            <a:r>
              <a:rPr lang="en-US" dirty="0"/>
              <a:t> </a:t>
            </a:r>
            <a:r>
              <a:rPr lang="en-US" dirty="0" err="1"/>
              <a:t>mniejszy</a:t>
            </a:r>
            <a:r>
              <a:rPr lang="en-US" dirty="0"/>
              <a:t> </a:t>
            </a:r>
            <a:r>
              <a:rPr lang="en-US" dirty="0" err="1"/>
              <a:t>zestaw</a:t>
            </a:r>
            <a:r>
              <a:rPr lang="en-US" dirty="0"/>
              <a:t> </a:t>
            </a:r>
            <a:r>
              <a:rPr lang="en-US" dirty="0" err="1"/>
              <a:t>informacji</a:t>
            </a:r>
            <a:r>
              <a:rPr lang="en-US" dirty="0"/>
              <a:t> </a:t>
            </a:r>
            <a:r>
              <a:rPr lang="en-US" dirty="0" err="1"/>
              <a:t>niż</a:t>
            </a:r>
            <a:r>
              <a:rPr lang="en-US" dirty="0"/>
              <a:t> </a:t>
            </a:r>
            <a:r>
              <a:rPr lang="en-US" dirty="0" err="1"/>
              <a:t>klient</a:t>
            </a:r>
            <a:r>
              <a:rPr lang="en-US" dirty="0"/>
              <a:t> </a:t>
            </a:r>
            <a:r>
              <a:rPr lang="en-US" dirty="0" err="1"/>
              <a:t>webowy</a:t>
            </a:r>
            <a:r>
              <a:rPr lang="en-US" dirty="0"/>
              <a:t> (</a:t>
            </a:r>
            <a:r>
              <a:rPr lang="en-US" dirty="0" err="1"/>
              <a:t>korzystający</a:t>
            </a:r>
            <a:r>
              <a:rPr lang="en-US" dirty="0"/>
              <a:t> z </a:t>
            </a:r>
            <a:r>
              <a:rPr lang="en-US" dirty="0" err="1"/>
              <a:t>komputera</a:t>
            </a:r>
            <a:r>
              <a:rPr lang="en-US" dirty="0"/>
              <a:t> </a:t>
            </a:r>
            <a:r>
              <a:rPr lang="en-US" dirty="0" err="1"/>
              <a:t>stacjonarnego</a:t>
            </a:r>
            <a:r>
              <a:rPr lang="en-US" dirty="0"/>
              <a:t>). </a:t>
            </a:r>
            <a:r>
              <a:rPr lang="en-US" dirty="0" err="1"/>
              <a:t>Biorąc</a:t>
            </a:r>
            <a:r>
              <a:rPr lang="en-US" dirty="0"/>
              <a:t> to pod </a:t>
            </a:r>
            <a:r>
              <a:rPr lang="en-US" dirty="0" err="1"/>
              <a:t>uwagę</a:t>
            </a:r>
            <a:r>
              <a:rPr lang="en-US" dirty="0"/>
              <a:t>, </a:t>
            </a:r>
            <a:r>
              <a:rPr lang="en-US" dirty="0" err="1"/>
              <a:t>powstało</a:t>
            </a:r>
            <a:r>
              <a:rPr lang="en-US" dirty="0"/>
              <a:t> </a:t>
            </a:r>
            <a:r>
              <a:rPr lang="en-US" dirty="0" err="1"/>
              <a:t>rozszerzenie</a:t>
            </a:r>
            <a:r>
              <a:rPr lang="en-US" dirty="0"/>
              <a:t> API Gateway. </a:t>
            </a:r>
            <a:r>
              <a:rPr lang="en-US" dirty="0" err="1"/>
              <a:t>Rozszerzony</a:t>
            </a:r>
            <a:r>
              <a:rPr lang="en-US" dirty="0"/>
              <a:t> API Gateway </a:t>
            </a:r>
            <a:r>
              <a:rPr lang="en-US" dirty="0" err="1"/>
              <a:t>może</a:t>
            </a:r>
            <a:r>
              <a:rPr lang="en-US" dirty="0"/>
              <a:t> </a:t>
            </a:r>
            <a:r>
              <a:rPr lang="en-US" dirty="0" err="1"/>
              <a:t>zapewnić</a:t>
            </a:r>
            <a:r>
              <a:rPr lang="en-US" dirty="0"/>
              <a:t> </a:t>
            </a:r>
            <a:r>
              <a:rPr lang="en-US" dirty="0" err="1"/>
              <a:t>specyficzne</a:t>
            </a:r>
            <a:r>
              <a:rPr lang="en-US" dirty="0"/>
              <a:t> API </a:t>
            </a:r>
            <a:r>
              <a:rPr lang="en-US" dirty="0" err="1"/>
              <a:t>dla</a:t>
            </a:r>
            <a:r>
              <a:rPr lang="en-US" dirty="0"/>
              <a:t> </a:t>
            </a:r>
            <a:r>
              <a:rPr lang="en-US" dirty="0" err="1"/>
              <a:t>każdego</a:t>
            </a:r>
            <a:r>
              <a:rPr lang="en-US" dirty="0"/>
              <a:t> </a:t>
            </a:r>
            <a:r>
              <a:rPr lang="en-US" dirty="0" err="1"/>
              <a:t>typu</a:t>
            </a:r>
            <a:r>
              <a:rPr lang="en-US" dirty="0"/>
              <a:t> </a:t>
            </a:r>
            <a:r>
              <a:rPr lang="en-US" dirty="0" err="1"/>
              <a:t>klienta</a:t>
            </a:r>
            <a:r>
              <a:rPr lang="en-US" dirty="0"/>
              <a:t>. W ten </a:t>
            </a:r>
            <a:r>
              <a:rPr lang="en-US" dirty="0" err="1"/>
              <a:t>sposób</a:t>
            </a:r>
            <a:r>
              <a:rPr lang="en-US" dirty="0"/>
              <a:t> </a:t>
            </a:r>
            <a:r>
              <a:rPr lang="en-US" dirty="0" err="1"/>
              <a:t>klient</a:t>
            </a:r>
            <a:r>
              <a:rPr lang="en-US" dirty="0"/>
              <a:t> </a:t>
            </a:r>
            <a:r>
              <a:rPr lang="en-US" dirty="0" err="1"/>
              <a:t>mobilny</a:t>
            </a:r>
            <a:r>
              <a:rPr lang="en-US" dirty="0"/>
              <a:t> </a:t>
            </a:r>
            <a:r>
              <a:rPr lang="en-US" dirty="0" err="1"/>
              <a:t>uzyskałby</a:t>
            </a:r>
            <a:r>
              <a:rPr lang="en-US" dirty="0"/>
              <a:t> </a:t>
            </a:r>
            <a:r>
              <a:rPr lang="en-US" dirty="0" err="1"/>
              <a:t>dostęp</a:t>
            </a:r>
            <a:r>
              <a:rPr lang="en-US" dirty="0"/>
              <a:t> do </a:t>
            </a:r>
            <a:r>
              <a:rPr lang="en-US" dirty="0" err="1"/>
              <a:t>mobilnego</a:t>
            </a:r>
            <a:r>
              <a:rPr lang="en-US" dirty="0"/>
              <a:t> </a:t>
            </a:r>
            <a:r>
              <a:rPr lang="en-US" dirty="0" err="1"/>
              <a:t>interfejsu</a:t>
            </a:r>
            <a:r>
              <a:rPr lang="en-US" dirty="0"/>
              <a:t> API, </a:t>
            </a:r>
            <a:r>
              <a:rPr lang="en-US" dirty="0" err="1"/>
              <a:t>podczas</a:t>
            </a:r>
            <a:r>
              <a:rPr lang="en-US" dirty="0"/>
              <a:t> </a:t>
            </a:r>
            <a:r>
              <a:rPr lang="en-US" dirty="0" err="1"/>
              <a:t>gdy</a:t>
            </a:r>
            <a:r>
              <a:rPr lang="en-US" dirty="0"/>
              <a:t> </a:t>
            </a:r>
            <a:r>
              <a:rPr lang="en-US" dirty="0" err="1"/>
              <a:t>klient</a:t>
            </a:r>
            <a:r>
              <a:rPr lang="en-US" dirty="0"/>
              <a:t> </a:t>
            </a:r>
            <a:r>
              <a:rPr lang="en-US" dirty="0" err="1"/>
              <a:t>sieciowy</a:t>
            </a:r>
            <a:r>
              <a:rPr lang="en-US" dirty="0"/>
              <a:t> </a:t>
            </a:r>
            <a:r>
              <a:rPr lang="en-US" dirty="0" err="1"/>
              <a:t>lub</a:t>
            </a:r>
            <a:r>
              <a:rPr lang="en-US" dirty="0"/>
              <a:t> </a:t>
            </a:r>
            <a:r>
              <a:rPr lang="en-US" dirty="0" err="1"/>
              <a:t>przeglądarka</a:t>
            </a:r>
            <a:r>
              <a:rPr lang="en-US" dirty="0"/>
              <a:t> </a:t>
            </a:r>
            <a:r>
              <a:rPr lang="en-US" dirty="0" err="1"/>
              <a:t>uzyskałaby</a:t>
            </a:r>
            <a:r>
              <a:rPr lang="en-US" dirty="0"/>
              <a:t> </a:t>
            </a:r>
            <a:r>
              <a:rPr lang="en-US" dirty="0" err="1"/>
              <a:t>dostęp</a:t>
            </a:r>
            <a:r>
              <a:rPr lang="en-US" dirty="0"/>
              <a:t> do </a:t>
            </a:r>
            <a:r>
              <a:rPr lang="en-US" dirty="0" err="1"/>
              <a:t>interfejsu</a:t>
            </a:r>
            <a:r>
              <a:rPr lang="en-US" dirty="0"/>
              <a:t> API </a:t>
            </a:r>
            <a:r>
              <a:rPr lang="en-US" dirty="0" err="1"/>
              <a:t>sieciowego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endParaRPr lang="en-US" dirty="0"/>
          </a:p>
          <a:p>
            <a:r>
              <a:rPr lang="en-US" dirty="0" err="1"/>
              <a:t>Jeżeli</a:t>
            </a:r>
            <a:r>
              <a:rPr lang="en-US" dirty="0"/>
              <a:t> </a:t>
            </a:r>
            <a:r>
              <a:rPr lang="en-US" dirty="0" err="1"/>
              <a:t>chcemy</a:t>
            </a:r>
            <a:r>
              <a:rPr lang="en-US" dirty="0"/>
              <a:t> </a:t>
            </a:r>
            <a:r>
              <a:rPr lang="en-US" dirty="0" err="1"/>
              <a:t>zaprojektować</a:t>
            </a:r>
            <a:r>
              <a:rPr lang="en-US" dirty="0"/>
              <a:t> </a:t>
            </a:r>
            <a:r>
              <a:rPr lang="en-US" dirty="0" err="1"/>
              <a:t>aplikację</a:t>
            </a:r>
            <a:r>
              <a:rPr lang="en-US" dirty="0"/>
              <a:t>, </a:t>
            </a:r>
            <a:r>
              <a:rPr lang="en-US" dirty="0" err="1"/>
              <a:t>która</a:t>
            </a:r>
            <a:r>
              <a:rPr lang="en-US" dirty="0"/>
              <a:t> </a:t>
            </a:r>
            <a:r>
              <a:rPr lang="en-US" dirty="0" err="1"/>
              <a:t>zawiera</a:t>
            </a:r>
            <a:r>
              <a:rPr lang="en-US" dirty="0"/>
              <a:t> </a:t>
            </a:r>
            <a:r>
              <a:rPr lang="en-US" dirty="0" err="1"/>
              <a:t>wiele</a:t>
            </a:r>
            <a:r>
              <a:rPr lang="en-US" dirty="0"/>
              <a:t> </a:t>
            </a:r>
            <a:r>
              <a:rPr lang="en-US" dirty="0" err="1"/>
              <a:t>różnych</a:t>
            </a:r>
            <a:r>
              <a:rPr lang="en-US" dirty="0"/>
              <a:t> </a:t>
            </a:r>
            <a:r>
              <a:rPr lang="en-US" dirty="0" err="1"/>
              <a:t>typów</a:t>
            </a:r>
            <a:r>
              <a:rPr lang="en-US" dirty="0"/>
              <a:t> </a:t>
            </a:r>
            <a:r>
              <a:rPr lang="en-US" dirty="0" err="1"/>
              <a:t>klientów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składa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 z </a:t>
            </a:r>
            <a:r>
              <a:rPr lang="en-US" dirty="0" err="1"/>
              <a:t>wielu</a:t>
            </a:r>
            <a:r>
              <a:rPr lang="en-US" dirty="0"/>
              <a:t> </a:t>
            </a:r>
            <a:r>
              <a:rPr lang="en-US" dirty="0" err="1"/>
              <a:t>mikroserwisów</a:t>
            </a:r>
            <a:r>
              <a:rPr lang="en-US" dirty="0"/>
              <a:t>, </a:t>
            </a:r>
            <a:r>
              <a:rPr lang="en-US" dirty="0" err="1"/>
              <a:t>konieczne</a:t>
            </a:r>
            <a:r>
              <a:rPr lang="en-US" dirty="0"/>
              <a:t> jest </a:t>
            </a:r>
            <a:r>
              <a:rPr lang="en-US" dirty="0" err="1"/>
              <a:t>umieszczenie</a:t>
            </a:r>
            <a:r>
              <a:rPr lang="en-US" dirty="0"/>
              <a:t> API gateway w </a:t>
            </a:r>
            <a:r>
              <a:rPr lang="en-US" dirty="0" err="1"/>
              <a:t>ramach</a:t>
            </a:r>
            <a:r>
              <a:rPr lang="en-US" dirty="0"/>
              <a:t> </a:t>
            </a:r>
            <a:r>
              <a:rPr lang="en-US" dirty="0" err="1"/>
              <a:t>architektury</a:t>
            </a:r>
            <a:r>
              <a:rPr lang="en-US" dirty="0"/>
              <a:t>. </a:t>
            </a:r>
            <a:r>
              <a:rPr lang="en-US" dirty="0" err="1"/>
              <a:t>Dzięki</a:t>
            </a:r>
            <a:r>
              <a:rPr lang="en-US" dirty="0"/>
              <a:t> </a:t>
            </a:r>
            <a:r>
              <a:rPr lang="en-US" dirty="0" err="1"/>
              <a:t>wzorcowi</a:t>
            </a:r>
            <a:r>
              <a:rPr lang="en-US" dirty="0"/>
              <a:t> API Gateway </a:t>
            </a:r>
            <a:r>
              <a:rPr lang="en-US" dirty="0" err="1"/>
              <a:t>mamy</a:t>
            </a:r>
            <a:r>
              <a:rPr lang="en-US" dirty="0"/>
              <a:t> </a:t>
            </a:r>
            <a:r>
              <a:rPr lang="en-US" dirty="0" err="1"/>
              <a:t>integrację</a:t>
            </a:r>
            <a:r>
              <a:rPr lang="en-US" dirty="0"/>
              <a:t> </a:t>
            </a:r>
            <a:r>
              <a:rPr lang="en-US" dirty="0" err="1"/>
              <a:t>backendu</a:t>
            </a:r>
            <a:r>
              <a:rPr lang="en-US" dirty="0"/>
              <a:t> z </a:t>
            </a:r>
            <a:r>
              <a:rPr lang="en-US" dirty="0" err="1"/>
              <a:t>frontem</a:t>
            </a:r>
            <a:r>
              <a:rPr lang="en-US" dirty="0"/>
              <a:t> </a:t>
            </a:r>
            <a:r>
              <a:rPr lang="en-US" dirty="0" err="1"/>
              <a:t>aplikacji</a:t>
            </a:r>
            <a:r>
              <a:rPr lang="en-US" dirty="0"/>
              <a:t>.</a:t>
            </a:r>
          </a:p>
          <a:p>
            <a:r>
              <a:rPr lang="en-US" dirty="0"/>
              <a:t>API Gateway </a:t>
            </a:r>
            <a:r>
              <a:rPr lang="en-US" dirty="0" err="1"/>
              <a:t>znajduje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 </a:t>
            </a:r>
            <a:r>
              <a:rPr lang="en-US" dirty="0" err="1"/>
              <a:t>pomiędzy</a:t>
            </a:r>
            <a:r>
              <a:rPr lang="en-US" dirty="0"/>
              <a:t> </a:t>
            </a:r>
            <a:r>
              <a:rPr lang="en-US" dirty="0" err="1"/>
              <a:t>stroną</a:t>
            </a:r>
            <a:r>
              <a:rPr lang="en-US" dirty="0"/>
              <a:t> </a:t>
            </a:r>
            <a:r>
              <a:rPr lang="en-US" dirty="0" err="1"/>
              <a:t>klienta</a:t>
            </a:r>
            <a:r>
              <a:rPr lang="en-US" dirty="0"/>
              <a:t> a </a:t>
            </a:r>
            <a:r>
              <a:rPr lang="en-US" dirty="0" err="1"/>
              <a:t>mikroserwisami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działa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rodzaj</a:t>
            </a:r>
            <a:r>
              <a:rPr lang="en-US" dirty="0"/>
              <a:t> </a:t>
            </a:r>
            <a:r>
              <a:rPr lang="en-US" dirty="0" err="1"/>
              <a:t>odwrotnego</a:t>
            </a:r>
            <a:r>
              <a:rPr lang="en-US" dirty="0"/>
              <a:t> proxy. </a:t>
            </a:r>
            <a:r>
              <a:rPr lang="en-US" dirty="0" err="1"/>
              <a:t>Kieruje</a:t>
            </a:r>
            <a:r>
              <a:rPr lang="en-US" dirty="0"/>
              <a:t> </a:t>
            </a:r>
            <a:r>
              <a:rPr lang="en-US" dirty="0" err="1"/>
              <a:t>przychodzące</a:t>
            </a:r>
            <a:r>
              <a:rPr lang="en-US" dirty="0"/>
              <a:t> </a:t>
            </a:r>
            <a:r>
              <a:rPr lang="en-US" dirty="0" err="1"/>
              <a:t>żądania</a:t>
            </a:r>
            <a:r>
              <a:rPr lang="en-US" dirty="0"/>
              <a:t> do </a:t>
            </a:r>
            <a:r>
              <a:rPr lang="en-US" dirty="0" err="1"/>
              <a:t>mikroserwisów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 err="1"/>
              <a:t>Ponadto</a:t>
            </a:r>
            <a:r>
              <a:rPr lang="en-US" dirty="0"/>
              <a:t> </a:t>
            </a:r>
            <a:r>
              <a:rPr lang="en-US" dirty="0" err="1"/>
              <a:t>istnieją</a:t>
            </a:r>
            <a:r>
              <a:rPr lang="en-US" dirty="0"/>
              <a:t> </a:t>
            </a:r>
            <a:r>
              <a:rPr lang="en-US" dirty="0" err="1"/>
              <a:t>zaawansowane</a:t>
            </a:r>
            <a:r>
              <a:rPr lang="en-US" dirty="0"/>
              <a:t> </a:t>
            </a:r>
            <a:r>
              <a:rPr lang="en-US" dirty="0" err="1"/>
              <a:t>opcje</a:t>
            </a:r>
            <a:r>
              <a:rPr lang="en-US" dirty="0"/>
              <a:t> </a:t>
            </a:r>
            <a:r>
              <a:rPr lang="en-US" dirty="0" err="1"/>
              <a:t>konfiguracyjne</a:t>
            </a:r>
            <a:r>
              <a:rPr lang="en-US" dirty="0"/>
              <a:t> (</a:t>
            </a:r>
            <a:r>
              <a:rPr lang="en-US" dirty="0" err="1"/>
              <a:t>znane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funkcje</a:t>
            </a:r>
            <a:r>
              <a:rPr lang="en-US" dirty="0"/>
              <a:t> </a:t>
            </a:r>
            <a:r>
              <a:rPr lang="en-US" dirty="0" err="1"/>
              <a:t>przekrojowe</a:t>
            </a:r>
            <a:r>
              <a:rPr lang="en-US" dirty="0"/>
              <a:t> w </a:t>
            </a:r>
            <a:r>
              <a:rPr lang="en-US" dirty="0" err="1"/>
              <a:t>niektórych</a:t>
            </a:r>
            <a:r>
              <a:rPr lang="en-US" dirty="0"/>
              <a:t> </a:t>
            </a:r>
            <a:r>
              <a:rPr lang="en-US" dirty="0" err="1"/>
              <a:t>źródłach</a:t>
            </a:r>
            <a:r>
              <a:rPr lang="en-US" dirty="0"/>
              <a:t>), </a:t>
            </a:r>
            <a:r>
              <a:rPr lang="en-US" dirty="0" err="1"/>
              <a:t>takie</a:t>
            </a:r>
            <a:r>
              <a:rPr lang="en-US" dirty="0"/>
              <a:t> jak </a:t>
            </a:r>
            <a:r>
              <a:rPr lang="en-US" dirty="0" err="1"/>
              <a:t>uwierzytelnianie</a:t>
            </a:r>
            <a:r>
              <a:rPr lang="en-US" dirty="0"/>
              <a:t>, </a:t>
            </a:r>
            <a:r>
              <a:rPr lang="en-US" dirty="0" err="1"/>
              <a:t>zakończenie</a:t>
            </a:r>
            <a:r>
              <a:rPr lang="en-US" dirty="0"/>
              <a:t> SSL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pamięć</a:t>
            </a:r>
            <a:r>
              <a:rPr lang="en-US" dirty="0"/>
              <a:t> </a:t>
            </a:r>
            <a:r>
              <a:rPr lang="en-US" dirty="0" err="1"/>
              <a:t>podręczna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41C3-DD00-488C-B871-F69D1747B515}" type="slidenum">
              <a:rPr lang="en-GB" noProof="0" smtClean="0"/>
              <a:t>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759238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Mikroserwisy</a:t>
            </a:r>
            <a:r>
              <a:rPr lang="en-GB" dirty="0"/>
              <a:t> </a:t>
            </a:r>
            <a:r>
              <a:rPr lang="en-GB" dirty="0" err="1"/>
              <a:t>są</a:t>
            </a:r>
            <a:r>
              <a:rPr lang="en-GB" dirty="0"/>
              <a:t> </a:t>
            </a:r>
            <a:r>
              <a:rPr lang="en-GB" dirty="0" err="1"/>
              <a:t>eksponowane</a:t>
            </a:r>
            <a:r>
              <a:rPr lang="en-GB" dirty="0"/>
              <a:t> za </a:t>
            </a:r>
            <a:r>
              <a:rPr lang="en-GB" dirty="0" err="1"/>
              <a:t>pomocą</a:t>
            </a:r>
            <a:r>
              <a:rPr lang="en-GB" dirty="0"/>
              <a:t> </a:t>
            </a:r>
            <a:r>
              <a:rPr lang="en-GB" dirty="0" err="1"/>
              <a:t>protokołów</a:t>
            </a:r>
            <a:r>
              <a:rPr lang="en-GB" dirty="0"/>
              <a:t> </a:t>
            </a:r>
            <a:r>
              <a:rPr lang="en-GB" dirty="0" err="1"/>
              <a:t>dostępu</a:t>
            </a:r>
            <a:r>
              <a:rPr lang="en-GB" dirty="0"/>
              <a:t>, </a:t>
            </a:r>
            <a:r>
              <a:rPr lang="en-GB" dirty="0" err="1"/>
              <a:t>takich</a:t>
            </a:r>
            <a:r>
              <a:rPr lang="en-GB" dirty="0"/>
              <a:t> jak HTTP/REST. </a:t>
            </a:r>
            <a:r>
              <a:rPr lang="en-GB" dirty="0" err="1"/>
              <a:t>Oznacza</a:t>
            </a:r>
            <a:r>
              <a:rPr lang="en-GB" dirty="0"/>
              <a:t> to, </a:t>
            </a:r>
            <a:r>
              <a:rPr lang="en-GB" dirty="0" err="1"/>
              <a:t>że</a:t>
            </a:r>
            <a:r>
              <a:rPr lang="en-GB" dirty="0"/>
              <a:t> </a:t>
            </a:r>
            <a:r>
              <a:rPr lang="en-GB" dirty="0" err="1"/>
              <a:t>dostęp</a:t>
            </a:r>
            <a:r>
              <a:rPr lang="en-GB" dirty="0"/>
              <a:t> do </a:t>
            </a:r>
            <a:r>
              <a:rPr lang="en-GB" dirty="0" err="1"/>
              <a:t>usług</a:t>
            </a:r>
            <a:r>
              <a:rPr lang="en-GB" dirty="0"/>
              <a:t> </a:t>
            </a:r>
            <a:r>
              <a:rPr lang="en-GB" dirty="0" err="1"/>
              <a:t>odbywa</a:t>
            </a:r>
            <a:r>
              <a:rPr lang="en-GB" dirty="0"/>
              <a:t> </a:t>
            </a:r>
            <a:r>
              <a:rPr lang="en-GB" dirty="0" err="1"/>
              <a:t>się</a:t>
            </a:r>
            <a:r>
              <a:rPr lang="en-GB" dirty="0"/>
              <a:t> za </a:t>
            </a:r>
            <a:r>
              <a:rPr lang="en-GB" dirty="0" err="1"/>
              <a:t>pośrednictwem</a:t>
            </a:r>
            <a:r>
              <a:rPr lang="en-GB" dirty="0"/>
              <a:t> </a:t>
            </a:r>
            <a:r>
              <a:rPr lang="en-GB" dirty="0" err="1"/>
              <a:t>adresu</a:t>
            </a:r>
            <a:r>
              <a:rPr lang="en-GB" dirty="0"/>
              <a:t> URL. </a:t>
            </a:r>
            <a:r>
              <a:rPr lang="en-GB" dirty="0" err="1"/>
              <a:t>Jesteśmy</a:t>
            </a:r>
            <a:r>
              <a:rPr lang="en-GB" dirty="0"/>
              <a:t> </a:t>
            </a:r>
            <a:r>
              <a:rPr lang="en-GB" dirty="0" err="1"/>
              <a:t>jednak</a:t>
            </a:r>
            <a:r>
              <a:rPr lang="en-GB" dirty="0"/>
              <a:t> w </a:t>
            </a:r>
            <a:r>
              <a:rPr lang="en-GB" dirty="0" err="1"/>
              <a:t>świecie</a:t>
            </a:r>
            <a:r>
              <a:rPr lang="en-GB" dirty="0"/>
              <a:t> </a:t>
            </a:r>
            <a:r>
              <a:rPr lang="en-GB" dirty="0" err="1"/>
              <a:t>chmury</a:t>
            </a:r>
            <a:r>
              <a:rPr lang="en-GB" dirty="0"/>
              <a:t>, </a:t>
            </a:r>
            <a:r>
              <a:rPr lang="en-GB" dirty="0" err="1"/>
              <a:t>która</a:t>
            </a:r>
            <a:r>
              <a:rPr lang="en-GB" dirty="0"/>
              <a:t> ma </a:t>
            </a:r>
            <a:r>
              <a:rPr lang="en-GB" dirty="0" err="1"/>
              <a:t>elastyczną</a:t>
            </a:r>
            <a:r>
              <a:rPr lang="en-GB" dirty="0"/>
              <a:t> </a:t>
            </a:r>
            <a:r>
              <a:rPr lang="en-GB" dirty="0" err="1"/>
              <a:t>skalowalność</a:t>
            </a:r>
            <a:r>
              <a:rPr lang="en-GB" dirty="0"/>
              <a:t>. IP </a:t>
            </a:r>
            <a:r>
              <a:rPr lang="en-GB" dirty="0" err="1"/>
              <a:t>kontenerów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maszyn</a:t>
            </a:r>
            <a:r>
              <a:rPr lang="en-GB" dirty="0"/>
              <a:t> </a:t>
            </a:r>
            <a:r>
              <a:rPr lang="en-GB" dirty="0" err="1"/>
              <a:t>wirtualnych</a:t>
            </a:r>
            <a:r>
              <a:rPr lang="en-GB" dirty="0"/>
              <a:t> </a:t>
            </a:r>
            <a:r>
              <a:rPr lang="en-GB" dirty="0" err="1"/>
              <a:t>są</a:t>
            </a:r>
            <a:r>
              <a:rPr lang="en-GB" dirty="0"/>
              <a:t> </a:t>
            </a:r>
            <a:r>
              <a:rPr lang="en-GB" dirty="0" err="1"/>
              <a:t>dynamiczne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mogą</a:t>
            </a:r>
            <a:r>
              <a:rPr lang="en-GB" dirty="0"/>
              <a:t> </a:t>
            </a:r>
            <a:r>
              <a:rPr lang="en-GB" dirty="0" err="1"/>
              <a:t>się</a:t>
            </a:r>
            <a:r>
              <a:rPr lang="en-GB" dirty="0"/>
              <a:t> </a:t>
            </a:r>
            <a:r>
              <a:rPr lang="en-GB" dirty="0" err="1"/>
              <a:t>często</a:t>
            </a:r>
            <a:r>
              <a:rPr lang="en-GB" dirty="0"/>
              <a:t> </a:t>
            </a:r>
            <a:r>
              <a:rPr lang="en-GB" dirty="0" err="1"/>
              <a:t>zmieniać</a:t>
            </a:r>
            <a:r>
              <a:rPr lang="en-GB" dirty="0"/>
              <a:t>. W </a:t>
            </a:r>
            <a:r>
              <a:rPr lang="en-GB" dirty="0" err="1"/>
              <a:t>związku</a:t>
            </a:r>
            <a:r>
              <a:rPr lang="en-GB" dirty="0"/>
              <a:t> z </a:t>
            </a:r>
            <a:r>
              <a:rPr lang="en-GB" dirty="0" err="1"/>
              <a:t>tym</a:t>
            </a:r>
            <a:r>
              <a:rPr lang="en-GB" dirty="0"/>
              <a:t> </a:t>
            </a:r>
            <a:r>
              <a:rPr lang="en-GB" dirty="0" err="1"/>
              <a:t>lokalizacje</a:t>
            </a:r>
            <a:r>
              <a:rPr lang="en-GB" dirty="0"/>
              <a:t> </a:t>
            </a:r>
            <a:r>
              <a:rPr lang="en-GB" dirty="0" err="1"/>
              <a:t>usług</a:t>
            </a:r>
            <a:r>
              <a:rPr lang="en-GB" dirty="0"/>
              <a:t> </a:t>
            </a:r>
            <a:r>
              <a:rPr lang="en-GB" dirty="0" err="1"/>
              <a:t>rezydujących</a:t>
            </a:r>
            <a:r>
              <a:rPr lang="en-GB" dirty="0"/>
              <a:t> w </a:t>
            </a:r>
            <a:r>
              <a:rPr lang="en-GB" dirty="0" err="1"/>
              <a:t>tych</a:t>
            </a:r>
            <a:r>
              <a:rPr lang="en-GB" dirty="0"/>
              <a:t> </a:t>
            </a:r>
            <a:r>
              <a:rPr lang="en-GB" dirty="0" err="1"/>
              <a:t>kontenerach</a:t>
            </a:r>
            <a:r>
              <a:rPr lang="en-GB" dirty="0"/>
              <a:t> </a:t>
            </a:r>
            <a:r>
              <a:rPr lang="en-GB" dirty="0" err="1"/>
              <a:t>również</a:t>
            </a:r>
            <a:r>
              <a:rPr lang="en-GB" dirty="0"/>
              <a:t> </a:t>
            </a:r>
            <a:r>
              <a:rPr lang="en-GB" dirty="0" err="1"/>
              <a:t>podlegają</a:t>
            </a:r>
            <a:r>
              <a:rPr lang="en-GB" dirty="0"/>
              <a:t> </a:t>
            </a:r>
            <a:r>
              <a:rPr lang="en-GB" dirty="0" err="1"/>
              <a:t>zmianom</a:t>
            </a:r>
            <a:r>
              <a:rPr lang="en-GB" dirty="0"/>
              <a:t>. </a:t>
            </a:r>
            <a:r>
              <a:rPr lang="en-GB" dirty="0" err="1"/>
              <a:t>Instancje</a:t>
            </a:r>
            <a:r>
              <a:rPr lang="en-GB" dirty="0"/>
              <a:t> </a:t>
            </a:r>
            <a:r>
              <a:rPr lang="en-GB" dirty="0" err="1"/>
              <a:t>mikroserwisów</a:t>
            </a:r>
            <a:r>
              <a:rPr lang="en-GB" dirty="0"/>
              <a:t> </a:t>
            </a:r>
            <a:r>
              <a:rPr lang="en-GB" dirty="0" err="1"/>
              <a:t>są</a:t>
            </a:r>
            <a:r>
              <a:rPr lang="en-GB" dirty="0"/>
              <a:t> </a:t>
            </a:r>
            <a:r>
              <a:rPr lang="en-GB" dirty="0" err="1"/>
              <a:t>tworzone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kończone</a:t>
            </a:r>
            <a:r>
              <a:rPr lang="en-GB" dirty="0"/>
              <a:t> w </a:t>
            </a:r>
            <a:r>
              <a:rPr lang="en-GB" dirty="0" err="1"/>
              <a:t>sposób</a:t>
            </a:r>
            <a:r>
              <a:rPr lang="en-GB" dirty="0"/>
              <a:t> </a:t>
            </a:r>
            <a:r>
              <a:rPr lang="en-GB" dirty="0" err="1"/>
              <a:t>ciągły</a:t>
            </a:r>
            <a:r>
              <a:rPr lang="en-GB" dirty="0"/>
              <a:t>. </a:t>
            </a:r>
            <a:r>
              <a:rPr lang="en-GB" dirty="0" err="1"/>
              <a:t>Pojawia</a:t>
            </a:r>
            <a:r>
              <a:rPr lang="en-GB" dirty="0"/>
              <a:t> </a:t>
            </a:r>
            <a:r>
              <a:rPr lang="en-GB" dirty="0" err="1"/>
              <a:t>się</a:t>
            </a:r>
            <a:r>
              <a:rPr lang="en-GB" dirty="0"/>
              <a:t> </a:t>
            </a:r>
            <a:r>
              <a:rPr lang="en-GB" dirty="0" err="1"/>
              <a:t>zatem</a:t>
            </a:r>
            <a:r>
              <a:rPr lang="en-GB" dirty="0"/>
              <a:t> </a:t>
            </a:r>
            <a:r>
              <a:rPr lang="en-GB" dirty="0" err="1"/>
              <a:t>następujące</a:t>
            </a:r>
            <a:r>
              <a:rPr lang="en-GB" dirty="0"/>
              <a:t> </a:t>
            </a:r>
            <a:r>
              <a:rPr lang="en-GB" dirty="0" err="1"/>
              <a:t>pytanie</a:t>
            </a:r>
            <a:r>
              <a:rPr lang="en-GB" dirty="0"/>
              <a:t> - jak </a:t>
            </a:r>
            <a:r>
              <a:rPr lang="en-GB" dirty="0" err="1"/>
              <a:t>klient</a:t>
            </a:r>
            <a:r>
              <a:rPr lang="en-GB" dirty="0"/>
              <a:t> </a:t>
            </a:r>
            <a:r>
              <a:rPr lang="en-GB" dirty="0" err="1"/>
              <a:t>mikroserwisu</a:t>
            </a:r>
            <a:r>
              <a:rPr lang="en-GB" dirty="0"/>
              <a:t> </a:t>
            </a:r>
            <a:r>
              <a:rPr lang="en-GB" dirty="0" err="1"/>
              <a:t>może</a:t>
            </a:r>
            <a:r>
              <a:rPr lang="en-GB" dirty="0"/>
              <a:t> </a:t>
            </a:r>
            <a:r>
              <a:rPr lang="en-GB" dirty="0" err="1"/>
              <a:t>poradzić</a:t>
            </a:r>
            <a:r>
              <a:rPr lang="en-GB" dirty="0"/>
              <a:t> </a:t>
            </a:r>
            <a:r>
              <a:rPr lang="en-GB" dirty="0" err="1"/>
              <a:t>sobie</a:t>
            </a:r>
            <a:r>
              <a:rPr lang="en-GB" dirty="0"/>
              <a:t> z </a:t>
            </a:r>
            <a:r>
              <a:rPr lang="en-GB" dirty="0" err="1"/>
              <a:t>tym</a:t>
            </a:r>
            <a:r>
              <a:rPr lang="en-GB" dirty="0"/>
              <a:t> </a:t>
            </a:r>
            <a:r>
              <a:rPr lang="en-GB" dirty="0" err="1"/>
              <a:t>problemem</a:t>
            </a:r>
            <a:r>
              <a:rPr lang="en-GB" dirty="0"/>
              <a:t>? </a:t>
            </a:r>
            <a:r>
              <a:rPr lang="en-GB" dirty="0" err="1"/>
              <a:t>Rozwiązaniem</a:t>
            </a:r>
            <a:r>
              <a:rPr lang="en-GB" dirty="0"/>
              <a:t> jest </a:t>
            </a:r>
            <a:r>
              <a:rPr lang="en-GB" dirty="0" err="1"/>
              <a:t>implementacja</a:t>
            </a:r>
            <a:r>
              <a:rPr lang="en-GB" dirty="0"/>
              <a:t> </a:t>
            </a:r>
            <a:r>
              <a:rPr lang="en-GB" dirty="0" err="1"/>
              <a:t>wzorca</a:t>
            </a:r>
            <a:r>
              <a:rPr lang="en-GB" dirty="0"/>
              <a:t> </a:t>
            </a:r>
            <a:r>
              <a:rPr lang="en-GB" dirty="0" err="1"/>
              <a:t>rejestru</a:t>
            </a:r>
            <a:r>
              <a:rPr lang="en-GB" dirty="0"/>
              <a:t> </a:t>
            </a:r>
            <a:r>
              <a:rPr lang="en-GB" dirty="0" err="1"/>
              <a:t>usług</a:t>
            </a:r>
            <a:r>
              <a:rPr lang="en-GB" dirty="0"/>
              <a:t>. </a:t>
            </a:r>
            <a:r>
              <a:rPr lang="en-GB" dirty="0" err="1"/>
              <a:t>Rejestr</a:t>
            </a:r>
            <a:r>
              <a:rPr lang="en-GB" dirty="0"/>
              <a:t> </a:t>
            </a:r>
            <a:r>
              <a:rPr lang="en-GB" dirty="0" err="1"/>
              <a:t>usług</a:t>
            </a:r>
            <a:r>
              <a:rPr lang="en-GB" dirty="0"/>
              <a:t> to </a:t>
            </a:r>
            <a:r>
              <a:rPr lang="en-GB" dirty="0" err="1"/>
              <a:t>baza</a:t>
            </a:r>
            <a:r>
              <a:rPr lang="en-GB" dirty="0"/>
              <a:t> </a:t>
            </a:r>
            <a:r>
              <a:rPr lang="en-GB" dirty="0" err="1"/>
              <a:t>danych</a:t>
            </a:r>
            <a:r>
              <a:rPr lang="en-GB" dirty="0"/>
              <a:t> </a:t>
            </a:r>
            <a:r>
              <a:rPr lang="en-GB" dirty="0" err="1"/>
              <a:t>zarejestrowanych</a:t>
            </a:r>
            <a:r>
              <a:rPr lang="en-GB" dirty="0"/>
              <a:t> </a:t>
            </a:r>
            <a:r>
              <a:rPr lang="en-GB" dirty="0" err="1"/>
              <a:t>usług</a:t>
            </a:r>
            <a:r>
              <a:rPr lang="en-GB" dirty="0"/>
              <a:t>. </a:t>
            </a:r>
            <a:r>
              <a:rPr lang="en-GB" dirty="0" err="1"/>
              <a:t>Kiedy</a:t>
            </a:r>
            <a:r>
              <a:rPr lang="en-GB" dirty="0"/>
              <a:t> </a:t>
            </a:r>
            <a:r>
              <a:rPr lang="en-GB" dirty="0" err="1"/>
              <a:t>mikroserwis</a:t>
            </a:r>
            <a:r>
              <a:rPr lang="en-GB" dirty="0"/>
              <a:t> </a:t>
            </a:r>
            <a:r>
              <a:rPr lang="en-GB" dirty="0" err="1"/>
              <a:t>się</a:t>
            </a:r>
            <a:r>
              <a:rPr lang="en-GB" dirty="0"/>
              <a:t> </a:t>
            </a:r>
            <a:r>
              <a:rPr lang="en-GB" dirty="0" err="1"/>
              <a:t>rodzi</a:t>
            </a:r>
            <a:r>
              <a:rPr lang="en-GB" dirty="0"/>
              <a:t>, jest </a:t>
            </a:r>
            <a:r>
              <a:rPr lang="en-GB" dirty="0" err="1"/>
              <a:t>rejestrowany</a:t>
            </a:r>
            <a:r>
              <a:rPr lang="en-GB" dirty="0"/>
              <a:t> w </a:t>
            </a:r>
            <a:r>
              <a:rPr lang="en-GB" dirty="0" err="1"/>
              <a:t>tej</a:t>
            </a:r>
            <a:r>
              <a:rPr lang="en-GB" dirty="0"/>
              <a:t> </a:t>
            </a:r>
            <a:r>
              <a:rPr lang="en-GB" dirty="0" err="1"/>
              <a:t>bazie</a:t>
            </a:r>
            <a:r>
              <a:rPr lang="en-GB" dirty="0"/>
              <a:t>, a </a:t>
            </a:r>
            <a:r>
              <a:rPr lang="en-GB" dirty="0" err="1"/>
              <a:t>kiedy</a:t>
            </a:r>
            <a:r>
              <a:rPr lang="en-GB" dirty="0"/>
              <a:t> </a:t>
            </a:r>
            <a:r>
              <a:rPr lang="en-GB" dirty="0" err="1"/>
              <a:t>umiera</a:t>
            </a:r>
            <a:r>
              <a:rPr lang="en-GB" dirty="0"/>
              <a:t>, jest </a:t>
            </a:r>
            <a:r>
              <a:rPr lang="en-GB" dirty="0" err="1"/>
              <a:t>wyrejestrowany</a:t>
            </a:r>
            <a:r>
              <a:rPr lang="en-GB" dirty="0"/>
              <a:t> z </a:t>
            </a:r>
            <a:r>
              <a:rPr lang="en-GB" dirty="0" err="1"/>
              <a:t>bazy</a:t>
            </a:r>
            <a:r>
              <a:rPr lang="en-GB" dirty="0"/>
              <a:t>.</a:t>
            </a:r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41C3-DD00-488C-B871-F69D1747B515}" type="slidenum">
              <a:rPr lang="en-GB" noProof="0" smtClean="0"/>
              <a:t>26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285788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Zobaczmy</a:t>
            </a:r>
            <a:r>
              <a:rPr lang="en-GB" dirty="0"/>
              <a:t> jak to </a:t>
            </a:r>
            <a:r>
              <a:rPr lang="en-GB" dirty="0" err="1"/>
              <a:t>zostało</a:t>
            </a:r>
            <a:r>
              <a:rPr lang="en-GB" dirty="0"/>
              <a:t> </a:t>
            </a:r>
            <a:r>
              <a:rPr lang="en-GB" dirty="0" err="1"/>
              <a:t>rozwiązane</a:t>
            </a:r>
            <a:r>
              <a:rPr lang="en-GB" dirty="0"/>
              <a:t>, </a:t>
            </a:r>
            <a:r>
              <a:rPr lang="en-GB" dirty="0" err="1"/>
              <a:t>Zasadniczo</a:t>
            </a:r>
            <a:r>
              <a:rPr lang="en-GB" dirty="0"/>
              <a:t> </a:t>
            </a:r>
            <a:r>
              <a:rPr lang="en-GB" dirty="0" err="1"/>
              <a:t>mamy</a:t>
            </a:r>
            <a:r>
              <a:rPr lang="en-GB" dirty="0"/>
              <a:t> </a:t>
            </a:r>
            <a:r>
              <a:rPr lang="en-GB" dirty="0" err="1"/>
              <a:t>nową</a:t>
            </a:r>
            <a:r>
              <a:rPr lang="en-GB" dirty="0"/>
              <a:t> </a:t>
            </a:r>
            <a:r>
              <a:rPr lang="en-GB" dirty="0" err="1"/>
              <a:t>usługę</a:t>
            </a:r>
            <a:r>
              <a:rPr lang="en-GB" dirty="0"/>
              <a:t> do </a:t>
            </a:r>
            <a:r>
              <a:rPr lang="en-GB" dirty="0" err="1"/>
              <a:t>obsługi</a:t>
            </a:r>
            <a:r>
              <a:rPr lang="en-GB" dirty="0"/>
              <a:t> </a:t>
            </a:r>
            <a:r>
              <a:rPr lang="en-GB" dirty="0" err="1"/>
              <a:t>rejestru</a:t>
            </a:r>
            <a:r>
              <a:rPr lang="en-GB" dirty="0"/>
              <a:t> </a:t>
            </a:r>
            <a:r>
              <a:rPr lang="en-GB" dirty="0" err="1"/>
              <a:t>usług</a:t>
            </a:r>
            <a:r>
              <a:rPr lang="en-GB" dirty="0"/>
              <a:t>, </a:t>
            </a:r>
            <a:r>
              <a:rPr lang="en-GB" dirty="0" err="1"/>
              <a:t>więc</a:t>
            </a:r>
            <a:r>
              <a:rPr lang="en-GB" dirty="0"/>
              <a:t> </a:t>
            </a:r>
            <a:r>
              <a:rPr lang="en-GB" dirty="0" err="1"/>
              <a:t>usługa</a:t>
            </a:r>
            <a:r>
              <a:rPr lang="en-GB" dirty="0"/>
              <a:t> </a:t>
            </a:r>
            <a:r>
              <a:rPr lang="en-GB" dirty="0" err="1"/>
              <a:t>klienta</a:t>
            </a:r>
            <a:r>
              <a:rPr lang="en-GB" dirty="0"/>
              <a:t> </a:t>
            </a:r>
            <a:r>
              <a:rPr lang="en-GB" dirty="0" err="1"/>
              <a:t>znajduje</a:t>
            </a:r>
            <a:r>
              <a:rPr lang="en-GB" dirty="0"/>
              <a:t> </a:t>
            </a:r>
            <a:r>
              <a:rPr lang="en-GB" dirty="0" err="1"/>
              <a:t>lokalizację</a:t>
            </a:r>
            <a:r>
              <a:rPr lang="en-GB" dirty="0"/>
              <a:t> </a:t>
            </a:r>
            <a:r>
              <a:rPr lang="en-GB" dirty="0" err="1"/>
              <a:t>innych</a:t>
            </a:r>
            <a:r>
              <a:rPr lang="en-GB" dirty="0"/>
              <a:t> </a:t>
            </a:r>
            <a:r>
              <a:rPr lang="en-GB" dirty="0" err="1"/>
              <a:t>instancji</a:t>
            </a:r>
            <a:r>
              <a:rPr lang="en-GB" dirty="0"/>
              <a:t> </a:t>
            </a:r>
            <a:r>
              <a:rPr lang="en-GB" dirty="0" err="1"/>
              <a:t>usług</a:t>
            </a:r>
            <a:r>
              <a:rPr lang="en-GB" dirty="0"/>
              <a:t> </a:t>
            </a:r>
            <a:r>
              <a:rPr lang="en-GB" dirty="0" err="1"/>
              <a:t>poprzez</a:t>
            </a:r>
            <a:r>
              <a:rPr lang="en-GB" dirty="0"/>
              <a:t> </a:t>
            </a:r>
            <a:r>
              <a:rPr lang="en-GB" dirty="0" err="1"/>
              <a:t>zapytanie</a:t>
            </a:r>
            <a:r>
              <a:rPr lang="en-GB" dirty="0"/>
              <a:t> o </a:t>
            </a:r>
            <a:r>
              <a:rPr lang="en-GB" dirty="0" err="1"/>
              <a:t>rejestr</a:t>
            </a:r>
            <a:r>
              <a:rPr lang="en-GB" dirty="0"/>
              <a:t> </a:t>
            </a:r>
            <a:r>
              <a:rPr lang="en-GB" dirty="0" err="1"/>
              <a:t>usług</a:t>
            </a:r>
            <a:r>
              <a:rPr lang="en-GB" dirty="0"/>
              <a:t>.</a:t>
            </a:r>
          </a:p>
          <a:p>
            <a:r>
              <a:rPr lang="en-GB" dirty="0"/>
              <a:t>I </a:t>
            </a:r>
            <a:r>
              <a:rPr lang="en-GB" dirty="0" err="1"/>
              <a:t>oczywiście</a:t>
            </a:r>
            <a:r>
              <a:rPr lang="en-GB" dirty="0"/>
              <a:t> </a:t>
            </a:r>
            <a:r>
              <a:rPr lang="en-GB" dirty="0" err="1"/>
              <a:t>wewnętrzne</a:t>
            </a:r>
            <a:r>
              <a:rPr lang="en-GB" dirty="0"/>
              <a:t> </a:t>
            </a:r>
            <a:r>
              <a:rPr lang="en-GB" dirty="0" err="1"/>
              <a:t>mikroserwisy</a:t>
            </a:r>
            <a:r>
              <a:rPr lang="en-GB" dirty="0"/>
              <a:t> </a:t>
            </a:r>
            <a:r>
              <a:rPr lang="en-GB" dirty="0" err="1"/>
              <a:t>backendu</a:t>
            </a:r>
            <a:r>
              <a:rPr lang="en-GB" dirty="0"/>
              <a:t> </a:t>
            </a:r>
            <a:r>
              <a:rPr lang="en-GB" dirty="0" err="1"/>
              <a:t>powinny</a:t>
            </a:r>
            <a:r>
              <a:rPr lang="en-GB" dirty="0"/>
              <a:t> </a:t>
            </a:r>
            <a:r>
              <a:rPr lang="en-GB" dirty="0" err="1"/>
              <a:t>wcześniej</a:t>
            </a:r>
            <a:r>
              <a:rPr lang="en-GB" dirty="0"/>
              <a:t> </a:t>
            </a:r>
            <a:r>
              <a:rPr lang="en-GB" dirty="0" err="1"/>
              <a:t>zarejestrować</a:t>
            </a:r>
            <a:r>
              <a:rPr lang="en-GB" dirty="0"/>
              <a:t> </a:t>
            </a:r>
            <a:r>
              <a:rPr lang="en-GB" dirty="0" err="1"/>
              <a:t>się</a:t>
            </a:r>
            <a:r>
              <a:rPr lang="en-GB" dirty="0"/>
              <a:t> w </a:t>
            </a:r>
            <a:r>
              <a:rPr lang="en-GB" dirty="0" err="1"/>
              <a:t>usłudze</a:t>
            </a:r>
            <a:r>
              <a:rPr lang="en-GB" dirty="0"/>
              <a:t> Service Registry. </a:t>
            </a:r>
            <a:r>
              <a:rPr lang="en-GB" dirty="0" err="1"/>
              <a:t>Rejestr</a:t>
            </a:r>
            <a:r>
              <a:rPr lang="en-GB" dirty="0"/>
              <a:t> </a:t>
            </a:r>
            <a:r>
              <a:rPr lang="en-GB" dirty="0" err="1"/>
              <a:t>Usług</a:t>
            </a:r>
            <a:r>
              <a:rPr lang="en-GB" dirty="0"/>
              <a:t> </a:t>
            </a:r>
            <a:r>
              <a:rPr lang="en-GB" dirty="0" err="1"/>
              <a:t>jes</a:t>
            </a:r>
            <a:r>
              <a:rPr lang="en-GB" dirty="0"/>
              <a:t> </a:t>
            </a:r>
            <a:r>
              <a:rPr lang="en-GB" dirty="0" err="1"/>
              <a:t>czymś</a:t>
            </a:r>
            <a:r>
              <a:rPr lang="en-GB" dirty="0"/>
              <a:t> w </a:t>
            </a:r>
            <a:r>
              <a:rPr lang="en-GB" dirty="0" err="1"/>
              <a:t>rodzaju</a:t>
            </a:r>
            <a:r>
              <a:rPr lang="en-GB" dirty="0"/>
              <a:t> </a:t>
            </a:r>
            <a:r>
              <a:rPr lang="en-GB" dirty="0" err="1"/>
              <a:t>bazy</a:t>
            </a:r>
            <a:r>
              <a:rPr lang="en-GB" dirty="0"/>
              <a:t> </a:t>
            </a:r>
            <a:r>
              <a:rPr lang="en-GB" dirty="0" err="1"/>
              <a:t>danych</a:t>
            </a:r>
            <a:r>
              <a:rPr lang="en-GB" dirty="0"/>
              <a:t> </a:t>
            </a:r>
            <a:r>
              <a:rPr lang="en-GB" dirty="0" err="1"/>
              <a:t>dla</a:t>
            </a:r>
            <a:r>
              <a:rPr lang="en-GB" dirty="0"/>
              <a:t> </a:t>
            </a:r>
            <a:r>
              <a:rPr lang="en-GB" dirty="0" err="1"/>
              <a:t>instancji</a:t>
            </a:r>
            <a:r>
              <a:rPr lang="en-GB" dirty="0"/>
              <a:t> </a:t>
            </a:r>
            <a:r>
              <a:rPr lang="en-GB" dirty="0" err="1"/>
              <a:t>mikroserwisów</a:t>
            </a:r>
            <a:r>
              <a:rPr lang="en-GB" dirty="0"/>
              <a:t>. </a:t>
            </a:r>
            <a:r>
              <a:rPr lang="en-GB" dirty="0" err="1"/>
              <a:t>Kiedy</a:t>
            </a:r>
            <a:r>
              <a:rPr lang="en-GB" dirty="0"/>
              <a:t> </a:t>
            </a:r>
            <a:r>
              <a:rPr lang="en-GB" dirty="0" err="1"/>
              <a:t>usługa</a:t>
            </a:r>
            <a:r>
              <a:rPr lang="en-GB" dirty="0"/>
              <a:t> </a:t>
            </a:r>
            <a:r>
              <a:rPr lang="en-GB" dirty="0" err="1"/>
              <a:t>kliencka</a:t>
            </a:r>
            <a:r>
              <a:rPr lang="en-GB" dirty="0"/>
              <a:t> </a:t>
            </a:r>
            <a:r>
              <a:rPr lang="en-GB" dirty="0" err="1"/>
              <a:t>potrzebuje</a:t>
            </a:r>
            <a:r>
              <a:rPr lang="en-GB" dirty="0"/>
              <a:t> </a:t>
            </a:r>
            <a:r>
              <a:rPr lang="en-GB" dirty="0" err="1"/>
              <a:t>dostępu</a:t>
            </a:r>
            <a:r>
              <a:rPr lang="en-GB" dirty="0"/>
              <a:t> do </a:t>
            </a:r>
            <a:r>
              <a:rPr lang="en-GB" dirty="0" err="1"/>
              <a:t>wewnętrznych</a:t>
            </a:r>
            <a:r>
              <a:rPr lang="en-GB" dirty="0"/>
              <a:t> </a:t>
            </a:r>
            <a:r>
              <a:rPr lang="en-GB" dirty="0" err="1"/>
              <a:t>usług</a:t>
            </a:r>
            <a:r>
              <a:rPr lang="en-GB" dirty="0"/>
              <a:t>, </a:t>
            </a:r>
            <a:r>
              <a:rPr lang="en-GB" dirty="0" err="1"/>
              <a:t>wtedy</a:t>
            </a:r>
            <a:r>
              <a:rPr lang="en-GB" dirty="0"/>
              <a:t> </a:t>
            </a:r>
            <a:r>
              <a:rPr lang="en-GB" dirty="0" err="1"/>
              <a:t>zapyta</a:t>
            </a:r>
            <a:r>
              <a:rPr lang="en-GB" dirty="0"/>
              <a:t> o </a:t>
            </a:r>
            <a:r>
              <a:rPr lang="en-GB" dirty="0" err="1"/>
              <a:t>nie</a:t>
            </a:r>
            <a:r>
              <a:rPr lang="en-GB" dirty="0"/>
              <a:t> w </a:t>
            </a:r>
            <a:r>
              <a:rPr lang="en-GB" dirty="0" err="1"/>
              <a:t>Rejestrze</a:t>
            </a:r>
            <a:r>
              <a:rPr lang="en-GB" dirty="0"/>
              <a:t> </a:t>
            </a:r>
            <a:r>
              <a:rPr lang="en-GB" dirty="0" err="1"/>
              <a:t>Usług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uzyska</a:t>
            </a:r>
            <a:r>
              <a:rPr lang="en-GB" dirty="0"/>
              <a:t> do </a:t>
            </a:r>
            <a:r>
              <a:rPr lang="en-GB" dirty="0" err="1"/>
              <a:t>nich</a:t>
            </a:r>
            <a:r>
              <a:rPr lang="en-GB" dirty="0"/>
              <a:t> </a:t>
            </a:r>
            <a:r>
              <a:rPr lang="en-GB" dirty="0" err="1"/>
              <a:t>dostęp</a:t>
            </a:r>
            <a:r>
              <a:rPr lang="en-GB" dirty="0"/>
              <a:t>.</a:t>
            </a:r>
          </a:p>
          <a:p>
            <a:r>
              <a:rPr lang="en-GB" dirty="0" err="1"/>
              <a:t>Istnieją</a:t>
            </a:r>
            <a:r>
              <a:rPr lang="en-GB" dirty="0"/>
              <a:t> </a:t>
            </a:r>
            <a:r>
              <a:rPr lang="en-GB" dirty="0" err="1"/>
              <a:t>pewne</a:t>
            </a:r>
            <a:r>
              <a:rPr lang="en-GB" dirty="0"/>
              <a:t> </a:t>
            </a:r>
            <a:r>
              <a:rPr lang="en-GB" dirty="0" err="1"/>
              <a:t>implementacje</a:t>
            </a:r>
            <a:r>
              <a:rPr lang="en-GB" dirty="0"/>
              <a:t> </a:t>
            </a:r>
            <a:r>
              <a:rPr lang="en-GB" dirty="0" err="1"/>
              <a:t>rejestru</a:t>
            </a:r>
            <a:r>
              <a:rPr lang="en-GB" dirty="0"/>
              <a:t> </a:t>
            </a:r>
            <a:r>
              <a:rPr lang="en-GB" dirty="0" err="1"/>
              <a:t>usług</a:t>
            </a:r>
            <a:r>
              <a:rPr lang="en-GB" dirty="0"/>
              <a:t> open source, </a:t>
            </a:r>
            <a:r>
              <a:rPr lang="en-GB" dirty="0" err="1"/>
              <a:t>takie</a:t>
            </a:r>
            <a:r>
              <a:rPr lang="en-GB" dirty="0"/>
              <a:t> jak Netflix </a:t>
            </a:r>
            <a:r>
              <a:rPr lang="en-GB" dirty="0" err="1"/>
              <a:t>zapewnia</a:t>
            </a:r>
            <a:r>
              <a:rPr lang="en-GB" dirty="0"/>
              <a:t> </a:t>
            </a:r>
            <a:r>
              <a:rPr lang="en-GB" dirty="0" err="1"/>
              <a:t>wzór</a:t>
            </a:r>
            <a:r>
              <a:rPr lang="en-GB" dirty="0"/>
              <a:t> </a:t>
            </a:r>
            <a:r>
              <a:rPr lang="en-GB" dirty="0" err="1"/>
              <a:t>odkrywania</a:t>
            </a:r>
            <a:r>
              <a:rPr lang="en-GB" dirty="0"/>
              <a:t> </a:t>
            </a:r>
            <a:r>
              <a:rPr lang="en-GB" dirty="0" err="1"/>
              <a:t>usług</a:t>
            </a:r>
            <a:r>
              <a:rPr lang="en-GB" dirty="0"/>
              <a:t> o </a:t>
            </a:r>
            <a:r>
              <a:rPr lang="en-GB" dirty="0" err="1"/>
              <a:t>nazwie</a:t>
            </a:r>
            <a:r>
              <a:rPr lang="en-GB" dirty="0"/>
              <a:t> "Netflix Eureka" </a:t>
            </a:r>
            <a:r>
              <a:rPr lang="en-GB" dirty="0" err="1"/>
              <a:t>i</a:t>
            </a:r>
            <a:r>
              <a:rPr lang="en-GB" dirty="0"/>
              <a:t> jest </a:t>
            </a:r>
            <a:r>
              <a:rPr lang="en-GB" dirty="0" err="1"/>
              <a:t>dostępny</a:t>
            </a:r>
            <a:r>
              <a:rPr lang="en-GB" dirty="0"/>
              <a:t> </a:t>
            </a:r>
            <a:r>
              <a:rPr lang="en-GB" dirty="0" err="1"/>
              <a:t>dla</a:t>
            </a:r>
            <a:r>
              <a:rPr lang="en-GB" dirty="0"/>
              <a:t> </a:t>
            </a:r>
            <a:r>
              <a:rPr lang="en-GB" dirty="0" err="1"/>
              <a:t>aplikacji</a:t>
            </a:r>
            <a:r>
              <a:rPr lang="en-GB" dirty="0"/>
              <a:t> Spring Boot Java.</a:t>
            </a:r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41C3-DD00-488C-B871-F69D1747B515}" type="slidenum">
              <a:rPr lang="en-GB" noProof="0" smtClean="0"/>
              <a:t>27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183310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41C3-DD00-488C-B871-F69D1747B515}" type="slidenum">
              <a:rPr lang="en-GB" noProof="0" smtClean="0"/>
              <a:t>28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07781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Aby </a:t>
            </a:r>
            <a:r>
              <a:rPr lang="en-GB" dirty="0" err="1"/>
              <a:t>rozwiązać</a:t>
            </a:r>
            <a:r>
              <a:rPr lang="en-GB" dirty="0"/>
              <a:t> ten problem, </a:t>
            </a:r>
            <a:r>
              <a:rPr lang="en-GB" dirty="0" err="1"/>
              <a:t>wprowadzono</a:t>
            </a:r>
            <a:r>
              <a:rPr lang="en-GB" dirty="0"/>
              <a:t> </a:t>
            </a:r>
            <a:r>
              <a:rPr lang="en-GB" dirty="0" err="1"/>
              <a:t>warstwę</a:t>
            </a:r>
            <a:r>
              <a:rPr lang="en-GB" dirty="0"/>
              <a:t> </a:t>
            </a:r>
            <a:r>
              <a:rPr lang="en-GB" dirty="0" err="1"/>
              <a:t>zwaną</a:t>
            </a:r>
            <a:r>
              <a:rPr lang="en-GB" dirty="0"/>
              <a:t> cloud config server, </a:t>
            </a:r>
            <a:r>
              <a:rPr lang="en-GB" dirty="0" err="1"/>
              <a:t>której</a:t>
            </a:r>
            <a:r>
              <a:rPr lang="en-GB" dirty="0"/>
              <a:t> </a:t>
            </a:r>
            <a:r>
              <a:rPr lang="en-GB" dirty="0" err="1"/>
              <a:t>rolą</a:t>
            </a:r>
            <a:r>
              <a:rPr lang="en-GB" dirty="0"/>
              <a:t> jest </a:t>
            </a:r>
            <a:r>
              <a:rPr lang="en-GB" dirty="0" err="1"/>
              <a:t>zarządzanie</a:t>
            </a:r>
            <a:r>
              <a:rPr lang="en-GB" dirty="0"/>
              <a:t> </a:t>
            </a:r>
            <a:r>
              <a:rPr lang="en-GB" dirty="0" err="1"/>
              <a:t>właściwościami</a:t>
            </a:r>
            <a:r>
              <a:rPr lang="en-GB" dirty="0"/>
              <a:t> </a:t>
            </a:r>
            <a:r>
              <a:rPr lang="en-GB" dirty="0" err="1"/>
              <a:t>aplikacji</a:t>
            </a:r>
            <a:r>
              <a:rPr lang="en-GB" dirty="0"/>
              <a:t> </a:t>
            </a:r>
            <a:r>
              <a:rPr lang="en-GB" dirty="0" err="1"/>
              <a:t>opartej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mikroserwisach</a:t>
            </a:r>
            <a:r>
              <a:rPr lang="en-GB" dirty="0"/>
              <a:t>. </a:t>
            </a:r>
            <a:r>
              <a:rPr lang="en-GB" dirty="0" err="1"/>
              <a:t>Warstwa</a:t>
            </a:r>
            <a:r>
              <a:rPr lang="en-GB" dirty="0"/>
              <a:t> ta jest </a:t>
            </a:r>
            <a:r>
              <a:rPr lang="en-GB" dirty="0" err="1"/>
              <a:t>odpowiedzialna</a:t>
            </a:r>
            <a:r>
              <a:rPr lang="en-GB" dirty="0"/>
              <a:t> za </a:t>
            </a:r>
            <a:r>
              <a:rPr lang="en-GB" dirty="0" err="1"/>
              <a:t>utrzymanie</a:t>
            </a:r>
            <a:r>
              <a:rPr lang="en-GB" dirty="0"/>
              <a:t> </a:t>
            </a:r>
            <a:r>
              <a:rPr lang="en-GB" dirty="0" err="1"/>
              <a:t>tych</a:t>
            </a:r>
            <a:r>
              <a:rPr lang="en-GB" dirty="0"/>
              <a:t> </a:t>
            </a:r>
            <a:r>
              <a:rPr lang="en-GB" dirty="0" err="1"/>
              <a:t>właściwości</a:t>
            </a:r>
            <a:r>
              <a:rPr lang="en-GB" dirty="0"/>
              <a:t>, a w </a:t>
            </a:r>
            <a:r>
              <a:rPr lang="en-GB" dirty="0" err="1"/>
              <a:t>każdym</a:t>
            </a:r>
            <a:r>
              <a:rPr lang="en-GB" dirty="0"/>
              <a:t> </a:t>
            </a:r>
            <a:r>
              <a:rPr lang="en-GB" dirty="0" err="1"/>
              <a:t>przypadku</a:t>
            </a:r>
            <a:r>
              <a:rPr lang="en-GB" dirty="0"/>
              <a:t>, </a:t>
            </a:r>
            <a:r>
              <a:rPr lang="en-GB" dirty="0" err="1"/>
              <a:t>gdy</a:t>
            </a:r>
            <a:r>
              <a:rPr lang="en-GB" dirty="0"/>
              <a:t> </a:t>
            </a:r>
            <a:r>
              <a:rPr lang="en-GB" dirty="0" err="1"/>
              <a:t>któraś</a:t>
            </a:r>
            <a:r>
              <a:rPr lang="en-GB" dirty="0"/>
              <a:t> z </a:t>
            </a:r>
            <a:r>
              <a:rPr lang="en-GB" dirty="0" err="1"/>
              <a:t>tych</a:t>
            </a:r>
            <a:r>
              <a:rPr lang="en-GB" dirty="0"/>
              <a:t> </a:t>
            </a:r>
            <a:r>
              <a:rPr lang="en-GB" dirty="0" err="1"/>
              <a:t>właściwości</a:t>
            </a:r>
            <a:r>
              <a:rPr lang="en-GB" dirty="0"/>
              <a:t> </a:t>
            </a:r>
            <a:r>
              <a:rPr lang="en-GB" dirty="0" err="1"/>
              <a:t>zostanie</a:t>
            </a:r>
            <a:r>
              <a:rPr lang="en-GB" dirty="0"/>
              <a:t> </a:t>
            </a:r>
            <a:r>
              <a:rPr lang="en-GB" dirty="0" err="1"/>
              <a:t>zmieniona</a:t>
            </a:r>
            <a:r>
              <a:rPr lang="en-GB" dirty="0"/>
              <a:t>, </a:t>
            </a:r>
            <a:r>
              <a:rPr lang="en-GB" dirty="0" err="1"/>
              <a:t>zmiana</a:t>
            </a:r>
            <a:r>
              <a:rPr lang="en-GB" dirty="0"/>
              <a:t> ta jest </a:t>
            </a:r>
            <a:r>
              <a:rPr lang="en-GB" dirty="0" err="1"/>
              <a:t>odzwierciedlana</a:t>
            </a:r>
            <a:r>
              <a:rPr lang="en-GB" dirty="0"/>
              <a:t> w </a:t>
            </a:r>
            <a:r>
              <a:rPr lang="en-GB" dirty="0" err="1"/>
              <a:t>mikroserwisie</a:t>
            </a:r>
            <a:r>
              <a:rPr lang="en-GB" dirty="0"/>
              <a:t> (</a:t>
            </a:r>
            <a:r>
              <a:rPr lang="en-GB" dirty="0" err="1"/>
              <a:t>lub</a:t>
            </a:r>
            <a:r>
              <a:rPr lang="en-GB" dirty="0"/>
              <a:t> </a:t>
            </a:r>
            <a:r>
              <a:rPr lang="en-GB" dirty="0" err="1"/>
              <a:t>aplikacji</a:t>
            </a:r>
            <a:r>
              <a:rPr lang="en-GB" dirty="0"/>
              <a:t>) bez </a:t>
            </a:r>
            <a:r>
              <a:rPr lang="en-GB" dirty="0" err="1"/>
              <a:t>konieczności</a:t>
            </a:r>
            <a:r>
              <a:rPr lang="en-GB" dirty="0"/>
              <a:t> </a:t>
            </a:r>
            <a:r>
              <a:rPr lang="en-GB" dirty="0" err="1"/>
              <a:t>przebudowy</a:t>
            </a:r>
            <a:r>
              <a:rPr lang="en-GB" dirty="0"/>
              <a:t> </a:t>
            </a:r>
            <a:r>
              <a:rPr lang="en-GB" dirty="0" err="1"/>
              <a:t>lub</a:t>
            </a:r>
            <a:r>
              <a:rPr lang="en-GB" dirty="0"/>
              <a:t> </a:t>
            </a:r>
            <a:r>
              <a:rPr lang="en-GB" dirty="0" err="1"/>
              <a:t>ponownego</a:t>
            </a:r>
            <a:r>
              <a:rPr lang="en-GB" dirty="0"/>
              <a:t> </a:t>
            </a:r>
            <a:r>
              <a:rPr lang="en-GB" dirty="0" err="1"/>
              <a:t>uruchomienia</a:t>
            </a:r>
            <a:r>
              <a:rPr lang="en-GB" dirty="0"/>
              <a:t> </a:t>
            </a:r>
            <a:r>
              <a:rPr lang="en-GB" dirty="0" err="1"/>
              <a:t>usługi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Generalnie</a:t>
            </a:r>
            <a:r>
              <a:rPr lang="en-GB" dirty="0"/>
              <a:t> </a:t>
            </a:r>
            <a:r>
              <a:rPr lang="en-GB" dirty="0" err="1"/>
              <a:t>tworzymy</a:t>
            </a:r>
            <a:r>
              <a:rPr lang="en-GB" dirty="0"/>
              <a:t> </a:t>
            </a:r>
            <a:r>
              <a:rPr lang="en-GB" dirty="0" err="1"/>
              <a:t>przestrzeń</a:t>
            </a:r>
            <a:r>
              <a:rPr lang="en-GB" dirty="0"/>
              <a:t>, w </a:t>
            </a:r>
            <a:r>
              <a:rPr lang="en-GB" dirty="0" err="1"/>
              <a:t>której</a:t>
            </a:r>
            <a:r>
              <a:rPr lang="en-GB" dirty="0"/>
              <a:t> </a:t>
            </a:r>
            <a:r>
              <a:rPr lang="en-GB" dirty="0" err="1"/>
              <a:t>mieści</a:t>
            </a:r>
            <a:r>
              <a:rPr lang="en-GB" dirty="0"/>
              <a:t> </a:t>
            </a:r>
            <a:r>
              <a:rPr lang="en-GB" dirty="0" err="1"/>
              <a:t>się</a:t>
            </a:r>
            <a:r>
              <a:rPr lang="en-GB" dirty="0"/>
              <a:t> </a:t>
            </a:r>
            <a:r>
              <a:rPr lang="en-GB" dirty="0" err="1"/>
              <a:t>nasz</a:t>
            </a:r>
            <a:r>
              <a:rPr lang="en-GB" dirty="0"/>
              <a:t> </a:t>
            </a:r>
            <a:r>
              <a:rPr lang="en-GB" dirty="0" err="1"/>
              <a:t>wspólny</a:t>
            </a:r>
            <a:r>
              <a:rPr lang="en-GB" dirty="0"/>
              <a:t> </a:t>
            </a:r>
            <a:r>
              <a:rPr lang="en-GB" dirty="0" err="1"/>
              <a:t>plik</a:t>
            </a:r>
            <a:r>
              <a:rPr lang="en-GB" dirty="0"/>
              <a:t> </a:t>
            </a:r>
            <a:r>
              <a:rPr lang="en-GB" dirty="0" err="1"/>
              <a:t>konfiguracyjny</a:t>
            </a:r>
            <a:r>
              <a:rPr lang="en-GB" dirty="0"/>
              <a:t> w </a:t>
            </a:r>
            <a:r>
              <a:rPr lang="en-GB" dirty="0" err="1"/>
              <a:t>jednym</a:t>
            </a:r>
            <a:r>
              <a:rPr lang="en-GB" dirty="0"/>
              <a:t> z </a:t>
            </a:r>
            <a:r>
              <a:rPr lang="en-GB" dirty="0" err="1"/>
              <a:t>najpopularniejszych</a:t>
            </a:r>
            <a:r>
              <a:rPr lang="en-GB" dirty="0"/>
              <a:t> </a:t>
            </a:r>
            <a:r>
              <a:rPr lang="en-GB" dirty="0" err="1"/>
              <a:t>repozytoriów</a:t>
            </a:r>
            <a:r>
              <a:rPr lang="en-GB" dirty="0"/>
              <a:t>, </a:t>
            </a:r>
            <a:r>
              <a:rPr lang="en-GB" dirty="0" err="1"/>
              <a:t>takich</a:t>
            </a:r>
            <a:r>
              <a:rPr lang="en-GB" dirty="0"/>
              <a:t> jak </a:t>
            </a:r>
            <a:r>
              <a:rPr lang="en-GB" dirty="0" err="1"/>
              <a:t>Github</a:t>
            </a:r>
            <a:r>
              <a:rPr lang="en-GB" dirty="0"/>
              <a:t>, Gitlab, Bitbucket </a:t>
            </a:r>
            <a:r>
              <a:rPr lang="en-GB" dirty="0" err="1"/>
              <a:t>itp</a:t>
            </a:r>
            <a:r>
              <a:rPr lang="en-GB" dirty="0"/>
              <a:t>. </a:t>
            </a:r>
            <a:r>
              <a:rPr lang="en-GB" dirty="0" err="1"/>
              <a:t>dostarczanych</a:t>
            </a:r>
            <a:r>
              <a:rPr lang="en-GB" dirty="0"/>
              <a:t> </a:t>
            </a:r>
            <a:r>
              <a:rPr lang="en-GB" dirty="0" err="1"/>
              <a:t>przez</a:t>
            </a:r>
            <a:r>
              <a:rPr lang="en-GB" dirty="0"/>
              <a:t> </a:t>
            </a:r>
            <a:r>
              <a:rPr lang="en-GB" dirty="0" err="1"/>
              <a:t>dostawcę</a:t>
            </a:r>
            <a:r>
              <a:rPr lang="en-GB" dirty="0"/>
              <a:t> Git. </a:t>
            </a:r>
            <a:r>
              <a:rPr lang="en-GB" dirty="0" err="1"/>
              <a:t>Lokalizacja</a:t>
            </a:r>
            <a:r>
              <a:rPr lang="en-GB" dirty="0"/>
              <a:t> </a:t>
            </a:r>
            <a:r>
              <a:rPr lang="en-GB" dirty="0" err="1"/>
              <a:t>tej</a:t>
            </a:r>
            <a:r>
              <a:rPr lang="en-GB" dirty="0"/>
              <a:t> </a:t>
            </a:r>
            <a:r>
              <a:rPr lang="en-GB" dirty="0" err="1"/>
              <a:t>przestrzeni</a:t>
            </a:r>
            <a:r>
              <a:rPr lang="en-GB" dirty="0"/>
              <a:t> jest </a:t>
            </a:r>
            <a:r>
              <a:rPr lang="en-GB" dirty="0" err="1"/>
              <a:t>mapowana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centralny</a:t>
            </a:r>
            <a:r>
              <a:rPr lang="en-GB" dirty="0"/>
              <a:t> </a:t>
            </a:r>
            <a:r>
              <a:rPr lang="en-GB" dirty="0" err="1"/>
              <a:t>serwer</a:t>
            </a:r>
            <a:r>
              <a:rPr lang="en-GB" dirty="0"/>
              <a:t> o </a:t>
            </a:r>
            <a:r>
              <a:rPr lang="en-GB" dirty="0" err="1"/>
              <a:t>nazwie</a:t>
            </a:r>
            <a:r>
              <a:rPr lang="en-GB" dirty="0"/>
              <a:t> Config Server. </a:t>
            </a:r>
            <a:r>
              <a:rPr lang="en-GB" dirty="0" err="1"/>
              <a:t>Każdy</a:t>
            </a:r>
            <a:r>
              <a:rPr lang="en-GB" dirty="0"/>
              <a:t> </a:t>
            </a:r>
            <a:r>
              <a:rPr lang="en-GB" dirty="0" err="1"/>
              <a:t>mikroserwis</a:t>
            </a:r>
            <a:r>
              <a:rPr lang="en-GB" dirty="0"/>
              <a:t>, </a:t>
            </a:r>
            <a:r>
              <a:rPr lang="en-GB" dirty="0" err="1"/>
              <a:t>który</a:t>
            </a:r>
            <a:r>
              <a:rPr lang="en-GB" dirty="0"/>
              <a:t> </a:t>
            </a:r>
            <a:r>
              <a:rPr lang="en-GB" dirty="0" err="1"/>
              <a:t>będzie</a:t>
            </a:r>
            <a:r>
              <a:rPr lang="en-GB" dirty="0"/>
              <a:t> </a:t>
            </a:r>
            <a:r>
              <a:rPr lang="en-GB" dirty="0" err="1"/>
              <a:t>korzystał</a:t>
            </a:r>
            <a:r>
              <a:rPr lang="en-GB" dirty="0"/>
              <a:t> ze </a:t>
            </a:r>
            <a:r>
              <a:rPr lang="en-GB" dirty="0" err="1"/>
              <a:t>wspólnych</a:t>
            </a:r>
            <a:r>
              <a:rPr lang="en-GB" dirty="0"/>
              <a:t> </a:t>
            </a:r>
            <a:r>
              <a:rPr lang="en-GB" dirty="0" err="1"/>
              <a:t>wpisów</a:t>
            </a:r>
            <a:r>
              <a:rPr lang="en-GB" dirty="0"/>
              <a:t> </a:t>
            </a:r>
            <a:r>
              <a:rPr lang="en-GB" dirty="0" err="1"/>
              <a:t>konfiguracyjnych</a:t>
            </a:r>
            <a:r>
              <a:rPr lang="en-GB" dirty="0"/>
              <a:t>, </a:t>
            </a:r>
            <a:r>
              <a:rPr lang="en-GB" dirty="0" err="1"/>
              <a:t>będzie</a:t>
            </a:r>
            <a:r>
              <a:rPr lang="en-GB" dirty="0"/>
              <a:t> </a:t>
            </a:r>
            <a:r>
              <a:rPr lang="en-GB" dirty="0" err="1"/>
              <a:t>miał</a:t>
            </a:r>
            <a:r>
              <a:rPr lang="en-GB" dirty="0"/>
              <a:t> </a:t>
            </a:r>
            <a:r>
              <a:rPr lang="en-GB" dirty="0" err="1"/>
              <a:t>lokalizację</a:t>
            </a:r>
            <a:r>
              <a:rPr lang="en-GB" dirty="0"/>
              <a:t> Config Server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będzie</a:t>
            </a:r>
            <a:r>
              <a:rPr lang="en-GB" dirty="0"/>
              <a:t> </a:t>
            </a:r>
            <a:r>
              <a:rPr lang="en-GB" dirty="0" err="1"/>
              <a:t>działał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Config Client </a:t>
            </a:r>
            <a:r>
              <a:rPr lang="en-GB" dirty="0" err="1"/>
              <a:t>dla</a:t>
            </a:r>
            <a:r>
              <a:rPr lang="en-GB" dirty="0"/>
              <a:t> </a:t>
            </a:r>
            <a:r>
              <a:rPr lang="en-GB" dirty="0" err="1"/>
              <a:t>tego</a:t>
            </a:r>
            <a:r>
              <a:rPr lang="en-GB" dirty="0"/>
              <a:t> Config Server.</a:t>
            </a:r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41C3-DD00-488C-B871-F69D1747B515}" type="slidenum">
              <a:rPr lang="en-GB" noProof="0" smtClean="0"/>
              <a:t>29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09402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Chmura </a:t>
            </a:r>
            <a:r>
              <a:rPr lang="en-US" err="1"/>
              <a:t>stała</a:t>
            </a:r>
            <a:r>
              <a:rPr lang="en-US"/>
              <a:t> </a:t>
            </a:r>
            <a:r>
              <a:rPr lang="en-US" err="1"/>
              <a:t>się</a:t>
            </a:r>
            <a:r>
              <a:rPr lang="en-US"/>
              <a:t> </a:t>
            </a:r>
            <a:r>
              <a:rPr lang="en-US" err="1"/>
              <a:t>jedną</a:t>
            </a:r>
            <a:r>
              <a:rPr lang="en-US"/>
              <a:t> z </a:t>
            </a:r>
            <a:r>
              <a:rPr lang="en-US" err="1"/>
              <a:t>pierwszych</a:t>
            </a:r>
            <a:r>
              <a:rPr lang="en-US"/>
              <a:t> </a:t>
            </a:r>
            <a:r>
              <a:rPr lang="en-US" err="1"/>
              <a:t>strategii</a:t>
            </a:r>
            <a:r>
              <a:rPr lang="en-US"/>
              <a:t>, </a:t>
            </a:r>
            <a:r>
              <a:rPr lang="en-US" err="1"/>
              <a:t>które</a:t>
            </a:r>
            <a:r>
              <a:rPr lang="en-US"/>
              <a:t> </a:t>
            </a:r>
            <a:r>
              <a:rPr lang="en-US" err="1"/>
              <a:t>należy</a:t>
            </a:r>
            <a:r>
              <a:rPr lang="en-US"/>
              <a:t> </a:t>
            </a:r>
            <a:r>
              <a:rPr lang="en-US" err="1"/>
              <a:t>rozważyć</a:t>
            </a:r>
            <a:r>
              <a:rPr lang="en-US"/>
              <a:t> </a:t>
            </a:r>
            <a:r>
              <a:rPr lang="en-US" err="1"/>
              <a:t>przy</a:t>
            </a:r>
            <a:r>
              <a:rPr lang="en-US"/>
              <a:t> </a:t>
            </a:r>
            <a:r>
              <a:rPr lang="en-US" err="1"/>
              <a:t>tworzeniu</a:t>
            </a:r>
            <a:r>
              <a:rPr lang="en-US"/>
              <a:t> </a:t>
            </a:r>
            <a:r>
              <a:rPr lang="en-US" err="1"/>
              <a:t>aplikacji</a:t>
            </a:r>
            <a:r>
              <a:rPr lang="en-US"/>
              <a:t> </a:t>
            </a:r>
            <a:r>
              <a:rPr lang="en-US" err="1"/>
              <a:t>biznesowej</a:t>
            </a:r>
            <a:r>
              <a:rPr lang="en-US"/>
              <a:t>. </a:t>
            </a:r>
            <a:r>
              <a:rPr lang="en-US" err="1"/>
              <a:t>Dużym</a:t>
            </a:r>
            <a:r>
              <a:rPr lang="en-US"/>
              <a:t> </a:t>
            </a:r>
            <a:r>
              <a:rPr lang="en-US" err="1"/>
              <a:t>wyzwaniem</a:t>
            </a:r>
            <a:r>
              <a:rPr lang="en-US"/>
              <a:t> jest </a:t>
            </a:r>
            <a:r>
              <a:rPr lang="en-US" err="1"/>
              <a:t>tutaj</a:t>
            </a:r>
            <a:r>
              <a:rPr lang="en-US"/>
              <a:t> </a:t>
            </a:r>
            <a:r>
              <a:rPr lang="en-US" err="1"/>
              <a:t>sprawienie</a:t>
            </a:r>
            <a:r>
              <a:rPr lang="en-US"/>
              <a:t>, aby ta </a:t>
            </a:r>
            <a:r>
              <a:rPr lang="en-US" err="1"/>
              <a:t>aplikacja</a:t>
            </a:r>
            <a:r>
              <a:rPr lang="en-US"/>
              <a:t> </a:t>
            </a:r>
            <a:r>
              <a:rPr lang="en-US" err="1"/>
              <a:t>wykorzystywała</a:t>
            </a:r>
            <a:r>
              <a:rPr lang="en-US"/>
              <a:t> </a:t>
            </a:r>
            <a:r>
              <a:rPr lang="en-US" err="1"/>
              <a:t>cechy</a:t>
            </a:r>
            <a:r>
              <a:rPr lang="en-US"/>
              <a:t> </a:t>
            </a:r>
            <a:r>
              <a:rPr lang="en-US" err="1"/>
              <a:t>oferowane</a:t>
            </a:r>
            <a:r>
              <a:rPr lang="en-US"/>
              <a:t> </a:t>
            </a:r>
            <a:r>
              <a:rPr lang="en-US" err="1"/>
              <a:t>przez</a:t>
            </a:r>
            <a:r>
              <a:rPr lang="en-US"/>
              <a:t> </a:t>
            </a:r>
            <a:r>
              <a:rPr lang="en-US" err="1"/>
              <a:t>chmurę</a:t>
            </a:r>
            <a:r>
              <a:rPr lang="en-US"/>
              <a:t>, </a:t>
            </a:r>
            <a:r>
              <a:rPr lang="en-US" err="1"/>
              <a:t>takie</a:t>
            </a:r>
            <a:r>
              <a:rPr lang="en-US"/>
              <a:t> jak </a:t>
            </a:r>
            <a:r>
              <a:rPr lang="en-US" b="1" err="1"/>
              <a:t>elastyczność</a:t>
            </a:r>
            <a:r>
              <a:rPr lang="en-US" b="1"/>
              <a:t>, </a:t>
            </a:r>
            <a:r>
              <a:rPr lang="en-US" b="1" err="1"/>
              <a:t>skalowalność</a:t>
            </a:r>
            <a:r>
              <a:rPr lang="en-US" b="1"/>
              <a:t> </a:t>
            </a:r>
            <a:r>
              <a:rPr lang="en-US" b="1" err="1"/>
              <a:t>i</a:t>
            </a:r>
            <a:r>
              <a:rPr lang="en-US" b="1"/>
              <a:t> </a:t>
            </a:r>
            <a:r>
              <a:rPr lang="en-US" b="1" err="1"/>
              <a:t>dostępność</a:t>
            </a:r>
            <a:r>
              <a:rPr lang="en-US" b="1"/>
              <a:t>,</a:t>
            </a:r>
            <a:r>
              <a:rPr lang="en-US"/>
              <a:t> z </a:t>
            </a:r>
            <a:r>
              <a:rPr lang="en-US" err="1"/>
              <a:t>korzyścią</a:t>
            </a:r>
            <a:r>
              <a:rPr lang="en-US"/>
              <a:t> </a:t>
            </a:r>
            <a:r>
              <a:rPr lang="en-US" err="1"/>
              <a:t>dla</a:t>
            </a:r>
            <a:r>
              <a:rPr lang="en-US"/>
              <a:t> </a:t>
            </a:r>
            <a:r>
              <a:rPr lang="en-US" err="1"/>
              <a:t>przedsiębiorstwa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Na </a:t>
            </a:r>
            <a:r>
              <a:rPr lang="en-US" err="1"/>
              <a:t>początek</a:t>
            </a:r>
            <a:r>
              <a:rPr lang="en-US"/>
              <a:t> </a:t>
            </a:r>
            <a:r>
              <a:rPr lang="en-US" err="1"/>
              <a:t>zmigrowano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wdrożono</a:t>
            </a:r>
            <a:r>
              <a:rPr lang="en-US"/>
              <a:t> w </a:t>
            </a:r>
            <a:r>
              <a:rPr lang="en-US" err="1"/>
              <a:t>chmurze</a:t>
            </a:r>
            <a:r>
              <a:rPr lang="en-US"/>
              <a:t> </a:t>
            </a:r>
            <a:r>
              <a:rPr lang="en-US" b="1" err="1"/>
              <a:t>aplikacje</a:t>
            </a:r>
            <a:r>
              <a:rPr lang="en-US" b="1"/>
              <a:t> </a:t>
            </a:r>
            <a:r>
              <a:rPr lang="en-US" b="1" err="1"/>
              <a:t>monolityczne</a:t>
            </a:r>
            <a:r>
              <a:rPr lang="en-US"/>
              <a:t>. </a:t>
            </a:r>
            <a:r>
              <a:rPr lang="en-US" err="1"/>
              <a:t>Osiągnięto</a:t>
            </a:r>
            <a:r>
              <a:rPr lang="en-US"/>
              <a:t> </a:t>
            </a:r>
            <a:r>
              <a:rPr lang="en-US" err="1"/>
              <a:t>pewne</a:t>
            </a:r>
            <a:r>
              <a:rPr lang="en-US"/>
              <a:t> </a:t>
            </a:r>
            <a:r>
              <a:rPr lang="en-US" err="1"/>
              <a:t>zyski</a:t>
            </a:r>
            <a:r>
              <a:rPr lang="en-US"/>
              <a:t>, </a:t>
            </a:r>
            <a:r>
              <a:rPr lang="en-US" err="1"/>
              <a:t>takie</a:t>
            </a:r>
            <a:r>
              <a:rPr lang="en-US"/>
              <a:t> jak </a:t>
            </a:r>
            <a:r>
              <a:rPr lang="en-US" err="1"/>
              <a:t>większe</a:t>
            </a:r>
            <a:r>
              <a:rPr lang="en-US"/>
              <a:t> </a:t>
            </a:r>
            <a:r>
              <a:rPr lang="en-US" err="1"/>
              <a:t>zarządzanie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kontrola</a:t>
            </a:r>
            <a:r>
              <a:rPr lang="en-US"/>
              <a:t>, a </a:t>
            </a:r>
            <a:r>
              <a:rPr lang="en-US" err="1"/>
              <a:t>także</a:t>
            </a:r>
            <a:r>
              <a:rPr lang="en-US"/>
              <a:t> </a:t>
            </a:r>
            <a:r>
              <a:rPr lang="en-US" err="1"/>
              <a:t>dostępność</a:t>
            </a:r>
            <a:r>
              <a:rPr lang="en-US"/>
              <a:t>. Ale to, </a:t>
            </a:r>
            <a:r>
              <a:rPr lang="en-US" err="1"/>
              <a:t>czego</a:t>
            </a:r>
            <a:r>
              <a:rPr lang="en-US"/>
              <a:t> </a:t>
            </a:r>
            <a:r>
              <a:rPr lang="en-US" err="1"/>
              <a:t>naprawdę</a:t>
            </a:r>
            <a:r>
              <a:rPr lang="en-US"/>
              <a:t> </a:t>
            </a:r>
            <a:r>
              <a:rPr lang="en-US" err="1"/>
              <a:t>chcemy</a:t>
            </a:r>
            <a:r>
              <a:rPr lang="en-US"/>
              <a:t>, to </a:t>
            </a:r>
            <a:r>
              <a:rPr lang="en-US" err="1"/>
              <a:t>aplikacja</a:t>
            </a:r>
            <a:r>
              <a:rPr lang="en-US"/>
              <a:t> </a:t>
            </a:r>
            <a:r>
              <a:rPr lang="en-US" err="1"/>
              <a:t>zintegrowana</a:t>
            </a:r>
            <a:r>
              <a:rPr lang="en-US"/>
              <a:t> z </a:t>
            </a:r>
            <a:r>
              <a:rPr lang="en-US" err="1"/>
              <a:t>możliwościami</a:t>
            </a:r>
            <a:r>
              <a:rPr lang="en-US"/>
              <a:t> </a:t>
            </a:r>
            <a:r>
              <a:rPr lang="en-US" err="1"/>
              <a:t>oferowanymi</a:t>
            </a:r>
            <a:r>
              <a:rPr lang="en-US"/>
              <a:t> </a:t>
            </a:r>
            <a:r>
              <a:rPr lang="en-US" err="1"/>
              <a:t>przez</a:t>
            </a:r>
            <a:r>
              <a:rPr lang="en-US"/>
              <a:t> </a:t>
            </a:r>
            <a:r>
              <a:rPr lang="en-US" err="1"/>
              <a:t>chmurę</a:t>
            </a:r>
            <a:r>
              <a:rPr lang="en-US"/>
              <a:t>, </a:t>
            </a:r>
            <a:r>
              <a:rPr lang="en-US" err="1"/>
              <a:t>czyli</a:t>
            </a:r>
            <a:r>
              <a:rPr lang="en-US"/>
              <a:t> </a:t>
            </a:r>
            <a:r>
              <a:rPr lang="en-US" err="1"/>
              <a:t>wykorzystanie</a:t>
            </a:r>
            <a:r>
              <a:rPr lang="en-US"/>
              <a:t> </a:t>
            </a:r>
            <a:r>
              <a:rPr lang="en-US" err="1"/>
              <a:t>zasobów</a:t>
            </a:r>
            <a:r>
              <a:rPr lang="en-US"/>
              <a:t> </a:t>
            </a:r>
            <a:r>
              <a:rPr lang="en-US" err="1"/>
              <a:t>obliczeniowych</a:t>
            </a:r>
            <a:r>
              <a:rPr lang="en-US"/>
              <a:t> </a:t>
            </a:r>
            <a:r>
              <a:rPr lang="en-US" err="1"/>
              <a:t>chmury</a:t>
            </a:r>
            <a:r>
              <a:rPr lang="en-US"/>
              <a:t> do </a:t>
            </a:r>
            <a:r>
              <a:rPr lang="en-US" err="1"/>
              <a:t>lepszego</a:t>
            </a:r>
            <a:r>
              <a:rPr lang="en-US"/>
              <a:t> </a:t>
            </a:r>
            <a:r>
              <a:rPr lang="en-US" err="1"/>
              <a:t>rozwiązywania</a:t>
            </a:r>
            <a:r>
              <a:rPr lang="en-US"/>
              <a:t> </a:t>
            </a:r>
            <a:r>
              <a:rPr lang="en-US" err="1"/>
              <a:t>problemów</a:t>
            </a:r>
            <a:r>
              <a:rPr lang="en-US"/>
              <a:t> </a:t>
            </a:r>
            <a:r>
              <a:rPr lang="en-US" err="1"/>
              <a:t>biznesowych</a:t>
            </a:r>
            <a:r>
              <a:rPr lang="en-US"/>
              <a:t>.</a:t>
            </a:r>
            <a:endParaRPr lang="en-US">
              <a:cs typeface="+mn-lt"/>
            </a:endParaRPr>
          </a:p>
          <a:p>
            <a:r>
              <a:rPr lang="en-US" err="1"/>
              <a:t>Następnie</a:t>
            </a:r>
            <a:r>
              <a:rPr lang="en-US"/>
              <a:t> </a:t>
            </a:r>
            <a:r>
              <a:rPr lang="en-US" err="1"/>
              <a:t>pojawia</a:t>
            </a:r>
            <a:r>
              <a:rPr lang="en-US"/>
              <a:t> </a:t>
            </a:r>
            <a:r>
              <a:rPr lang="en-US" err="1"/>
              <a:t>się</a:t>
            </a:r>
            <a:r>
              <a:rPr lang="en-US"/>
              <a:t> </a:t>
            </a:r>
            <a:r>
              <a:rPr lang="en-US" b="1" err="1"/>
              <a:t>aplikacja</a:t>
            </a:r>
            <a:r>
              <a:rPr lang="en-US" b="1"/>
              <a:t> cloud-native</a:t>
            </a:r>
            <a:r>
              <a:rPr lang="en-US"/>
              <a:t>, </a:t>
            </a:r>
            <a:r>
              <a:rPr lang="en-US" err="1"/>
              <a:t>czyli</a:t>
            </a:r>
            <a:r>
              <a:rPr lang="en-US"/>
              <a:t> </a:t>
            </a:r>
            <a:r>
              <a:rPr lang="en-US" err="1"/>
              <a:t>aplikacja</a:t>
            </a:r>
            <a:r>
              <a:rPr lang="en-US"/>
              <a:t>, </a:t>
            </a:r>
            <a:r>
              <a:rPr lang="en-US" err="1"/>
              <a:t>która</a:t>
            </a:r>
            <a:r>
              <a:rPr lang="en-US"/>
              <a:t> </a:t>
            </a:r>
            <a:r>
              <a:rPr lang="en-US" err="1"/>
              <a:t>wykorzystuje</a:t>
            </a:r>
            <a:r>
              <a:rPr lang="en-US"/>
              <a:t> </a:t>
            </a:r>
            <a:r>
              <a:rPr lang="en-US" err="1"/>
              <a:t>korzyści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możliwości</a:t>
            </a:r>
            <a:r>
              <a:rPr lang="en-US"/>
              <a:t> </a:t>
            </a:r>
            <a:r>
              <a:rPr lang="en-US" err="1"/>
              <a:t>zapewniane</a:t>
            </a:r>
            <a:r>
              <a:rPr lang="en-US"/>
              <a:t> </a:t>
            </a:r>
            <a:r>
              <a:rPr lang="en-US" err="1"/>
              <a:t>przez</a:t>
            </a:r>
            <a:r>
              <a:rPr lang="en-US"/>
              <a:t> </a:t>
            </a:r>
            <a:r>
              <a:rPr lang="en-US" err="1"/>
              <a:t>chmurę</a:t>
            </a:r>
            <a:r>
              <a:rPr lang="en-US"/>
              <a:t>. Do </a:t>
            </a:r>
            <a:r>
              <a:rPr lang="en-US" err="1"/>
              <a:t>tworzenia</a:t>
            </a:r>
            <a:r>
              <a:rPr lang="en-US"/>
              <a:t> </a:t>
            </a:r>
            <a:r>
              <a:rPr lang="en-US" err="1"/>
              <a:t>tej</a:t>
            </a:r>
            <a:r>
              <a:rPr lang="en-US"/>
              <a:t> </a:t>
            </a:r>
            <a:r>
              <a:rPr lang="en-US" err="1"/>
              <a:t>aplikacji</a:t>
            </a:r>
            <a:r>
              <a:rPr lang="en-US"/>
              <a:t> </a:t>
            </a:r>
            <a:r>
              <a:rPr lang="en-US" err="1"/>
              <a:t>wykorzystywany</a:t>
            </a:r>
            <a:r>
              <a:rPr lang="en-US"/>
              <a:t> jest </a:t>
            </a:r>
            <a:r>
              <a:rPr lang="en-US" err="1"/>
              <a:t>zestaw</a:t>
            </a:r>
            <a:r>
              <a:rPr lang="en-US"/>
              <a:t> </a:t>
            </a:r>
            <a:r>
              <a:rPr lang="en-US" err="1"/>
              <a:t>wzorców</a:t>
            </a:r>
            <a:r>
              <a:rPr lang="en-US"/>
              <a:t> </a:t>
            </a:r>
            <a:r>
              <a:rPr lang="en-US" err="1"/>
              <a:t>projektowych</a:t>
            </a:r>
            <a:r>
              <a:rPr lang="en-US"/>
              <a:t>. </a:t>
            </a:r>
            <a:endParaRPr lang="en-GB"/>
          </a:p>
          <a:p>
            <a:r>
              <a:rPr lang="en-US" err="1"/>
              <a:t>Środowisko</a:t>
            </a:r>
            <a:r>
              <a:rPr lang="en-US"/>
              <a:t> </a:t>
            </a:r>
            <a:r>
              <a:rPr lang="en-US" err="1"/>
              <a:t>chmury</a:t>
            </a:r>
            <a:r>
              <a:rPr lang="en-US"/>
              <a:t> </a:t>
            </a:r>
            <a:r>
              <a:rPr lang="en-US" err="1"/>
              <a:t>obliczeniowej</a:t>
            </a:r>
            <a:r>
              <a:rPr lang="en-US"/>
              <a:t> jest </a:t>
            </a:r>
            <a:r>
              <a:rPr lang="en-US" err="1"/>
              <a:t>zasadniczo</a:t>
            </a:r>
            <a:r>
              <a:rPr lang="en-US"/>
              <a:t> </a:t>
            </a:r>
            <a:r>
              <a:rPr lang="en-US" err="1"/>
              <a:t>elastyczne</a:t>
            </a:r>
            <a:r>
              <a:rPr lang="en-US"/>
              <a:t> w </a:t>
            </a:r>
            <a:r>
              <a:rPr lang="en-US" err="1"/>
              <a:t>tym</a:t>
            </a:r>
            <a:r>
              <a:rPr lang="en-US"/>
              <a:t> </a:t>
            </a:r>
            <a:r>
              <a:rPr lang="en-US" err="1"/>
              <a:t>sensie</a:t>
            </a:r>
            <a:r>
              <a:rPr lang="en-US"/>
              <a:t>, </a:t>
            </a:r>
            <a:r>
              <a:rPr lang="en-US" err="1"/>
              <a:t>że</a:t>
            </a:r>
            <a:r>
              <a:rPr lang="en-US"/>
              <a:t> </a:t>
            </a:r>
            <a:r>
              <a:rPr lang="en-US" err="1"/>
              <a:t>zasoby</a:t>
            </a:r>
            <a:r>
              <a:rPr lang="en-US"/>
              <a:t> </a:t>
            </a:r>
            <a:r>
              <a:rPr lang="en-US" err="1"/>
              <a:t>obliczeniowe</a:t>
            </a:r>
            <a:r>
              <a:rPr lang="en-US"/>
              <a:t> </a:t>
            </a:r>
            <a:r>
              <a:rPr lang="en-US" err="1"/>
              <a:t>są</a:t>
            </a:r>
            <a:r>
              <a:rPr lang="en-US"/>
              <a:t> </a:t>
            </a:r>
            <a:r>
              <a:rPr lang="en-US" err="1"/>
              <a:t>wykorzystywane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uwalniane</a:t>
            </a:r>
            <a:r>
              <a:rPr lang="en-US"/>
              <a:t> w </a:t>
            </a:r>
            <a:r>
              <a:rPr lang="en-US" err="1"/>
              <a:t>zależności</a:t>
            </a:r>
            <a:r>
              <a:rPr lang="en-US"/>
              <a:t> od </a:t>
            </a:r>
            <a:r>
              <a:rPr lang="en-US" err="1"/>
              <a:t>zapotrzebowania</a:t>
            </a:r>
            <a:r>
              <a:rPr lang="en-US"/>
              <a:t>. W </a:t>
            </a:r>
            <a:r>
              <a:rPr lang="en-US" err="1"/>
              <a:t>konsekwencji</a:t>
            </a:r>
            <a:r>
              <a:rPr lang="en-US"/>
              <a:t> </a:t>
            </a:r>
            <a:r>
              <a:rPr lang="en-US" err="1"/>
              <a:t>skalowalność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dostępność</a:t>
            </a:r>
            <a:r>
              <a:rPr lang="en-US"/>
              <a:t> </a:t>
            </a:r>
            <a:r>
              <a:rPr lang="en-US" err="1"/>
              <a:t>są</a:t>
            </a:r>
            <a:r>
              <a:rPr lang="en-US"/>
              <a:t> </a:t>
            </a:r>
            <a:r>
              <a:rPr lang="en-US" err="1"/>
              <a:t>osiągane</a:t>
            </a:r>
            <a:r>
              <a:rPr lang="en-US"/>
              <a:t> </a:t>
            </a:r>
            <a:r>
              <a:rPr lang="en-US" err="1"/>
              <a:t>przy</a:t>
            </a:r>
            <a:r>
              <a:rPr lang="en-US"/>
              <a:t> </a:t>
            </a:r>
            <a:r>
              <a:rPr lang="en-US" err="1"/>
              <a:t>mniejszej</a:t>
            </a:r>
            <a:r>
              <a:rPr lang="en-US"/>
              <a:t> </a:t>
            </a:r>
            <a:r>
              <a:rPr lang="en-US" err="1"/>
              <a:t>złożoności</a:t>
            </a:r>
            <a:r>
              <a:rPr lang="en-US"/>
              <a:t> </a:t>
            </a:r>
            <a:r>
              <a:rPr lang="en-US" err="1"/>
              <a:t>niż</a:t>
            </a:r>
            <a:r>
              <a:rPr lang="en-US"/>
              <a:t> </a:t>
            </a:r>
            <a:r>
              <a:rPr lang="en-US" err="1"/>
              <a:t>miałoby</a:t>
            </a:r>
            <a:r>
              <a:rPr lang="en-US"/>
              <a:t> to </a:t>
            </a:r>
            <a:r>
              <a:rPr lang="en-US" err="1"/>
              <a:t>miejsce</a:t>
            </a:r>
            <a:r>
              <a:rPr lang="en-US"/>
              <a:t>, </a:t>
            </a:r>
            <a:r>
              <a:rPr lang="en-US" err="1"/>
              <a:t>gdyby</a:t>
            </a:r>
            <a:r>
              <a:rPr lang="en-US"/>
              <a:t> </a:t>
            </a:r>
            <a:r>
              <a:rPr lang="en-US" err="1"/>
              <a:t>aplikacja</a:t>
            </a:r>
            <a:r>
              <a:rPr lang="en-US"/>
              <a:t> </a:t>
            </a:r>
            <a:r>
              <a:rPr lang="en-US" err="1"/>
              <a:t>nadal</a:t>
            </a:r>
            <a:r>
              <a:rPr lang="en-US"/>
              <a:t> </a:t>
            </a:r>
            <a:r>
              <a:rPr lang="en-US" err="1"/>
              <a:t>znajdowała</a:t>
            </a:r>
            <a:r>
              <a:rPr lang="en-US"/>
              <a:t> </a:t>
            </a:r>
            <a:r>
              <a:rPr lang="en-US" err="1"/>
              <a:t>się</a:t>
            </a:r>
            <a:r>
              <a:rPr lang="en-US"/>
              <a:t> pod </a:t>
            </a:r>
            <a:r>
              <a:rPr lang="en-US" err="1"/>
              <a:t>kontrolą</a:t>
            </a:r>
            <a:r>
              <a:rPr lang="en-US"/>
              <a:t> centrum </a:t>
            </a:r>
            <a:r>
              <a:rPr lang="en-US" err="1"/>
              <a:t>danych</a:t>
            </a:r>
            <a:r>
              <a:rPr lang="en-US"/>
              <a:t>.</a:t>
            </a:r>
            <a:endParaRPr lang="en-GB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41C3-DD00-488C-B871-F69D1747B515}" type="slidenum">
              <a:rPr lang="en-GB" noProof="0" smtClean="0"/>
              <a:t>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689278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 </a:t>
            </a:r>
            <a:r>
              <a:rPr lang="en-GB" dirty="0" err="1"/>
              <a:t>jeśli</a:t>
            </a:r>
            <a:r>
              <a:rPr lang="en-GB" dirty="0"/>
              <a:t> </a:t>
            </a:r>
            <a:r>
              <a:rPr lang="en-GB" dirty="0" err="1"/>
              <a:t>aplikacja</a:t>
            </a:r>
            <a:r>
              <a:rPr lang="en-GB" dirty="0"/>
              <a:t> ma </a:t>
            </a:r>
            <a:r>
              <a:rPr lang="en-GB" dirty="0" err="1"/>
              <a:t>miliard</a:t>
            </a:r>
            <a:r>
              <a:rPr lang="en-GB" dirty="0"/>
              <a:t> </a:t>
            </a:r>
            <a:r>
              <a:rPr lang="en-GB" dirty="0" err="1"/>
              <a:t>żądań</a:t>
            </a:r>
            <a:r>
              <a:rPr lang="en-GB" dirty="0"/>
              <a:t> do </a:t>
            </a:r>
            <a:r>
              <a:rPr lang="en-GB" dirty="0" err="1"/>
              <a:t>obsłużenia</a:t>
            </a:r>
            <a:r>
              <a:rPr lang="en-GB" dirty="0"/>
              <a:t> w </a:t>
            </a:r>
            <a:r>
              <a:rPr lang="en-GB" dirty="0" err="1"/>
              <a:t>miesiącu</a:t>
            </a:r>
            <a:r>
              <a:rPr lang="en-GB" dirty="0"/>
              <a:t>? </a:t>
            </a:r>
            <a:r>
              <a:rPr lang="en-GB" dirty="0" err="1"/>
              <a:t>Możemy</a:t>
            </a:r>
            <a:r>
              <a:rPr lang="en-GB" dirty="0"/>
              <a:t> </a:t>
            </a:r>
            <a:r>
              <a:rPr lang="en-GB" dirty="0" err="1"/>
              <a:t>wtedy</a:t>
            </a:r>
            <a:r>
              <a:rPr lang="en-GB" dirty="0"/>
              <a:t> </a:t>
            </a:r>
            <a:r>
              <a:rPr lang="en-GB" dirty="0" err="1"/>
              <a:t>spodziewać</a:t>
            </a:r>
            <a:r>
              <a:rPr lang="en-GB" dirty="0"/>
              <a:t> </a:t>
            </a:r>
            <a:r>
              <a:rPr lang="en-GB" dirty="0" err="1"/>
              <a:t>się</a:t>
            </a:r>
            <a:r>
              <a:rPr lang="en-GB" dirty="0"/>
              <a:t> 1 000 000 </a:t>
            </a:r>
            <a:r>
              <a:rPr lang="en-GB" dirty="0" err="1"/>
              <a:t>awarii</a:t>
            </a:r>
            <a:r>
              <a:rPr lang="en-GB" dirty="0"/>
              <a:t> w </a:t>
            </a:r>
            <a:r>
              <a:rPr lang="en-GB" dirty="0" err="1"/>
              <a:t>miesiącu</a:t>
            </a:r>
            <a:r>
              <a:rPr lang="en-GB" dirty="0"/>
              <a:t>. </a:t>
            </a:r>
            <a:r>
              <a:rPr lang="en-GB" dirty="0" err="1"/>
              <a:t>Może</a:t>
            </a:r>
            <a:r>
              <a:rPr lang="en-GB" dirty="0"/>
              <a:t> to </a:t>
            </a:r>
            <a:r>
              <a:rPr lang="en-GB" dirty="0" err="1"/>
              <a:t>być</a:t>
            </a:r>
            <a:r>
              <a:rPr lang="en-GB" dirty="0"/>
              <a:t> </a:t>
            </a:r>
            <a:r>
              <a:rPr lang="en-GB" dirty="0" err="1"/>
              <a:t>godzina</a:t>
            </a:r>
            <a:r>
              <a:rPr lang="en-GB" dirty="0"/>
              <a:t> </a:t>
            </a:r>
            <a:r>
              <a:rPr lang="en-GB" dirty="0" err="1"/>
              <a:t>przestoju</a:t>
            </a:r>
            <a:r>
              <a:rPr lang="en-GB" dirty="0"/>
              <a:t> w </a:t>
            </a:r>
            <a:r>
              <a:rPr lang="en-GB" dirty="0" err="1"/>
              <a:t>miesiącu</a:t>
            </a:r>
            <a:r>
              <a:rPr lang="en-GB" dirty="0"/>
              <a:t>. </a:t>
            </a:r>
            <a:r>
              <a:rPr lang="en-GB" dirty="0" err="1"/>
              <a:t>Liczba</a:t>
            </a:r>
            <a:r>
              <a:rPr lang="en-GB" dirty="0"/>
              <a:t> ta </a:t>
            </a:r>
            <a:r>
              <a:rPr lang="en-GB" dirty="0" err="1"/>
              <a:t>będzie</a:t>
            </a:r>
            <a:r>
              <a:rPr lang="en-GB" dirty="0"/>
              <a:t> </a:t>
            </a:r>
            <a:r>
              <a:rPr lang="en-GB" dirty="0" err="1"/>
              <a:t>większa</a:t>
            </a:r>
            <a:r>
              <a:rPr lang="en-GB" dirty="0"/>
              <a:t> </a:t>
            </a:r>
            <a:r>
              <a:rPr lang="en-GB" dirty="0" err="1"/>
              <a:t>wraz</a:t>
            </a:r>
            <a:r>
              <a:rPr lang="en-GB" dirty="0"/>
              <a:t> ze </a:t>
            </a:r>
            <a:r>
              <a:rPr lang="en-GB" dirty="0" err="1"/>
              <a:t>wzrostem</a:t>
            </a:r>
            <a:r>
              <a:rPr lang="en-GB" dirty="0"/>
              <a:t> </a:t>
            </a:r>
            <a:r>
              <a:rPr lang="en-GB" dirty="0" err="1"/>
              <a:t>usług</a:t>
            </a:r>
            <a:r>
              <a:rPr lang="en-GB" dirty="0"/>
              <a:t> </a:t>
            </a:r>
            <a:r>
              <a:rPr lang="en-GB" dirty="0" err="1"/>
              <a:t>zależnych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żądań</a:t>
            </a:r>
            <a:r>
              <a:rPr lang="en-GB" dirty="0"/>
              <a:t> </a:t>
            </a:r>
            <a:r>
              <a:rPr lang="en-GB" dirty="0" err="1"/>
              <a:t>użytkowników</a:t>
            </a:r>
            <a:r>
              <a:rPr lang="en-GB" dirty="0"/>
              <a:t>. </a:t>
            </a:r>
            <a:r>
              <a:rPr lang="en-GB" dirty="0" err="1"/>
              <a:t>Ponadto</a:t>
            </a:r>
            <a:r>
              <a:rPr lang="en-GB" dirty="0"/>
              <a:t>, </a:t>
            </a:r>
            <a:r>
              <a:rPr lang="en-GB" dirty="0" err="1"/>
              <a:t>jeśli</a:t>
            </a:r>
            <a:r>
              <a:rPr lang="en-GB" dirty="0"/>
              <a:t> </a:t>
            </a:r>
            <a:r>
              <a:rPr lang="en-GB" dirty="0" err="1"/>
              <a:t>usługa</a:t>
            </a:r>
            <a:r>
              <a:rPr lang="en-GB" dirty="0"/>
              <a:t> </a:t>
            </a:r>
            <a:r>
              <a:rPr lang="en-GB" dirty="0" err="1"/>
              <a:t>ulegnie</a:t>
            </a:r>
            <a:r>
              <a:rPr lang="en-GB" dirty="0"/>
              <a:t> </a:t>
            </a:r>
            <a:r>
              <a:rPr lang="en-GB" dirty="0" err="1"/>
              <a:t>awarii</a:t>
            </a:r>
            <a:r>
              <a:rPr lang="en-GB" dirty="0"/>
              <a:t>, </a:t>
            </a:r>
            <a:r>
              <a:rPr lang="en-GB" dirty="0" err="1"/>
              <a:t>istnieje</a:t>
            </a:r>
            <a:r>
              <a:rPr lang="en-GB" dirty="0"/>
              <a:t> </a:t>
            </a:r>
            <a:r>
              <a:rPr lang="en-GB" dirty="0" err="1"/>
              <a:t>szansa</a:t>
            </a:r>
            <a:r>
              <a:rPr lang="en-GB" dirty="0"/>
              <a:t>, </a:t>
            </a:r>
            <a:r>
              <a:rPr lang="en-GB" dirty="0" err="1"/>
              <a:t>że</a:t>
            </a:r>
            <a:r>
              <a:rPr lang="en-GB" dirty="0"/>
              <a:t> </a:t>
            </a:r>
            <a:r>
              <a:rPr lang="en-GB" dirty="0" err="1"/>
              <a:t>całe</a:t>
            </a:r>
            <a:r>
              <a:rPr lang="en-GB" dirty="0"/>
              <a:t> </a:t>
            </a:r>
            <a:r>
              <a:rPr lang="en-GB" dirty="0" err="1"/>
              <a:t>żądanie</a:t>
            </a:r>
            <a:r>
              <a:rPr lang="en-GB" dirty="0"/>
              <a:t> </a:t>
            </a:r>
            <a:r>
              <a:rPr lang="en-GB" dirty="0" err="1"/>
              <a:t>użytkownika</a:t>
            </a:r>
            <a:r>
              <a:rPr lang="en-GB" dirty="0"/>
              <a:t> </a:t>
            </a:r>
            <a:r>
              <a:rPr lang="en-GB" dirty="0" err="1"/>
              <a:t>zostanie</a:t>
            </a:r>
            <a:r>
              <a:rPr lang="en-GB" dirty="0"/>
              <a:t> </a:t>
            </a:r>
            <a:r>
              <a:rPr lang="en-GB" dirty="0" err="1"/>
              <a:t>zablokowane</a:t>
            </a:r>
            <a:r>
              <a:rPr lang="en-GB" dirty="0"/>
              <a:t>. </a:t>
            </a:r>
            <a:r>
              <a:rPr lang="en-GB" dirty="0" err="1"/>
              <a:t>Więc</a:t>
            </a:r>
            <a:r>
              <a:rPr lang="en-GB" dirty="0"/>
              <a:t> </a:t>
            </a:r>
            <a:r>
              <a:rPr lang="en-GB" dirty="0" err="1"/>
              <a:t>tutaj</a:t>
            </a:r>
            <a:r>
              <a:rPr lang="en-GB" dirty="0"/>
              <a:t> </a:t>
            </a:r>
            <a:r>
              <a:rPr lang="en-GB" dirty="0" err="1"/>
              <a:t>przychodzi</a:t>
            </a:r>
            <a:r>
              <a:rPr lang="en-GB" dirty="0"/>
              <a:t> </a:t>
            </a:r>
            <a:r>
              <a:rPr lang="en-GB" dirty="0" err="1"/>
              <a:t>potrzeba</a:t>
            </a:r>
            <a:r>
              <a:rPr lang="en-GB" dirty="0"/>
              <a:t> </a:t>
            </a:r>
            <a:r>
              <a:rPr lang="en-GB" dirty="0" err="1"/>
              <a:t>projektowania</a:t>
            </a:r>
            <a:r>
              <a:rPr lang="en-GB" dirty="0"/>
              <a:t> </a:t>
            </a:r>
            <a:r>
              <a:rPr lang="en-GB" dirty="0" err="1"/>
              <a:t>systemu</a:t>
            </a:r>
            <a:r>
              <a:rPr lang="en-GB" dirty="0"/>
              <a:t> </a:t>
            </a:r>
            <a:r>
              <a:rPr lang="en-GB" dirty="0" err="1"/>
              <a:t>dla</a:t>
            </a:r>
            <a:r>
              <a:rPr lang="en-GB" dirty="0"/>
              <a:t> </a:t>
            </a:r>
            <a:r>
              <a:rPr lang="en-GB" dirty="0" err="1"/>
              <a:t>odporności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więc</a:t>
            </a:r>
            <a:r>
              <a:rPr lang="en-GB" dirty="0"/>
              <a:t>, </a:t>
            </a:r>
            <a:r>
              <a:rPr lang="en-GB" dirty="0" err="1"/>
              <a:t>musimy</a:t>
            </a:r>
            <a:r>
              <a:rPr lang="en-GB" dirty="0"/>
              <a:t> </a:t>
            </a:r>
            <a:r>
              <a:rPr lang="en-GB" dirty="0" err="1"/>
              <a:t>wykryć</a:t>
            </a:r>
            <a:r>
              <a:rPr lang="en-GB" dirty="0"/>
              <a:t> </a:t>
            </a:r>
            <a:r>
              <a:rPr lang="en-GB" dirty="0" err="1"/>
              <a:t>awarie</a:t>
            </a:r>
            <a:r>
              <a:rPr lang="en-GB" dirty="0"/>
              <a:t> </a:t>
            </a:r>
            <a:r>
              <a:rPr lang="en-GB" dirty="0" err="1"/>
              <a:t>natychmiast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zastosować</a:t>
            </a:r>
            <a:r>
              <a:rPr lang="en-GB" dirty="0"/>
              <a:t> </a:t>
            </a:r>
            <a:r>
              <a:rPr lang="en-GB" dirty="0" err="1"/>
              <a:t>środki</a:t>
            </a:r>
            <a:r>
              <a:rPr lang="en-GB" dirty="0"/>
              <a:t> </a:t>
            </a:r>
            <a:r>
              <a:rPr lang="en-GB" dirty="0" err="1"/>
              <a:t>zaradcze</a:t>
            </a:r>
            <a:r>
              <a:rPr lang="en-GB" dirty="0"/>
              <a:t> </a:t>
            </a:r>
            <a:r>
              <a:rPr lang="en-GB" dirty="0" err="1"/>
              <a:t>tak</a:t>
            </a:r>
            <a:r>
              <a:rPr lang="en-GB" dirty="0"/>
              <a:t>, </a:t>
            </a:r>
            <a:r>
              <a:rPr lang="en-GB" dirty="0" err="1"/>
              <a:t>że</a:t>
            </a:r>
            <a:r>
              <a:rPr lang="en-GB" dirty="0"/>
              <a:t> </a:t>
            </a:r>
            <a:r>
              <a:rPr lang="en-GB" dirty="0" err="1"/>
              <a:t>wydajność</a:t>
            </a:r>
            <a:r>
              <a:rPr lang="en-GB" dirty="0"/>
              <a:t> </a:t>
            </a:r>
            <a:r>
              <a:rPr lang="en-GB" dirty="0" err="1"/>
              <a:t>systemu</a:t>
            </a:r>
            <a:r>
              <a:rPr lang="en-GB" dirty="0"/>
              <a:t> </a:t>
            </a:r>
            <a:r>
              <a:rPr lang="en-GB" dirty="0" err="1"/>
              <a:t>nie</a:t>
            </a:r>
            <a:r>
              <a:rPr lang="en-GB" dirty="0"/>
              <a:t> </a:t>
            </a:r>
            <a:r>
              <a:rPr lang="en-GB" dirty="0" err="1"/>
              <a:t>zostanie</a:t>
            </a:r>
            <a:r>
              <a:rPr lang="en-GB" dirty="0"/>
              <a:t> </a:t>
            </a:r>
            <a:r>
              <a:rPr lang="en-GB" dirty="0" err="1"/>
              <a:t>naruszona</a:t>
            </a:r>
            <a:r>
              <a:rPr lang="en-GB" dirty="0"/>
              <a:t>. </a:t>
            </a:r>
            <a:r>
              <a:rPr lang="en-GB" dirty="0" err="1"/>
              <a:t>Więc</a:t>
            </a:r>
            <a:r>
              <a:rPr lang="en-GB" dirty="0"/>
              <a:t> </a:t>
            </a:r>
            <a:r>
              <a:rPr lang="en-GB" dirty="0" err="1"/>
              <a:t>tutaj</a:t>
            </a:r>
            <a:r>
              <a:rPr lang="en-GB" dirty="0"/>
              <a:t> </a:t>
            </a:r>
            <a:r>
              <a:rPr lang="en-GB" dirty="0" err="1"/>
              <a:t>wzór</a:t>
            </a:r>
            <a:r>
              <a:rPr lang="en-GB" dirty="0"/>
              <a:t> </a:t>
            </a:r>
            <a:r>
              <a:rPr lang="en-GB" dirty="0" err="1"/>
              <a:t>wyłącznika</a:t>
            </a:r>
            <a:r>
              <a:rPr lang="en-GB" dirty="0"/>
              <a:t> </a:t>
            </a:r>
            <a:r>
              <a:rPr lang="en-GB" dirty="0" err="1"/>
              <a:t>może</a:t>
            </a:r>
            <a:r>
              <a:rPr lang="en-GB" dirty="0"/>
              <a:t> </a:t>
            </a:r>
            <a:r>
              <a:rPr lang="en-GB" dirty="0" err="1"/>
              <a:t>być</a:t>
            </a:r>
            <a:r>
              <a:rPr lang="en-GB" dirty="0"/>
              <a:t> </a:t>
            </a:r>
            <a:r>
              <a:rPr lang="en-GB" dirty="0" err="1"/>
              <a:t>stosowany</a:t>
            </a:r>
            <a:r>
              <a:rPr lang="en-GB" dirty="0"/>
              <a:t> do </a:t>
            </a:r>
            <a:r>
              <a:rPr lang="en-GB" dirty="0" err="1"/>
              <a:t>przekierowania</a:t>
            </a:r>
            <a:r>
              <a:rPr lang="en-GB" dirty="0"/>
              <a:t> </a:t>
            </a:r>
            <a:r>
              <a:rPr lang="en-GB" dirty="0" err="1"/>
              <a:t>ruchu</a:t>
            </a:r>
            <a:r>
              <a:rPr lang="en-GB" dirty="0"/>
              <a:t> do </a:t>
            </a:r>
            <a:r>
              <a:rPr lang="en-GB" dirty="0" err="1"/>
              <a:t>ścieżki</a:t>
            </a:r>
            <a:r>
              <a:rPr lang="en-GB" dirty="0"/>
              <a:t> </a:t>
            </a:r>
            <a:r>
              <a:rPr lang="en-GB" dirty="0" err="1"/>
              <a:t>awaryjnej</a:t>
            </a:r>
            <a:r>
              <a:rPr lang="en-GB" dirty="0"/>
              <a:t>. </a:t>
            </a:r>
            <a:r>
              <a:rPr lang="en-GB" dirty="0" err="1"/>
              <a:t>Rozwiązanie</a:t>
            </a:r>
            <a:r>
              <a:rPr lang="en-GB" dirty="0"/>
              <a:t> to </a:t>
            </a:r>
            <a:r>
              <a:rPr lang="en-GB" dirty="0" err="1"/>
              <a:t>można</a:t>
            </a:r>
            <a:r>
              <a:rPr lang="en-GB" dirty="0"/>
              <a:t> </a:t>
            </a:r>
            <a:r>
              <a:rPr lang="en-GB" dirty="0" err="1"/>
              <a:t>również</a:t>
            </a:r>
            <a:r>
              <a:rPr lang="en-GB" dirty="0"/>
              <a:t> </a:t>
            </a:r>
            <a:r>
              <a:rPr lang="en-GB" dirty="0" err="1"/>
              <a:t>rozszerzyć</a:t>
            </a:r>
            <a:r>
              <a:rPr lang="en-GB" dirty="0"/>
              <a:t> o </a:t>
            </a:r>
            <a:r>
              <a:rPr lang="en-GB" dirty="0" err="1"/>
              <a:t>monitorowanie</a:t>
            </a:r>
            <a:r>
              <a:rPr lang="en-GB" dirty="0"/>
              <a:t> </a:t>
            </a:r>
            <a:r>
              <a:rPr lang="en-GB" dirty="0" err="1"/>
              <a:t>stanu</a:t>
            </a:r>
            <a:r>
              <a:rPr lang="en-GB" dirty="0"/>
              <a:t> </a:t>
            </a:r>
            <a:r>
              <a:rPr lang="en-GB" dirty="0" err="1"/>
              <a:t>zdrowia</a:t>
            </a:r>
            <a:r>
              <a:rPr lang="en-GB" dirty="0"/>
              <a:t> </a:t>
            </a:r>
            <a:r>
              <a:rPr lang="en-GB" dirty="0" err="1"/>
              <a:t>uszkodzonej</a:t>
            </a:r>
            <a:r>
              <a:rPr lang="en-GB" dirty="0"/>
              <a:t> </a:t>
            </a:r>
            <a:r>
              <a:rPr lang="en-GB" dirty="0" err="1"/>
              <a:t>usługi</a:t>
            </a:r>
            <a:r>
              <a:rPr lang="en-GB" dirty="0"/>
              <a:t>, a </a:t>
            </a:r>
            <a:r>
              <a:rPr lang="en-GB" dirty="0" err="1"/>
              <a:t>gdy</a:t>
            </a:r>
            <a:r>
              <a:rPr lang="en-GB" dirty="0"/>
              <a:t> </a:t>
            </a:r>
            <a:r>
              <a:rPr lang="en-GB" dirty="0" err="1"/>
              <a:t>wróci</a:t>
            </a:r>
            <a:r>
              <a:rPr lang="en-GB" dirty="0"/>
              <a:t> </a:t>
            </a:r>
            <a:r>
              <a:rPr lang="en-GB" dirty="0" err="1"/>
              <a:t>ona</a:t>
            </a:r>
            <a:r>
              <a:rPr lang="en-GB" dirty="0"/>
              <a:t> do </a:t>
            </a:r>
            <a:r>
              <a:rPr lang="en-GB" dirty="0" err="1"/>
              <a:t>normy</a:t>
            </a:r>
            <a:r>
              <a:rPr lang="en-GB" dirty="0"/>
              <a:t>, </a:t>
            </a:r>
            <a:r>
              <a:rPr lang="en-GB" dirty="0" err="1"/>
              <a:t>ruch</a:t>
            </a:r>
            <a:r>
              <a:rPr lang="en-GB" dirty="0"/>
              <a:t> </a:t>
            </a:r>
            <a:r>
              <a:rPr lang="en-GB" dirty="0" err="1"/>
              <a:t>może</a:t>
            </a:r>
            <a:r>
              <a:rPr lang="en-GB" dirty="0"/>
              <a:t> </a:t>
            </a:r>
            <a:r>
              <a:rPr lang="en-GB" dirty="0" err="1"/>
              <a:t>zostać</a:t>
            </a:r>
            <a:r>
              <a:rPr lang="en-GB" dirty="0"/>
              <a:t> </a:t>
            </a:r>
            <a:r>
              <a:rPr lang="en-GB" dirty="0" err="1"/>
              <a:t>wznowiony</a:t>
            </a:r>
            <a:r>
              <a:rPr lang="en-GB" dirty="0"/>
              <a:t>.</a:t>
            </a:r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41C3-DD00-488C-B871-F69D1747B515}" type="slidenum">
              <a:rPr lang="en-GB" noProof="0" smtClean="0"/>
              <a:t>30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823816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Circuit breaker </a:t>
            </a:r>
            <a:r>
              <a:rPr lang="en-US" dirty="0" err="1"/>
              <a:t>działa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serwer</a:t>
            </a:r>
            <a:r>
              <a:rPr lang="en-US" dirty="0"/>
              <a:t> proxy, </a:t>
            </a:r>
            <a:r>
              <a:rPr lang="en-US" dirty="0" err="1"/>
              <a:t>kierując</a:t>
            </a:r>
            <a:r>
              <a:rPr lang="en-US" dirty="0"/>
              <a:t> </a:t>
            </a:r>
            <a:r>
              <a:rPr lang="en-US" dirty="0" err="1"/>
              <a:t>żądanie</a:t>
            </a:r>
            <a:r>
              <a:rPr lang="en-US" dirty="0"/>
              <a:t> do </a:t>
            </a:r>
            <a:r>
              <a:rPr lang="en-US" dirty="0" err="1"/>
              <a:t>operacji</a:t>
            </a:r>
            <a:r>
              <a:rPr lang="en-US" dirty="0"/>
              <a:t> </a:t>
            </a:r>
            <a:r>
              <a:rPr lang="en-US" dirty="0" err="1"/>
              <a:t>lub</a:t>
            </a:r>
            <a:r>
              <a:rPr lang="en-US" dirty="0"/>
              <a:t> </a:t>
            </a:r>
            <a:r>
              <a:rPr lang="en-US" dirty="0" err="1"/>
              <a:t>natychmiast</a:t>
            </a:r>
            <a:r>
              <a:rPr lang="en-US" dirty="0"/>
              <a:t> </a:t>
            </a:r>
            <a:r>
              <a:rPr lang="en-US" dirty="0" err="1"/>
              <a:t>zwracając</a:t>
            </a:r>
            <a:r>
              <a:rPr lang="en-US" dirty="0"/>
              <a:t> </a:t>
            </a:r>
            <a:r>
              <a:rPr lang="en-US" dirty="0" err="1"/>
              <a:t>wyjątek</a:t>
            </a:r>
            <a:r>
              <a:rPr lang="en-US" dirty="0"/>
              <a:t>. </a:t>
            </a:r>
            <a:r>
              <a:rPr lang="en-US" dirty="0" err="1"/>
              <a:t>Wzór</a:t>
            </a:r>
            <a:r>
              <a:rPr lang="en-US" dirty="0"/>
              <a:t> ma </a:t>
            </a:r>
            <a:r>
              <a:rPr lang="en-US" dirty="0" err="1"/>
              <a:t>tę</a:t>
            </a:r>
            <a:r>
              <a:rPr lang="en-US" dirty="0"/>
              <a:t> </a:t>
            </a:r>
            <a:r>
              <a:rPr lang="en-US" dirty="0" err="1"/>
              <a:t>nazwę</a:t>
            </a:r>
            <a:r>
              <a:rPr lang="en-US" dirty="0"/>
              <a:t>, </a:t>
            </a:r>
            <a:r>
              <a:rPr lang="en-US" dirty="0" err="1"/>
              <a:t>ponieważ</a:t>
            </a:r>
            <a:r>
              <a:rPr lang="en-US" dirty="0"/>
              <a:t> </a:t>
            </a:r>
            <a:r>
              <a:rPr lang="en-US" dirty="0" err="1"/>
              <a:t>jego</a:t>
            </a:r>
            <a:r>
              <a:rPr lang="en-US" dirty="0"/>
              <a:t> </a:t>
            </a:r>
            <a:r>
              <a:rPr lang="en-US" dirty="0" err="1"/>
              <a:t>działanie</a:t>
            </a:r>
            <a:r>
              <a:rPr lang="en-US" dirty="0"/>
              <a:t> jest </a:t>
            </a:r>
            <a:r>
              <a:rPr lang="en-US" dirty="0" err="1"/>
              <a:t>podobne</a:t>
            </a:r>
            <a:r>
              <a:rPr lang="en-US" dirty="0"/>
              <a:t> do </a:t>
            </a:r>
            <a:r>
              <a:rPr lang="en-US" dirty="0" err="1"/>
              <a:t>obwodu</a:t>
            </a:r>
            <a:r>
              <a:rPr lang="en-US" dirty="0"/>
              <a:t> </a:t>
            </a:r>
            <a:r>
              <a:rPr lang="en-US" dirty="0" err="1"/>
              <a:t>elektrycznego</a:t>
            </a:r>
            <a:r>
              <a:rPr lang="en-US" dirty="0"/>
              <a:t>. Serwer proxy ma </a:t>
            </a:r>
            <a:r>
              <a:rPr lang="en-US" dirty="0" err="1"/>
              <a:t>trzy</a:t>
            </a:r>
            <a:r>
              <a:rPr lang="en-US" dirty="0"/>
              <a:t> </a:t>
            </a:r>
            <a:r>
              <a:rPr lang="en-US" dirty="0" err="1"/>
              <a:t>różne</a:t>
            </a:r>
            <a:r>
              <a:rPr lang="en-US" dirty="0"/>
              <a:t> </a:t>
            </a:r>
            <a:r>
              <a:rPr lang="en-US" dirty="0" err="1"/>
              <a:t>stany</a:t>
            </a:r>
            <a:r>
              <a:rPr lang="en-US" dirty="0"/>
              <a:t>, </a:t>
            </a:r>
            <a:r>
              <a:rPr lang="en-US" dirty="0" err="1"/>
              <a:t>które</a:t>
            </a:r>
            <a:r>
              <a:rPr lang="en-US" dirty="0"/>
              <a:t> </a:t>
            </a:r>
            <a:r>
              <a:rPr lang="en-US" dirty="0" err="1"/>
              <a:t>zostały</a:t>
            </a:r>
            <a:r>
              <a:rPr lang="en-US" dirty="0"/>
              <a:t> </a:t>
            </a:r>
            <a:r>
              <a:rPr lang="en-US" dirty="0" err="1"/>
              <a:t>przedstawione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poniższym</a:t>
            </a:r>
            <a:r>
              <a:rPr lang="en-US" dirty="0"/>
              <a:t> </a:t>
            </a:r>
            <a:r>
              <a:rPr lang="en-US" dirty="0" err="1"/>
              <a:t>diagramie</a:t>
            </a:r>
            <a:r>
              <a:rPr lang="en-US" dirty="0"/>
              <a:t>:</a:t>
            </a:r>
          </a:p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41C3-DD00-488C-B871-F69D1747B515}" type="slidenum">
              <a:rPr lang="en-GB" noProof="0" smtClean="0"/>
              <a:t>31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649050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 </a:t>
            </a:r>
            <a:r>
              <a:rPr lang="en-GB" dirty="0" err="1"/>
              <a:t>niniejszej</a:t>
            </a:r>
            <a:r>
              <a:rPr lang="en-GB" dirty="0"/>
              <a:t> </a:t>
            </a:r>
            <a:r>
              <a:rPr lang="en-GB" dirty="0" err="1"/>
              <a:t>prezentacji</a:t>
            </a:r>
            <a:r>
              <a:rPr lang="en-GB" dirty="0"/>
              <a:t> </a:t>
            </a:r>
            <a:r>
              <a:rPr lang="en-GB" dirty="0" err="1"/>
              <a:t>wyjaśniliśmy</a:t>
            </a:r>
            <a:r>
              <a:rPr lang="en-GB" dirty="0"/>
              <a:t> </a:t>
            </a:r>
            <a:r>
              <a:rPr lang="en-GB" dirty="0" err="1"/>
              <a:t>koncepcję</a:t>
            </a:r>
            <a:r>
              <a:rPr lang="en-GB" dirty="0"/>
              <a:t> </a:t>
            </a:r>
            <a:r>
              <a:rPr lang="en-GB" dirty="0" err="1"/>
              <a:t>aplikacji</a:t>
            </a:r>
            <a:r>
              <a:rPr lang="en-GB" dirty="0"/>
              <a:t> cloud-native, a </a:t>
            </a:r>
            <a:r>
              <a:rPr lang="en-GB" dirty="0" err="1"/>
              <a:t>także</a:t>
            </a:r>
            <a:r>
              <a:rPr lang="en-GB" dirty="0"/>
              <a:t> </a:t>
            </a:r>
            <a:r>
              <a:rPr lang="en-GB" dirty="0" err="1"/>
              <a:t>cele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cechy</a:t>
            </a:r>
            <a:r>
              <a:rPr lang="en-GB" dirty="0"/>
              <a:t> </a:t>
            </a:r>
            <a:r>
              <a:rPr lang="en-GB" dirty="0" err="1"/>
              <a:t>aplikacji</a:t>
            </a:r>
            <a:r>
              <a:rPr lang="en-GB" dirty="0"/>
              <a:t> </a:t>
            </a:r>
            <a:r>
              <a:rPr lang="en-GB" dirty="0" err="1"/>
              <a:t>chmurowej</a:t>
            </a:r>
            <a:r>
              <a:rPr lang="en-GB" dirty="0"/>
              <a:t>. </a:t>
            </a:r>
            <a:r>
              <a:rPr lang="en-GB" dirty="0" err="1"/>
              <a:t>Zobaczyliśmy</a:t>
            </a:r>
            <a:r>
              <a:rPr lang="en-GB" dirty="0"/>
              <a:t> </a:t>
            </a:r>
            <a:r>
              <a:rPr lang="en-GB" dirty="0" err="1"/>
              <a:t>główne</a:t>
            </a:r>
            <a:r>
              <a:rPr lang="en-GB" dirty="0"/>
              <a:t> </a:t>
            </a:r>
            <a:r>
              <a:rPr lang="en-GB" dirty="0" err="1"/>
              <a:t>wzorce</a:t>
            </a:r>
            <a:r>
              <a:rPr lang="en-GB" dirty="0"/>
              <a:t> </a:t>
            </a:r>
            <a:r>
              <a:rPr lang="en-GB" dirty="0" err="1"/>
              <a:t>projektowe</a:t>
            </a:r>
            <a:r>
              <a:rPr lang="en-GB" dirty="0"/>
              <a:t>, </a:t>
            </a:r>
            <a:r>
              <a:rPr lang="en-GB" dirty="0" err="1"/>
              <a:t>które</a:t>
            </a:r>
            <a:r>
              <a:rPr lang="en-GB" dirty="0"/>
              <a:t> </a:t>
            </a:r>
            <a:r>
              <a:rPr lang="en-GB" dirty="0" err="1"/>
              <a:t>pomagają</a:t>
            </a:r>
            <a:r>
              <a:rPr lang="en-GB" dirty="0"/>
              <a:t> w </a:t>
            </a:r>
            <a:r>
              <a:rPr lang="en-GB" dirty="0" err="1"/>
              <a:t>budowie</a:t>
            </a:r>
            <a:r>
              <a:rPr lang="en-GB" dirty="0"/>
              <a:t> </a:t>
            </a:r>
            <a:r>
              <a:rPr lang="en-GB" dirty="0" err="1"/>
              <a:t>aplikacji</a:t>
            </a:r>
            <a:r>
              <a:rPr lang="en-GB" dirty="0"/>
              <a:t> </a:t>
            </a:r>
            <a:r>
              <a:rPr lang="en-GB" dirty="0" err="1"/>
              <a:t>chmurowej</a:t>
            </a:r>
            <a:r>
              <a:rPr lang="en-GB" dirty="0"/>
              <a:t>. </a:t>
            </a:r>
            <a:r>
              <a:rPr lang="en-GB" dirty="0" err="1"/>
              <a:t>Wśród</a:t>
            </a:r>
            <a:r>
              <a:rPr lang="en-GB" dirty="0"/>
              <a:t> </a:t>
            </a:r>
            <a:r>
              <a:rPr lang="en-GB" dirty="0" err="1"/>
              <a:t>głównych</a:t>
            </a:r>
            <a:r>
              <a:rPr lang="en-GB" dirty="0"/>
              <a:t> </a:t>
            </a:r>
            <a:r>
              <a:rPr lang="en-GB" dirty="0" err="1"/>
              <a:t>wzorców</a:t>
            </a:r>
            <a:r>
              <a:rPr lang="en-GB" dirty="0"/>
              <a:t> </a:t>
            </a:r>
            <a:r>
              <a:rPr lang="en-GB" dirty="0" err="1"/>
              <a:t>dokonaliśmy</a:t>
            </a:r>
            <a:r>
              <a:rPr lang="en-GB" dirty="0"/>
              <a:t> </a:t>
            </a:r>
            <a:r>
              <a:rPr lang="en-GB" dirty="0" err="1"/>
              <a:t>przeglądu</a:t>
            </a:r>
            <a:r>
              <a:rPr lang="en-GB" dirty="0"/>
              <a:t> </a:t>
            </a:r>
            <a:r>
              <a:rPr lang="en-GB" dirty="0" err="1"/>
              <a:t>architektury</a:t>
            </a:r>
            <a:r>
              <a:rPr lang="en-GB" dirty="0"/>
              <a:t> </a:t>
            </a:r>
            <a:r>
              <a:rPr lang="en-GB" dirty="0" err="1"/>
              <a:t>mikroserwisów</a:t>
            </a:r>
            <a:r>
              <a:rPr lang="en-GB" dirty="0"/>
              <a:t> I API Gateway. </a:t>
            </a:r>
            <a:r>
              <a:rPr lang="en-GB" dirty="0" err="1"/>
              <a:t>Poznaliśmy</a:t>
            </a:r>
            <a:r>
              <a:rPr lang="en-GB" dirty="0"/>
              <a:t> </a:t>
            </a:r>
            <a:r>
              <a:rPr lang="en-GB" dirty="0" err="1"/>
              <a:t>również</a:t>
            </a:r>
            <a:r>
              <a:rPr lang="en-GB" dirty="0"/>
              <a:t> </a:t>
            </a:r>
            <a:r>
              <a:rPr lang="en-GB" dirty="0" err="1"/>
              <a:t>metodykę</a:t>
            </a:r>
            <a:r>
              <a:rPr lang="en-GB" dirty="0"/>
              <a:t> </a:t>
            </a:r>
            <a:r>
              <a:rPr lang="en-GB" dirty="0" err="1"/>
              <a:t>dwunastu</a:t>
            </a:r>
            <a:r>
              <a:rPr lang="en-GB" dirty="0"/>
              <a:t> </a:t>
            </a:r>
            <a:r>
              <a:rPr lang="en-GB" dirty="0" err="1"/>
              <a:t>czynników</a:t>
            </a:r>
            <a:r>
              <a:rPr lang="en-GB" dirty="0"/>
              <a:t>, </a:t>
            </a:r>
            <a:r>
              <a:rPr lang="en-GB" dirty="0" err="1"/>
              <a:t>która</a:t>
            </a:r>
            <a:r>
              <a:rPr lang="en-GB" dirty="0"/>
              <a:t> </a:t>
            </a:r>
            <a:r>
              <a:rPr lang="en-GB" dirty="0" err="1"/>
              <a:t>pomaga</a:t>
            </a:r>
            <a:r>
              <a:rPr lang="en-GB" dirty="0"/>
              <a:t> w </a:t>
            </a:r>
            <a:r>
              <a:rPr lang="en-GB" dirty="0" err="1"/>
              <a:t>realizacji</a:t>
            </a:r>
            <a:r>
              <a:rPr lang="en-GB" dirty="0"/>
              <a:t> </a:t>
            </a:r>
            <a:r>
              <a:rPr lang="en-GB" dirty="0" err="1"/>
              <a:t>aplikacji</a:t>
            </a:r>
            <a:r>
              <a:rPr lang="en-GB" dirty="0"/>
              <a:t> </a:t>
            </a:r>
            <a:r>
              <a:rPr lang="en-GB" dirty="0" err="1"/>
              <a:t>chmurowej</a:t>
            </a:r>
            <a:r>
              <a:rPr lang="en-GB" dirty="0"/>
              <a:t>. Na </a:t>
            </a:r>
            <a:r>
              <a:rPr lang="en-GB" dirty="0" err="1"/>
              <a:t>koniec</a:t>
            </a:r>
            <a:r>
              <a:rPr lang="en-GB" dirty="0"/>
              <a:t> </a:t>
            </a:r>
            <a:r>
              <a:rPr lang="en-GB" dirty="0" err="1"/>
              <a:t>zbadaliśmy</a:t>
            </a:r>
            <a:r>
              <a:rPr lang="en-GB" dirty="0"/>
              <a:t> </a:t>
            </a:r>
            <a:r>
              <a:rPr lang="en-GB" dirty="0" err="1"/>
              <a:t>wzorce</a:t>
            </a:r>
            <a:r>
              <a:rPr lang="en-GB" dirty="0"/>
              <a:t> service-registry, </a:t>
            </a:r>
            <a:r>
              <a:rPr lang="en-GB" dirty="0" err="1"/>
              <a:t>które</a:t>
            </a:r>
            <a:r>
              <a:rPr lang="en-GB" dirty="0"/>
              <a:t> </a:t>
            </a:r>
            <a:r>
              <a:rPr lang="en-GB" dirty="0" err="1"/>
              <a:t>zwracają</a:t>
            </a:r>
            <a:r>
              <a:rPr lang="en-GB" dirty="0"/>
              <a:t> </a:t>
            </a:r>
            <a:r>
              <a:rPr lang="en-GB" dirty="0" err="1"/>
              <a:t>lokalizację</a:t>
            </a:r>
            <a:r>
              <a:rPr lang="en-GB" dirty="0"/>
              <a:t> </a:t>
            </a:r>
            <a:r>
              <a:rPr lang="en-GB" dirty="0" err="1"/>
              <a:t>usługi</a:t>
            </a:r>
            <a:r>
              <a:rPr lang="en-GB" dirty="0"/>
              <a:t>, config server, </a:t>
            </a:r>
            <a:r>
              <a:rPr lang="en-GB" dirty="0" err="1"/>
              <a:t>który</a:t>
            </a:r>
            <a:r>
              <a:rPr lang="en-GB" dirty="0"/>
              <a:t> </a:t>
            </a:r>
            <a:r>
              <a:rPr lang="en-GB" dirty="0" err="1"/>
              <a:t>dostarcza</a:t>
            </a:r>
            <a:r>
              <a:rPr lang="en-GB" dirty="0"/>
              <a:t> </a:t>
            </a:r>
            <a:r>
              <a:rPr lang="en-GB" dirty="0" err="1"/>
              <a:t>niezbędne</a:t>
            </a:r>
            <a:r>
              <a:rPr lang="en-GB" dirty="0"/>
              <a:t> </a:t>
            </a:r>
            <a:r>
              <a:rPr lang="en-GB" dirty="0" err="1"/>
              <a:t>konfiguracje</a:t>
            </a:r>
            <a:r>
              <a:rPr lang="en-GB" dirty="0"/>
              <a:t> do </a:t>
            </a:r>
            <a:r>
              <a:rPr lang="en-GB" dirty="0" err="1"/>
              <a:t>mikroserwisów</a:t>
            </a:r>
            <a:r>
              <a:rPr lang="en-GB" dirty="0"/>
              <a:t> bez </a:t>
            </a:r>
            <a:r>
              <a:rPr lang="en-GB" dirty="0" err="1"/>
              <a:t>konieczności</a:t>
            </a:r>
            <a:r>
              <a:rPr lang="en-GB" dirty="0"/>
              <a:t> </a:t>
            </a:r>
            <a:r>
              <a:rPr lang="en-GB" dirty="0" err="1"/>
              <a:t>restartowania</a:t>
            </a:r>
            <a:r>
              <a:rPr lang="en-GB" dirty="0"/>
              <a:t> </a:t>
            </a:r>
            <a:r>
              <a:rPr lang="en-GB" dirty="0" err="1"/>
              <a:t>jakichkolwiek</a:t>
            </a:r>
            <a:r>
              <a:rPr lang="en-GB" dirty="0"/>
              <a:t> </a:t>
            </a:r>
            <a:r>
              <a:rPr lang="en-GB" dirty="0" err="1"/>
              <a:t>kontenerów</a:t>
            </a:r>
            <a:r>
              <a:rPr lang="en-GB" dirty="0"/>
              <a:t> </a:t>
            </a:r>
            <a:r>
              <a:rPr lang="en-GB" dirty="0" err="1"/>
              <a:t>oraz</a:t>
            </a:r>
            <a:r>
              <a:rPr lang="en-GB" dirty="0"/>
              <a:t> circuit breaker, </a:t>
            </a:r>
            <a:r>
              <a:rPr lang="en-GB" dirty="0" err="1"/>
              <a:t>czyli</a:t>
            </a:r>
            <a:r>
              <a:rPr lang="en-GB" dirty="0"/>
              <a:t> </a:t>
            </a:r>
            <a:r>
              <a:rPr lang="en-GB" dirty="0" err="1"/>
              <a:t>wzorzec</a:t>
            </a:r>
            <a:r>
              <a:rPr lang="en-GB" dirty="0"/>
              <a:t> </a:t>
            </a:r>
            <a:r>
              <a:rPr lang="en-GB" dirty="0" err="1"/>
              <a:t>obsługujący</a:t>
            </a:r>
            <a:r>
              <a:rPr lang="en-GB" dirty="0"/>
              <a:t> </a:t>
            </a:r>
            <a:r>
              <a:rPr lang="en-GB" dirty="0" err="1"/>
              <a:t>długotrwałe</a:t>
            </a:r>
            <a:r>
              <a:rPr lang="en-GB" dirty="0"/>
              <a:t> </a:t>
            </a:r>
            <a:r>
              <a:rPr lang="en-GB" dirty="0" err="1"/>
              <a:t>awarie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41C3-DD00-488C-B871-F69D1747B515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502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 </a:t>
            </a:r>
            <a:r>
              <a:rPr lang="en-US" err="1"/>
              <a:t>oparciu</a:t>
            </a:r>
            <a:r>
              <a:rPr lang="en-US"/>
              <a:t> o </a:t>
            </a:r>
            <a:r>
              <a:rPr lang="en-US" err="1"/>
              <a:t>fundamenty</a:t>
            </a:r>
            <a:r>
              <a:rPr lang="en-US"/>
              <a:t> cloud-native computing, </a:t>
            </a:r>
            <a:r>
              <a:rPr lang="en-US" err="1"/>
              <a:t>właściwości</a:t>
            </a:r>
            <a:r>
              <a:rPr lang="en-US"/>
              <a:t>, </a:t>
            </a:r>
            <a:r>
              <a:rPr lang="en-US" err="1"/>
              <a:t>które</a:t>
            </a:r>
            <a:r>
              <a:rPr lang="en-US"/>
              <a:t> </a:t>
            </a:r>
            <a:r>
              <a:rPr lang="en-US" err="1"/>
              <a:t>kierują</a:t>
            </a:r>
            <a:r>
              <a:rPr lang="en-US"/>
              <a:t> </a:t>
            </a:r>
            <a:r>
              <a:rPr lang="en-US" err="1"/>
              <a:t>aplikacją</a:t>
            </a:r>
            <a:r>
              <a:rPr lang="en-US"/>
              <a:t> cloud-native </a:t>
            </a:r>
            <a:r>
              <a:rPr lang="en-US" err="1"/>
              <a:t>są</a:t>
            </a:r>
            <a:r>
              <a:rPr lang="en-US"/>
              <a:t> </a:t>
            </a:r>
            <a:r>
              <a:rPr lang="en-US" err="1"/>
              <a:t>następujące</a:t>
            </a:r>
            <a:r>
              <a:rPr lang="en-US"/>
              <a:t>:</a:t>
            </a:r>
          </a:p>
          <a:p>
            <a:endParaRPr lang="en-US">
              <a:cs typeface="+mn-lt"/>
            </a:endParaRPr>
          </a:p>
          <a:p>
            <a:r>
              <a:rPr lang="en-US"/>
              <a:t>Container-packaged: </a:t>
            </a:r>
            <a:r>
              <a:rPr lang="en-US" err="1"/>
              <a:t>Aplikacje</a:t>
            </a:r>
            <a:r>
              <a:rPr lang="en-US"/>
              <a:t> </a:t>
            </a:r>
            <a:r>
              <a:rPr lang="en-US" err="1"/>
              <a:t>są</a:t>
            </a:r>
            <a:r>
              <a:rPr lang="en-US"/>
              <a:t> </a:t>
            </a:r>
            <a:r>
              <a:rPr lang="en-US" err="1"/>
              <a:t>wykonywane</a:t>
            </a:r>
            <a:r>
              <a:rPr lang="en-US"/>
              <a:t> w </a:t>
            </a:r>
            <a:r>
              <a:rPr lang="en-US" err="1"/>
              <a:t>odizolowanych</a:t>
            </a:r>
            <a:r>
              <a:rPr lang="en-US"/>
              <a:t> </a:t>
            </a:r>
            <a:r>
              <a:rPr lang="en-US" err="1"/>
              <a:t>jednostkach</a:t>
            </a:r>
            <a:r>
              <a:rPr lang="en-US"/>
              <a:t> </a:t>
            </a:r>
            <a:endParaRPr lang="en-GB"/>
          </a:p>
          <a:p>
            <a:r>
              <a:rPr lang="en-US" err="1"/>
              <a:t>Dynamicznie</a:t>
            </a:r>
            <a:r>
              <a:rPr lang="en-US"/>
              <a:t> </a:t>
            </a:r>
            <a:r>
              <a:rPr lang="en-US" err="1"/>
              <a:t>zarządzane</a:t>
            </a:r>
            <a:r>
              <a:rPr lang="en-US"/>
              <a:t>: </a:t>
            </a:r>
            <a:r>
              <a:rPr lang="en-US" err="1"/>
              <a:t>Istnieje</a:t>
            </a:r>
            <a:r>
              <a:rPr lang="en-US"/>
              <a:t> </a:t>
            </a:r>
            <a:r>
              <a:rPr lang="en-US" err="1"/>
              <a:t>centralna</a:t>
            </a:r>
            <a:r>
              <a:rPr lang="en-US"/>
              <a:t> </a:t>
            </a:r>
            <a:r>
              <a:rPr lang="en-US" err="1"/>
              <a:t>orkiestracja</a:t>
            </a:r>
            <a:r>
              <a:rPr lang="en-US"/>
              <a:t>, </a:t>
            </a:r>
            <a:r>
              <a:rPr lang="en-US" err="1"/>
              <a:t>która</a:t>
            </a:r>
            <a:r>
              <a:rPr lang="en-US"/>
              <a:t> </a:t>
            </a:r>
            <a:r>
              <a:rPr lang="en-US" err="1"/>
              <a:t>zarządza</a:t>
            </a:r>
            <a:r>
              <a:rPr lang="en-US"/>
              <a:t> m.in.</a:t>
            </a:r>
            <a:endParaRPr lang="en-GB"/>
          </a:p>
          <a:p>
            <a:r>
              <a:rPr lang="en-US" err="1"/>
              <a:t>aplikacjami</a:t>
            </a:r>
            <a:r>
              <a:rPr lang="en-US"/>
              <a:t>, </a:t>
            </a:r>
            <a:r>
              <a:rPr lang="en-US" err="1"/>
              <a:t>poprawiając</a:t>
            </a:r>
            <a:r>
              <a:rPr lang="en-US"/>
              <a:t> </a:t>
            </a:r>
            <a:r>
              <a:rPr lang="en-US" err="1"/>
              <a:t>wykorzystanie</a:t>
            </a:r>
            <a:r>
              <a:rPr lang="en-US"/>
              <a:t> </a:t>
            </a:r>
            <a:r>
              <a:rPr lang="en-US" err="1"/>
              <a:t>zasobów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zmniejszając</a:t>
            </a:r>
            <a:r>
              <a:rPr lang="en-US"/>
              <a:t> </a:t>
            </a:r>
            <a:r>
              <a:rPr lang="en-US" err="1"/>
              <a:t>koszty</a:t>
            </a:r>
            <a:r>
              <a:rPr lang="en-US"/>
              <a:t> </a:t>
            </a:r>
            <a:r>
              <a:rPr lang="en-US" err="1"/>
              <a:t>operacyjne</a:t>
            </a:r>
            <a:r>
              <a:rPr lang="en-US"/>
              <a:t> </a:t>
            </a:r>
            <a:endParaRPr lang="en-GB" err="1"/>
          </a:p>
          <a:p>
            <a:r>
              <a:rPr lang="en-US"/>
              <a:t>Microservices-oriented: </a:t>
            </a:r>
            <a:r>
              <a:rPr lang="en-US" err="1"/>
              <a:t>Aplikacje</a:t>
            </a:r>
            <a:r>
              <a:rPr lang="en-US"/>
              <a:t> w </a:t>
            </a:r>
            <a:r>
              <a:rPr lang="en-US" err="1"/>
              <a:t>chmurze</a:t>
            </a:r>
            <a:r>
              <a:rPr lang="en-US"/>
              <a:t> </a:t>
            </a:r>
            <a:r>
              <a:rPr lang="en-US" err="1"/>
              <a:t>są</a:t>
            </a:r>
            <a:r>
              <a:rPr lang="en-US"/>
              <a:t> </a:t>
            </a:r>
            <a:r>
              <a:rPr lang="en-US" err="1"/>
              <a:t>luźno</a:t>
            </a:r>
            <a:r>
              <a:rPr lang="en-US"/>
              <a:t> </a:t>
            </a:r>
            <a:r>
              <a:rPr lang="en-US" err="1"/>
              <a:t>sprzężone</a:t>
            </a:r>
            <a:endParaRPr lang="en-GB">
              <a:cs typeface="Calibri"/>
            </a:endParaRPr>
          </a:p>
          <a:p>
            <a:endParaRPr lang="en-US">
              <a:cs typeface="+mn-lt"/>
            </a:endParaRPr>
          </a:p>
          <a:p>
            <a:r>
              <a:rPr lang="en-US" err="1"/>
              <a:t>Stąd</a:t>
            </a:r>
            <a:r>
              <a:rPr lang="en-US"/>
              <a:t> </a:t>
            </a:r>
            <a:r>
              <a:rPr lang="en-US" err="1"/>
              <a:t>aplikacja</a:t>
            </a:r>
            <a:r>
              <a:rPr lang="en-US"/>
              <a:t> cloud-native ma </a:t>
            </a:r>
            <a:r>
              <a:rPr lang="en-US" err="1"/>
              <a:t>silnie</a:t>
            </a:r>
            <a:r>
              <a:rPr lang="en-US"/>
              <a:t> </a:t>
            </a:r>
            <a:r>
              <a:rPr lang="en-US" err="1"/>
              <a:t>rozproszony</a:t>
            </a:r>
            <a:r>
              <a:rPr lang="en-US"/>
              <a:t> </a:t>
            </a:r>
            <a:r>
              <a:rPr lang="en-US" err="1"/>
              <a:t>charakter</a:t>
            </a:r>
            <a:r>
              <a:rPr lang="en-US"/>
              <a:t>. </a:t>
            </a:r>
            <a:r>
              <a:rPr lang="en-US" err="1"/>
              <a:t>Dzieje</a:t>
            </a:r>
            <a:r>
              <a:rPr lang="en-US"/>
              <a:t> </a:t>
            </a:r>
            <a:r>
              <a:rPr lang="en-US" err="1"/>
              <a:t>się</a:t>
            </a:r>
            <a:r>
              <a:rPr lang="en-US"/>
              <a:t> </a:t>
            </a:r>
            <a:r>
              <a:rPr lang="en-US" err="1"/>
              <a:t>tak</a:t>
            </a:r>
            <a:r>
              <a:rPr lang="en-US"/>
              <a:t>, </a:t>
            </a:r>
            <a:r>
              <a:rPr lang="en-US" err="1"/>
              <a:t>ponieważ</a:t>
            </a:r>
            <a:r>
              <a:rPr lang="en-US"/>
              <a:t> ta </a:t>
            </a:r>
            <a:r>
              <a:rPr lang="en-US" err="1"/>
              <a:t>aplikacja</a:t>
            </a:r>
            <a:r>
              <a:rPr lang="en-US"/>
              <a:t> jest </a:t>
            </a:r>
            <a:r>
              <a:rPr lang="en-US" err="1"/>
              <a:t>wdrażana</a:t>
            </a:r>
            <a:r>
              <a:rPr lang="en-US"/>
              <a:t> w </a:t>
            </a:r>
            <a:r>
              <a:rPr lang="en-US" err="1"/>
              <a:t>chmurze</a:t>
            </a:r>
            <a:r>
              <a:rPr lang="en-US"/>
              <a:t>, a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właściwości</a:t>
            </a:r>
            <a:r>
              <a:rPr lang="en-US"/>
              <a:t> </a:t>
            </a:r>
            <a:r>
              <a:rPr lang="en-US" err="1"/>
              <a:t>są</a:t>
            </a:r>
            <a:r>
              <a:rPr lang="en-US"/>
              <a:t> </a:t>
            </a:r>
            <a:r>
              <a:rPr lang="en-US" err="1"/>
              <a:t>spełnione</a:t>
            </a:r>
            <a:r>
              <a:rPr lang="en-US"/>
              <a:t>.</a:t>
            </a:r>
            <a:endParaRPr lang="en-GB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41C3-DD00-488C-B871-F69D1747B515}" type="slidenum">
              <a:rPr lang="en-GB" noProof="0" smtClean="0"/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5621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Wzorce</a:t>
            </a:r>
            <a:r>
              <a:rPr lang="en-US" dirty="0"/>
              <a:t> </a:t>
            </a:r>
            <a:r>
              <a:rPr lang="en-US" dirty="0" err="1"/>
              <a:t>projektowe</a:t>
            </a:r>
            <a:r>
              <a:rPr lang="en-US" dirty="0"/>
              <a:t> </a:t>
            </a:r>
            <a:r>
              <a:rPr lang="en-US" dirty="0" err="1"/>
              <a:t>chmury</a:t>
            </a:r>
            <a:r>
              <a:rPr lang="en-US" dirty="0"/>
              <a:t> </a:t>
            </a:r>
            <a:r>
              <a:rPr lang="en-US" dirty="0" err="1"/>
              <a:t>mają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celu</a:t>
            </a:r>
            <a:r>
              <a:rPr lang="en-US" dirty="0"/>
              <a:t> </a:t>
            </a:r>
            <a:r>
              <a:rPr lang="en-US" dirty="0" err="1"/>
              <a:t>budowanie</a:t>
            </a:r>
            <a:r>
              <a:rPr lang="en-US" dirty="0"/>
              <a:t> </a:t>
            </a:r>
            <a:r>
              <a:rPr lang="en-US" dirty="0" err="1"/>
              <a:t>bezpiecznych</a:t>
            </a:r>
            <a:r>
              <a:rPr lang="en-US" dirty="0"/>
              <a:t>, </a:t>
            </a:r>
            <a:r>
              <a:rPr lang="en-US" dirty="0" err="1"/>
              <a:t>niezawodnych</a:t>
            </a:r>
            <a:r>
              <a:rPr lang="en-US" dirty="0"/>
              <a:t> </a:t>
            </a:r>
            <a:r>
              <a:rPr lang="en-US" dirty="0" err="1"/>
              <a:t>aplikacji</a:t>
            </a:r>
            <a:r>
              <a:rPr lang="en-US" dirty="0"/>
              <a:t> </a:t>
            </a:r>
            <a:r>
              <a:rPr lang="en-US" dirty="0" err="1"/>
              <a:t>dostępnych</a:t>
            </a:r>
            <a:r>
              <a:rPr lang="en-US" dirty="0"/>
              <a:t> w </a:t>
            </a:r>
            <a:r>
              <a:rPr lang="en-US" dirty="0" err="1"/>
              <a:t>chmurze</a:t>
            </a:r>
            <a:r>
              <a:rPr lang="en-US" dirty="0"/>
              <a:t>. </a:t>
            </a:r>
            <a:r>
              <a:rPr lang="en-US" dirty="0" err="1"/>
              <a:t>Poniższa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 </a:t>
            </a:r>
            <a:r>
              <a:rPr lang="en-US" dirty="0" err="1"/>
              <a:t>przedstawi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inne</a:t>
            </a:r>
            <a:r>
              <a:rPr lang="en-US" dirty="0"/>
              <a:t> </a:t>
            </a:r>
            <a:r>
              <a:rPr lang="en-US" dirty="0" err="1"/>
              <a:t>cechy</a:t>
            </a:r>
            <a:r>
              <a:rPr lang="en-US" dirty="0"/>
              <a:t>, </a:t>
            </a:r>
            <a:r>
              <a:rPr lang="en-US" dirty="0" err="1"/>
              <a:t>które</a:t>
            </a:r>
            <a:r>
              <a:rPr lang="en-US" dirty="0"/>
              <a:t> </a:t>
            </a:r>
            <a:r>
              <a:rPr lang="en-US" dirty="0" err="1"/>
              <a:t>powinna</a:t>
            </a:r>
            <a:r>
              <a:rPr lang="en-US" dirty="0"/>
              <a:t> </a:t>
            </a:r>
            <a:r>
              <a:rPr lang="en-US" dirty="0" err="1"/>
              <a:t>osiągnąć</a:t>
            </a:r>
            <a:r>
              <a:rPr lang="en-US" dirty="0"/>
              <a:t> </a:t>
            </a:r>
            <a:r>
              <a:rPr lang="en-US" dirty="0" err="1"/>
              <a:t>aplikacja</a:t>
            </a:r>
            <a:r>
              <a:rPr lang="en-US" dirty="0"/>
              <a:t> cloud-native. </a:t>
            </a:r>
          </a:p>
          <a:p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b="1" dirty="0" err="1"/>
              <a:t>Dostępność</a:t>
            </a:r>
            <a:r>
              <a:rPr lang="en-US" b="1" dirty="0"/>
              <a:t>: </a:t>
            </a:r>
            <a:r>
              <a:rPr lang="en-US" b="1" dirty="0" err="1"/>
              <a:t>Czas</a:t>
            </a:r>
            <a:r>
              <a:rPr lang="en-US" b="1" dirty="0"/>
              <a:t>, w </a:t>
            </a:r>
            <a:r>
              <a:rPr lang="en-US" b="1" dirty="0" err="1"/>
              <a:t>którym</a:t>
            </a:r>
            <a:r>
              <a:rPr lang="en-US" b="1" dirty="0"/>
              <a:t> </a:t>
            </a:r>
            <a:r>
              <a:rPr lang="en-US" b="1" dirty="0" err="1"/>
              <a:t>aplikacja</a:t>
            </a:r>
            <a:r>
              <a:rPr lang="en-US" b="1" dirty="0"/>
              <a:t> jest </a:t>
            </a:r>
            <a:r>
              <a:rPr lang="en-US" b="1" dirty="0" err="1"/>
              <a:t>sprawna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działa</a:t>
            </a:r>
            <a:r>
              <a:rPr lang="en-US" b="1" dirty="0"/>
              <a:t>. </a:t>
            </a:r>
            <a:r>
              <a:rPr lang="en-US" dirty="0"/>
              <a:t>To, co jest </a:t>
            </a:r>
            <a:r>
              <a:rPr lang="en-US" dirty="0" err="1"/>
              <a:t>pożądane</a:t>
            </a:r>
            <a:r>
              <a:rPr lang="en-US" dirty="0"/>
              <a:t>, to </a:t>
            </a:r>
            <a:r>
              <a:rPr lang="en-US" dirty="0" err="1"/>
              <a:t>działanie</a:t>
            </a:r>
            <a:r>
              <a:rPr lang="en-US" dirty="0"/>
              <a:t> non stop </a:t>
            </a:r>
            <a:r>
              <a:rPr lang="en-US" dirty="0" err="1"/>
              <a:t>wszystkich</a:t>
            </a:r>
            <a:r>
              <a:rPr lang="en-US" dirty="0"/>
              <a:t> </a:t>
            </a:r>
            <a:r>
              <a:rPr lang="en-US" dirty="0" err="1"/>
              <a:t>funkcjonalności</a:t>
            </a:r>
            <a:r>
              <a:rPr lang="en-US" dirty="0"/>
              <a:t> </a:t>
            </a:r>
            <a:r>
              <a:rPr lang="en-US" dirty="0" err="1"/>
              <a:t>systemu</a:t>
            </a:r>
            <a:r>
              <a:rPr lang="en-US" dirty="0"/>
              <a:t>.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b="1" dirty="0" err="1"/>
              <a:t>Zarządzanie</a:t>
            </a:r>
            <a:r>
              <a:rPr lang="en-US" b="1" dirty="0"/>
              <a:t> </a:t>
            </a:r>
            <a:r>
              <a:rPr lang="en-US" b="1" dirty="0" err="1"/>
              <a:t>danymi</a:t>
            </a:r>
            <a:r>
              <a:rPr lang="en-US" b="1" dirty="0"/>
              <a:t>: Dane </a:t>
            </a:r>
            <a:r>
              <a:rPr lang="en-US" b="1" dirty="0" err="1"/>
              <a:t>obsługiwane</a:t>
            </a:r>
            <a:r>
              <a:rPr lang="en-US" b="1" dirty="0"/>
              <a:t> </a:t>
            </a:r>
            <a:r>
              <a:rPr lang="en-US" b="1" dirty="0" err="1"/>
              <a:t>przez</a:t>
            </a:r>
            <a:r>
              <a:rPr lang="en-US" b="1" dirty="0"/>
              <a:t> </a:t>
            </a:r>
            <a:r>
              <a:rPr lang="en-US" b="1" dirty="0" err="1"/>
              <a:t>aplikację</a:t>
            </a:r>
            <a:r>
              <a:rPr lang="en-US" b="1" dirty="0"/>
              <a:t> </a:t>
            </a:r>
            <a:r>
              <a:rPr lang="en-US" b="1" dirty="0" err="1"/>
              <a:t>są</a:t>
            </a:r>
            <a:r>
              <a:rPr lang="en-US" b="1" dirty="0"/>
              <a:t> </a:t>
            </a:r>
            <a:r>
              <a:rPr lang="en-US" b="1" dirty="0" err="1"/>
              <a:t>budulcem</a:t>
            </a:r>
            <a:r>
              <a:rPr lang="en-US" b="1" dirty="0"/>
              <a:t> </a:t>
            </a:r>
            <a:r>
              <a:rPr lang="en-US" b="1" dirty="0" err="1"/>
              <a:t>aplikacji</a:t>
            </a:r>
            <a:r>
              <a:rPr lang="en-US" b="1" dirty="0"/>
              <a:t> </a:t>
            </a:r>
            <a:r>
              <a:rPr lang="en-US" b="1" dirty="0" err="1"/>
              <a:t>chmurowej</a:t>
            </a:r>
            <a:r>
              <a:rPr lang="en-US" b="1" dirty="0"/>
              <a:t>. </a:t>
            </a:r>
            <a:r>
              <a:rPr lang="en-US" dirty="0"/>
              <a:t>Dane </a:t>
            </a:r>
            <a:r>
              <a:rPr lang="en-US" dirty="0" err="1"/>
              <a:t>mogą</a:t>
            </a:r>
            <a:r>
              <a:rPr lang="en-US" dirty="0"/>
              <a:t> </a:t>
            </a:r>
            <a:r>
              <a:rPr lang="en-US" dirty="0" err="1"/>
              <a:t>być</a:t>
            </a:r>
            <a:r>
              <a:rPr lang="en-US" dirty="0"/>
              <a:t> </a:t>
            </a:r>
            <a:r>
              <a:rPr lang="en-US" dirty="0" err="1"/>
              <a:t>dystrybuowane</a:t>
            </a:r>
            <a:r>
              <a:rPr lang="en-US" dirty="0"/>
              <a:t> </a:t>
            </a:r>
            <a:r>
              <a:rPr lang="en-US" dirty="0" err="1"/>
              <a:t>lub</a:t>
            </a:r>
            <a:r>
              <a:rPr lang="en-US" dirty="0"/>
              <a:t> </a:t>
            </a:r>
            <a:r>
              <a:rPr lang="en-US" dirty="0" err="1"/>
              <a:t>replikowane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wielu</a:t>
            </a:r>
            <a:r>
              <a:rPr lang="en-US" dirty="0"/>
              <a:t> </a:t>
            </a:r>
            <a:r>
              <a:rPr lang="en-US" dirty="0" err="1"/>
              <a:t>serwerach</a:t>
            </a:r>
            <a:r>
              <a:rPr lang="en-US" dirty="0"/>
              <a:t> (</a:t>
            </a:r>
            <a:r>
              <a:rPr lang="en-US" dirty="0" err="1"/>
              <a:t>lub</a:t>
            </a:r>
            <a:r>
              <a:rPr lang="en-US" dirty="0"/>
              <a:t> </a:t>
            </a:r>
            <a:r>
              <a:rPr lang="en-US" dirty="0" err="1"/>
              <a:t>klastrach</a:t>
            </a:r>
            <a:r>
              <a:rPr lang="en-US" dirty="0"/>
              <a:t>) w </a:t>
            </a:r>
            <a:r>
              <a:rPr lang="en-US" dirty="0" err="1"/>
              <a:t>celu</a:t>
            </a:r>
            <a:r>
              <a:rPr lang="en-US" dirty="0"/>
              <a:t> </a:t>
            </a:r>
            <a:r>
              <a:rPr lang="en-US" dirty="0" err="1"/>
              <a:t>osiągnięcia</a:t>
            </a:r>
            <a:r>
              <a:rPr lang="en-US" dirty="0"/>
              <a:t> </a:t>
            </a:r>
            <a:r>
              <a:rPr lang="en-US" dirty="0" err="1"/>
              <a:t>skalowalności</a:t>
            </a:r>
            <a:r>
              <a:rPr lang="en-US" dirty="0"/>
              <a:t>, </a:t>
            </a:r>
            <a:r>
              <a:rPr lang="en-US" dirty="0" err="1"/>
              <a:t>dostępności</a:t>
            </a:r>
            <a:r>
              <a:rPr lang="en-US" dirty="0"/>
              <a:t>, a </a:t>
            </a:r>
            <a:r>
              <a:rPr lang="en-US" dirty="0" err="1"/>
              <a:t>nawet</a:t>
            </a:r>
            <a:r>
              <a:rPr lang="en-US" dirty="0"/>
              <a:t> </a:t>
            </a:r>
            <a:r>
              <a:rPr lang="en-US" dirty="0" err="1"/>
              <a:t>wydajności</a:t>
            </a:r>
            <a:r>
              <a:rPr lang="en-US" dirty="0"/>
              <a:t>.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b="1" dirty="0" err="1"/>
              <a:t>Przesyłanie</a:t>
            </a:r>
            <a:r>
              <a:rPr lang="en-US" b="1" dirty="0"/>
              <a:t> </a:t>
            </a:r>
            <a:r>
              <a:rPr lang="en-US" b="1" dirty="0" err="1"/>
              <a:t>wiadomości</a:t>
            </a:r>
            <a:r>
              <a:rPr lang="en-US" b="1" dirty="0"/>
              <a:t>:</a:t>
            </a:r>
            <a:r>
              <a:rPr lang="en-US" dirty="0"/>
              <a:t> Aby </a:t>
            </a:r>
            <a:r>
              <a:rPr lang="en-US" dirty="0" err="1"/>
              <a:t>zwiększyć</a:t>
            </a:r>
            <a:r>
              <a:rPr lang="en-US" dirty="0"/>
              <a:t> </a:t>
            </a:r>
            <a:r>
              <a:rPr lang="en-US" dirty="0" err="1"/>
              <a:t>skalowalność</a:t>
            </a:r>
            <a:r>
              <a:rPr lang="en-US" dirty="0"/>
              <a:t>, </a:t>
            </a:r>
            <a:r>
              <a:rPr lang="en-US" dirty="0" err="1"/>
              <a:t>usługi</a:t>
            </a:r>
            <a:r>
              <a:rPr lang="en-US" dirty="0"/>
              <a:t> </a:t>
            </a:r>
            <a:r>
              <a:rPr lang="en-US" dirty="0" err="1"/>
              <a:t>lub</a:t>
            </a:r>
            <a:r>
              <a:rPr lang="en-US" dirty="0"/>
              <a:t> </a:t>
            </a:r>
            <a:r>
              <a:rPr lang="en-US" dirty="0" err="1"/>
              <a:t>aplikacje</a:t>
            </a:r>
            <a:r>
              <a:rPr lang="en-US" dirty="0"/>
              <a:t> w </a:t>
            </a:r>
            <a:r>
              <a:rPr lang="en-US" dirty="0" err="1"/>
              <a:t>chmurze</a:t>
            </a:r>
            <a:r>
              <a:rPr lang="en-US" dirty="0"/>
              <a:t> </a:t>
            </a:r>
            <a:r>
              <a:rPr lang="en-US" dirty="0" err="1"/>
              <a:t>mają</a:t>
            </a:r>
            <a:r>
              <a:rPr lang="en-US" dirty="0"/>
              <a:t> </a:t>
            </a:r>
            <a:r>
              <a:rPr lang="en-US" dirty="0" err="1"/>
              <a:t>niskie</a:t>
            </a:r>
            <a:r>
              <a:rPr lang="en-US" dirty="0"/>
              <a:t> </a:t>
            </a:r>
            <a:r>
              <a:rPr lang="en-US" dirty="0" err="1"/>
              <a:t>sprzężenie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często</a:t>
            </a:r>
            <a:r>
              <a:rPr lang="en-US" dirty="0"/>
              <a:t> </a:t>
            </a:r>
            <a:r>
              <a:rPr lang="en-US" dirty="0" err="1"/>
              <a:t>komunikują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 za </a:t>
            </a:r>
            <a:r>
              <a:rPr lang="en-US" dirty="0" err="1"/>
              <a:t>pomocą</a:t>
            </a:r>
            <a:r>
              <a:rPr lang="en-US" dirty="0"/>
              <a:t> </a:t>
            </a:r>
            <a:r>
              <a:rPr lang="en-US" dirty="0" err="1"/>
              <a:t>asynchronicznego</a:t>
            </a:r>
            <a:r>
              <a:rPr lang="en-US" dirty="0"/>
              <a:t> </a:t>
            </a:r>
            <a:r>
              <a:rPr lang="en-US" dirty="0" err="1"/>
              <a:t>przesyłania</a:t>
            </a:r>
            <a:r>
              <a:rPr lang="en-US" dirty="0"/>
              <a:t> </a:t>
            </a:r>
            <a:r>
              <a:rPr lang="en-US" dirty="0" err="1"/>
              <a:t>wiadomości</a:t>
            </a:r>
            <a:r>
              <a:rPr lang="en-US" dirty="0"/>
              <a:t>.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b="1" dirty="0" err="1"/>
              <a:t>Zarządzanie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monitorowanie</a:t>
            </a:r>
            <a:r>
              <a:rPr lang="en-US" b="1" dirty="0"/>
              <a:t>: </a:t>
            </a:r>
            <a:r>
              <a:rPr lang="en-US" dirty="0" err="1"/>
              <a:t>Ponieważ</a:t>
            </a:r>
            <a:r>
              <a:rPr lang="en-US" dirty="0"/>
              <a:t> </a:t>
            </a:r>
            <a:r>
              <a:rPr lang="en-US" dirty="0" err="1"/>
              <a:t>aplikacje</a:t>
            </a:r>
            <a:r>
              <a:rPr lang="en-US" dirty="0"/>
              <a:t> w </a:t>
            </a:r>
            <a:r>
              <a:rPr lang="en-US" dirty="0" err="1"/>
              <a:t>chmurze</a:t>
            </a:r>
            <a:r>
              <a:rPr lang="en-US" dirty="0"/>
              <a:t> </a:t>
            </a:r>
            <a:r>
              <a:rPr lang="en-US" dirty="0" err="1"/>
              <a:t>działają</a:t>
            </a:r>
            <a:r>
              <a:rPr lang="en-US" dirty="0"/>
              <a:t> w </a:t>
            </a:r>
            <a:r>
              <a:rPr lang="en-US" dirty="0" err="1"/>
              <a:t>zdalnych</a:t>
            </a:r>
            <a:r>
              <a:rPr lang="en-US" dirty="0"/>
              <a:t> </a:t>
            </a:r>
            <a:r>
              <a:rPr lang="en-US" dirty="0" err="1"/>
              <a:t>środowiskach</a:t>
            </a:r>
            <a:r>
              <a:rPr lang="en-US" dirty="0"/>
              <a:t>, </a:t>
            </a:r>
            <a:r>
              <a:rPr lang="en-US" dirty="0" err="1"/>
              <a:t>musi</a:t>
            </a:r>
            <a:r>
              <a:rPr lang="en-US" dirty="0"/>
              <a:t> </a:t>
            </a:r>
            <a:r>
              <a:rPr lang="en-US" dirty="0" err="1"/>
              <a:t>istnieć</a:t>
            </a:r>
            <a:r>
              <a:rPr lang="en-US" dirty="0"/>
              <a:t> </a:t>
            </a:r>
            <a:r>
              <a:rPr lang="en-US" dirty="0" err="1"/>
              <a:t>sposób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monitorowanie</a:t>
            </a:r>
            <a:r>
              <a:rPr lang="en-US" dirty="0"/>
              <a:t> </a:t>
            </a:r>
            <a:r>
              <a:rPr lang="en-US" dirty="0" err="1"/>
              <a:t>niefunkcjonalnych</a:t>
            </a:r>
            <a:r>
              <a:rPr lang="en-US" dirty="0"/>
              <a:t> </a:t>
            </a:r>
            <a:r>
              <a:rPr lang="en-US" dirty="0" err="1"/>
              <a:t>stanów</a:t>
            </a:r>
            <a:r>
              <a:rPr lang="en-US" dirty="0"/>
              <a:t> </a:t>
            </a:r>
            <a:r>
              <a:rPr lang="en-US" dirty="0" err="1"/>
              <a:t>właściwości</a:t>
            </a:r>
            <a:r>
              <a:rPr lang="en-US" dirty="0"/>
              <a:t> - </a:t>
            </a:r>
            <a:r>
              <a:rPr lang="en-US" dirty="0" err="1"/>
              <a:t>takich</a:t>
            </a:r>
            <a:r>
              <a:rPr lang="en-US" dirty="0"/>
              <a:t> jak </a:t>
            </a:r>
            <a:r>
              <a:rPr lang="en-US" dirty="0" err="1"/>
              <a:t>wykorzystanie</a:t>
            </a:r>
            <a:r>
              <a:rPr lang="en-US" dirty="0"/>
              <a:t> </a:t>
            </a:r>
            <a:r>
              <a:rPr lang="en-US" dirty="0" err="1"/>
              <a:t>zasobów</a:t>
            </a:r>
            <a:r>
              <a:rPr lang="en-US" dirty="0"/>
              <a:t> </a:t>
            </a:r>
            <a:r>
              <a:rPr lang="en-US" dirty="0" err="1"/>
              <a:t>obliczeniowych</a:t>
            </a:r>
            <a:r>
              <a:rPr lang="en-US" dirty="0"/>
              <a:t> - </a:t>
            </a:r>
            <a:r>
              <a:rPr lang="en-US" dirty="0" err="1"/>
              <a:t>poprzez</a:t>
            </a:r>
            <a:r>
              <a:rPr lang="en-US" dirty="0"/>
              <a:t> </a:t>
            </a:r>
            <a:r>
              <a:rPr lang="en-US" dirty="0" err="1"/>
              <a:t>logi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raporty</a:t>
            </a:r>
            <a:r>
              <a:rPr lang="en-US" dirty="0"/>
              <a:t>. </a:t>
            </a:r>
            <a:r>
              <a:rPr lang="en-US" dirty="0" err="1"/>
              <a:t>Ponadto</a:t>
            </a:r>
            <a:r>
              <a:rPr lang="en-US" dirty="0"/>
              <a:t>, </a:t>
            </a:r>
            <a:r>
              <a:rPr lang="en-US" dirty="0" err="1"/>
              <a:t>musimy</a:t>
            </a:r>
            <a:r>
              <a:rPr lang="en-US" dirty="0"/>
              <a:t> </a:t>
            </a:r>
            <a:r>
              <a:rPr lang="en-US" dirty="0" err="1"/>
              <a:t>być</a:t>
            </a:r>
            <a:r>
              <a:rPr lang="en-US" dirty="0"/>
              <a:t> w </a:t>
            </a:r>
            <a:r>
              <a:rPr lang="en-US" dirty="0" err="1"/>
              <a:t>stanie</a:t>
            </a:r>
            <a:r>
              <a:rPr lang="en-US" dirty="0"/>
              <a:t> </a:t>
            </a:r>
            <a:r>
              <a:rPr lang="en-US" dirty="0" err="1"/>
              <a:t>wdrożyć</a:t>
            </a:r>
            <a:r>
              <a:rPr lang="en-US" dirty="0"/>
              <a:t> </a:t>
            </a:r>
            <a:r>
              <a:rPr lang="en-US" dirty="0" err="1"/>
              <a:t>nowe</a:t>
            </a:r>
            <a:r>
              <a:rPr lang="en-US" dirty="0"/>
              <a:t> </a:t>
            </a:r>
            <a:r>
              <a:rPr lang="en-US" dirty="0" err="1"/>
              <a:t>implementacje</a:t>
            </a:r>
            <a:r>
              <a:rPr lang="en-US" dirty="0"/>
              <a:t> bez </a:t>
            </a:r>
            <a:r>
              <a:rPr lang="en-US" dirty="0" err="1"/>
              <a:t>konieczności</a:t>
            </a:r>
            <a:r>
              <a:rPr lang="en-US" dirty="0"/>
              <a:t> </a:t>
            </a:r>
            <a:r>
              <a:rPr lang="en-US" dirty="0" err="1"/>
              <a:t>zatrzymywania</a:t>
            </a:r>
            <a:r>
              <a:rPr lang="en-US" dirty="0"/>
              <a:t> </a:t>
            </a:r>
            <a:r>
              <a:rPr lang="en-US" dirty="0" err="1"/>
              <a:t>aplikacji</a:t>
            </a:r>
            <a:r>
              <a:rPr lang="en-US" dirty="0"/>
              <a:t> (</a:t>
            </a:r>
            <a:r>
              <a:rPr lang="en-US" dirty="0" err="1"/>
              <a:t>utrzymanie</a:t>
            </a:r>
            <a:r>
              <a:rPr lang="en-US" dirty="0"/>
              <a:t> </a:t>
            </a:r>
            <a:r>
              <a:rPr lang="en-US" dirty="0" err="1"/>
              <a:t>cechy</a:t>
            </a:r>
            <a:r>
              <a:rPr lang="en-US" dirty="0"/>
              <a:t> </a:t>
            </a:r>
            <a:r>
              <a:rPr lang="en-US" dirty="0" err="1"/>
              <a:t>dostępności</a:t>
            </a:r>
            <a:r>
              <a:rPr lang="en-US" dirty="0"/>
              <a:t>).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dirty="0" err="1"/>
              <a:t>Wydajność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skalowalność</a:t>
            </a:r>
            <a:r>
              <a:rPr lang="en-US" dirty="0"/>
              <a:t>: </a:t>
            </a:r>
            <a:r>
              <a:rPr lang="en-US" dirty="0" err="1"/>
              <a:t>Utrzymuje</a:t>
            </a:r>
            <a:r>
              <a:rPr lang="en-US" dirty="0"/>
              <a:t> </a:t>
            </a:r>
            <a:r>
              <a:rPr lang="en-US" dirty="0" err="1"/>
              <a:t>wydajność</a:t>
            </a:r>
            <a:r>
              <a:rPr lang="en-US" dirty="0"/>
              <a:t> </a:t>
            </a:r>
            <a:r>
              <a:rPr lang="en-US" dirty="0" err="1"/>
              <a:t>pomimo</a:t>
            </a:r>
            <a:r>
              <a:rPr lang="en-US" dirty="0"/>
              <a:t> </a:t>
            </a:r>
            <a:r>
              <a:rPr lang="en-US" dirty="0" err="1"/>
              <a:t>wzrostu</a:t>
            </a:r>
            <a:r>
              <a:rPr lang="en-US" dirty="0"/>
              <a:t> </a:t>
            </a:r>
            <a:r>
              <a:rPr lang="en-US" dirty="0" err="1"/>
              <a:t>wykorzystania</a:t>
            </a:r>
            <a:r>
              <a:rPr lang="en-US" dirty="0"/>
              <a:t> </a:t>
            </a:r>
            <a:r>
              <a:rPr lang="en-US" dirty="0" err="1"/>
              <a:t>zasobów</a:t>
            </a:r>
            <a:r>
              <a:rPr lang="en-US" dirty="0"/>
              <a:t> </a:t>
            </a:r>
            <a:r>
              <a:rPr lang="en-US" dirty="0" err="1"/>
              <a:t>obliczeniowych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skalowania</a:t>
            </a:r>
            <a:r>
              <a:rPr lang="en-US" dirty="0"/>
              <a:t> </a:t>
            </a:r>
            <a:r>
              <a:rPr lang="en-US" dirty="0" err="1"/>
              <a:t>aplikacji</a:t>
            </a:r>
            <a:r>
              <a:rPr lang="en-US" dirty="0"/>
              <a:t>.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b="1" dirty="0" err="1"/>
              <a:t>Odporność</a:t>
            </a:r>
            <a:r>
              <a:rPr lang="en-US" dirty="0"/>
              <a:t>: </a:t>
            </a:r>
            <a:r>
              <a:rPr lang="en-US" dirty="0" err="1"/>
              <a:t>Aplikacja</a:t>
            </a:r>
            <a:r>
              <a:rPr lang="en-US" dirty="0"/>
              <a:t> w </a:t>
            </a:r>
            <a:r>
              <a:rPr lang="en-US" dirty="0" err="1"/>
              <a:t>chmurze</a:t>
            </a:r>
            <a:r>
              <a:rPr lang="en-US" dirty="0"/>
              <a:t> </a:t>
            </a:r>
            <a:r>
              <a:rPr lang="en-US" dirty="0" err="1"/>
              <a:t>powinna</a:t>
            </a:r>
            <a:r>
              <a:rPr lang="en-US" dirty="0"/>
              <a:t> </a:t>
            </a:r>
            <a:r>
              <a:rPr lang="en-US" dirty="0" err="1"/>
              <a:t>być</a:t>
            </a:r>
            <a:r>
              <a:rPr lang="en-US" dirty="0"/>
              <a:t> w </a:t>
            </a:r>
            <a:r>
              <a:rPr lang="en-US" dirty="0" err="1"/>
              <a:t>stanie</a:t>
            </a:r>
            <a:r>
              <a:rPr lang="en-US" dirty="0"/>
              <a:t> </a:t>
            </a:r>
            <a:r>
              <a:rPr lang="en-US" dirty="0" err="1"/>
              <a:t>szybko</a:t>
            </a:r>
            <a:r>
              <a:rPr lang="en-US" dirty="0"/>
              <a:t> </a:t>
            </a:r>
            <a:r>
              <a:rPr lang="en-US" dirty="0" err="1"/>
              <a:t>przezwyciężyć</a:t>
            </a:r>
            <a:r>
              <a:rPr lang="en-US" dirty="0"/>
              <a:t> </a:t>
            </a:r>
            <a:r>
              <a:rPr lang="en-US" dirty="0" err="1"/>
              <a:t>awarię</a:t>
            </a:r>
            <a:r>
              <a:rPr lang="en-US" dirty="0"/>
              <a:t>. </a:t>
            </a:r>
            <a:r>
              <a:rPr lang="en-US" dirty="0" err="1"/>
              <a:t>Zagadnienie</a:t>
            </a:r>
            <a:r>
              <a:rPr lang="en-US" dirty="0"/>
              <a:t> to jest </a:t>
            </a:r>
            <a:r>
              <a:rPr lang="en-US" dirty="0" err="1"/>
              <a:t>ważne</a:t>
            </a:r>
            <a:r>
              <a:rPr lang="en-US" dirty="0"/>
              <a:t> </a:t>
            </a:r>
            <a:r>
              <a:rPr lang="en-US" dirty="0" err="1"/>
              <a:t>dla</a:t>
            </a:r>
            <a:r>
              <a:rPr lang="en-US" dirty="0"/>
              <a:t> </a:t>
            </a:r>
            <a:r>
              <a:rPr lang="en-US" dirty="0" err="1"/>
              <a:t>utrzymania</a:t>
            </a:r>
            <a:r>
              <a:rPr lang="en-US" dirty="0"/>
              <a:t> </a:t>
            </a:r>
            <a:r>
              <a:rPr lang="en-US" dirty="0" err="1"/>
              <a:t>dostępności</a:t>
            </a:r>
            <a:r>
              <a:rPr lang="en-US" dirty="0"/>
              <a:t>.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b="1" dirty="0" err="1"/>
              <a:t>Bezpieczeństwo</a:t>
            </a:r>
            <a:r>
              <a:rPr lang="en-US" b="1" dirty="0"/>
              <a:t>: </a:t>
            </a:r>
            <a:r>
              <a:rPr lang="en-US" dirty="0" err="1"/>
              <a:t>Aplikacja</a:t>
            </a:r>
            <a:r>
              <a:rPr lang="en-US" dirty="0"/>
              <a:t> </a:t>
            </a:r>
            <a:r>
              <a:rPr lang="en-US" dirty="0" err="1"/>
              <a:t>chmurowa</a:t>
            </a:r>
            <a:r>
              <a:rPr lang="en-US" dirty="0"/>
              <a:t> </a:t>
            </a:r>
            <a:r>
              <a:rPr lang="en-US" dirty="0" err="1"/>
              <a:t>eksponuje</a:t>
            </a:r>
            <a:r>
              <a:rPr lang="en-US" dirty="0"/>
              <a:t> </a:t>
            </a:r>
            <a:r>
              <a:rPr lang="en-US" dirty="0" err="1"/>
              <a:t>kilka</a:t>
            </a:r>
            <a:r>
              <a:rPr lang="en-US" dirty="0"/>
              <a:t> </a:t>
            </a:r>
            <a:r>
              <a:rPr lang="en-US" dirty="0" err="1"/>
              <a:t>swoich</a:t>
            </a:r>
            <a:r>
              <a:rPr lang="en-US" dirty="0"/>
              <a:t> </a:t>
            </a:r>
            <a:r>
              <a:rPr lang="en-US" dirty="0" err="1"/>
              <a:t>elementów</a:t>
            </a:r>
            <a:r>
              <a:rPr lang="en-US" dirty="0"/>
              <a:t> </a:t>
            </a:r>
            <a:r>
              <a:rPr lang="en-US" dirty="0" err="1"/>
              <a:t>dla</a:t>
            </a:r>
            <a:r>
              <a:rPr lang="en-US" dirty="0"/>
              <a:t> </a:t>
            </a:r>
            <a:r>
              <a:rPr lang="en-US" dirty="0" err="1"/>
              <a:t>użytkowników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powinna</a:t>
            </a:r>
            <a:r>
              <a:rPr lang="en-US" dirty="0"/>
              <a:t> </a:t>
            </a:r>
            <a:r>
              <a:rPr lang="en-US" dirty="0" err="1"/>
              <a:t>być</a:t>
            </a:r>
            <a:r>
              <a:rPr lang="en-US" dirty="0"/>
              <a:t> w </a:t>
            </a:r>
            <a:r>
              <a:rPr lang="en-US" dirty="0" err="1"/>
              <a:t>stanie</a:t>
            </a:r>
            <a:r>
              <a:rPr lang="en-US" dirty="0"/>
              <a:t> </a:t>
            </a:r>
            <a:r>
              <a:rPr lang="en-US" dirty="0" err="1"/>
              <a:t>zapobiec</a:t>
            </a:r>
            <a:r>
              <a:rPr lang="en-US" dirty="0"/>
              <a:t> </a:t>
            </a:r>
            <a:r>
              <a:rPr lang="en-US" dirty="0" err="1"/>
              <a:t>atakom</a:t>
            </a:r>
            <a:r>
              <a:rPr lang="en-US" dirty="0"/>
              <a:t> </a:t>
            </a:r>
            <a:r>
              <a:rPr lang="en-US" dirty="0" err="1"/>
              <a:t>złośliwych</a:t>
            </a:r>
            <a:r>
              <a:rPr lang="en-US" dirty="0"/>
              <a:t> </a:t>
            </a:r>
            <a:r>
              <a:rPr lang="en-US" dirty="0" err="1"/>
              <a:t>użytkowników</a:t>
            </a:r>
            <a:r>
              <a:rPr lang="en-US" dirty="0"/>
              <a:t> </a:t>
            </a:r>
            <a:r>
              <a:rPr lang="en-US" dirty="0" err="1"/>
              <a:t>lub</a:t>
            </a:r>
            <a:r>
              <a:rPr lang="en-US" dirty="0"/>
              <a:t> </a:t>
            </a:r>
            <a:r>
              <a:rPr lang="en-US" dirty="0" err="1"/>
              <a:t>złośliwych</a:t>
            </a:r>
            <a:r>
              <a:rPr lang="en-US" dirty="0"/>
              <a:t> </a:t>
            </a:r>
            <a:r>
              <a:rPr lang="en-US" dirty="0" err="1"/>
              <a:t>programów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41C3-DD00-488C-B871-F69D1747B515}" type="slidenum">
              <a:rPr lang="en-GB" noProof="0" smtClean="0"/>
              <a:t>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33548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Należy</a:t>
            </a:r>
            <a:r>
              <a:rPr lang="en-US" dirty="0"/>
              <a:t> </a:t>
            </a:r>
            <a:r>
              <a:rPr lang="en-US" dirty="0" err="1"/>
              <a:t>tutaj</a:t>
            </a:r>
            <a:r>
              <a:rPr lang="en-US" dirty="0"/>
              <a:t> </a:t>
            </a:r>
            <a:r>
              <a:rPr lang="en-US" dirty="0" err="1"/>
              <a:t>zauważyć</a:t>
            </a:r>
            <a:r>
              <a:rPr lang="en-US" dirty="0"/>
              <a:t>, </a:t>
            </a:r>
            <a:r>
              <a:rPr lang="en-US" dirty="0" err="1"/>
              <a:t>że</a:t>
            </a:r>
            <a:r>
              <a:rPr lang="en-US" dirty="0"/>
              <a:t> </a:t>
            </a:r>
            <a:r>
              <a:rPr lang="en-US" dirty="0" err="1"/>
              <a:t>istnieją</a:t>
            </a:r>
            <a:r>
              <a:rPr lang="en-US" dirty="0"/>
              <a:t> </a:t>
            </a:r>
            <a:r>
              <a:rPr lang="en-US" dirty="0" err="1"/>
              <a:t>pewne</a:t>
            </a:r>
            <a:r>
              <a:rPr lang="en-US" dirty="0"/>
              <a:t> </a:t>
            </a:r>
            <a:r>
              <a:rPr lang="en-US" dirty="0" err="1"/>
              <a:t>trudności</a:t>
            </a:r>
            <a:r>
              <a:rPr lang="en-US" dirty="0"/>
              <a:t> </a:t>
            </a:r>
            <a:r>
              <a:rPr lang="en-US" dirty="0" err="1"/>
              <a:t>związane</a:t>
            </a:r>
            <a:r>
              <a:rPr lang="en-US" dirty="0"/>
              <a:t> z </a:t>
            </a:r>
            <a:r>
              <a:rPr lang="en-US" dirty="0" err="1"/>
              <a:t>wdrażaniem</a:t>
            </a:r>
            <a:r>
              <a:rPr lang="en-US" dirty="0"/>
              <a:t> </a:t>
            </a:r>
            <a:r>
              <a:rPr lang="en-US" dirty="0" err="1"/>
              <a:t>aplikacji</a:t>
            </a:r>
            <a:r>
              <a:rPr lang="en-US" dirty="0"/>
              <a:t> </a:t>
            </a:r>
            <a:r>
              <a:rPr lang="en-US" dirty="0" err="1"/>
              <a:t>rozproszonych</a:t>
            </a:r>
            <a:r>
              <a:rPr lang="en-US" dirty="0"/>
              <a:t>, </a:t>
            </a:r>
            <a:r>
              <a:rPr lang="en-US" dirty="0" err="1"/>
              <a:t>konkretnie</a:t>
            </a:r>
            <a:r>
              <a:rPr lang="en-US" dirty="0"/>
              <a:t> </a:t>
            </a:r>
            <a:r>
              <a:rPr lang="en-US" dirty="0" err="1"/>
              <a:t>chmurowych</a:t>
            </a:r>
            <a:r>
              <a:rPr lang="en-US" dirty="0"/>
              <a:t>: </a:t>
            </a:r>
            <a:br>
              <a:rPr lang="en-US" dirty="0">
                <a:cs typeface="+mn-lt"/>
              </a:rPr>
            </a:br>
            <a:r>
              <a:rPr lang="en-US" dirty="0" err="1"/>
              <a:t>Sieć</a:t>
            </a:r>
            <a:r>
              <a:rPr lang="en-US" dirty="0"/>
              <a:t> jest </a:t>
            </a:r>
            <a:r>
              <a:rPr lang="en-US" dirty="0" err="1"/>
              <a:t>niezawodna</a:t>
            </a:r>
            <a:r>
              <a:rPr lang="en-US" dirty="0"/>
              <a:t> 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r>
              <a:rPr lang="en-US" dirty="0" err="1"/>
              <a:t>Opóźnienie</a:t>
            </a:r>
            <a:r>
              <a:rPr lang="en-US" dirty="0"/>
              <a:t> jest </a:t>
            </a:r>
            <a:r>
              <a:rPr lang="en-US" dirty="0" err="1"/>
              <a:t>zerowe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 err="1"/>
              <a:t>Szerokość</a:t>
            </a:r>
            <a:r>
              <a:rPr lang="en-US" dirty="0"/>
              <a:t> </a:t>
            </a:r>
            <a:r>
              <a:rPr lang="en-US" dirty="0" err="1"/>
              <a:t>pasma</a:t>
            </a:r>
            <a:r>
              <a:rPr lang="en-US" dirty="0"/>
              <a:t> jest </a:t>
            </a:r>
            <a:r>
              <a:rPr lang="en-US" dirty="0" err="1"/>
              <a:t>nieskończona</a:t>
            </a:r>
            <a:endParaRPr lang="en-US" dirty="0"/>
          </a:p>
          <a:p>
            <a:r>
              <a:rPr lang="en-US" dirty="0" err="1"/>
              <a:t>Sieć</a:t>
            </a:r>
            <a:r>
              <a:rPr lang="en-US" dirty="0"/>
              <a:t> jest </a:t>
            </a:r>
            <a:r>
              <a:rPr lang="en-US" dirty="0" err="1"/>
              <a:t>bezpieczna</a:t>
            </a:r>
            <a:r>
              <a:rPr lang="en-US" dirty="0"/>
              <a:t> 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 err="1"/>
              <a:t>Topologia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zmienia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 </a:t>
            </a:r>
          </a:p>
          <a:p>
            <a:r>
              <a:rPr lang="en-US" dirty="0"/>
              <a:t>Jest </a:t>
            </a:r>
            <a:r>
              <a:rPr lang="en-US" dirty="0" err="1"/>
              <a:t>jeden</a:t>
            </a:r>
            <a:r>
              <a:rPr lang="en-US" dirty="0"/>
              <a:t> administrator 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 err="1"/>
              <a:t>Koszt</a:t>
            </a:r>
            <a:r>
              <a:rPr lang="en-US" dirty="0"/>
              <a:t> </a:t>
            </a:r>
            <a:r>
              <a:rPr lang="en-US" dirty="0" err="1"/>
              <a:t>transportu</a:t>
            </a:r>
            <a:r>
              <a:rPr lang="en-US" dirty="0"/>
              <a:t> </a:t>
            </a:r>
            <a:r>
              <a:rPr lang="en-US" dirty="0" err="1"/>
              <a:t>wynosi</a:t>
            </a:r>
            <a:r>
              <a:rPr lang="en-US" dirty="0"/>
              <a:t> zero. </a:t>
            </a:r>
          </a:p>
          <a:p>
            <a:r>
              <a:rPr lang="en-US" dirty="0" err="1"/>
              <a:t>Sieć</a:t>
            </a:r>
            <a:r>
              <a:rPr lang="en-US" dirty="0"/>
              <a:t> jest </a:t>
            </a:r>
            <a:r>
              <a:rPr lang="en-US" dirty="0" err="1"/>
              <a:t>jednorodna</a:t>
            </a:r>
            <a:br>
              <a:rPr lang="en-US" dirty="0">
                <a:cs typeface="+mn-lt"/>
              </a:rPr>
            </a:br>
            <a:endParaRPr lang="en-US" dirty="0">
              <a:ea typeface="Calibri"/>
              <a:cs typeface="Calibri"/>
            </a:endParaRPr>
          </a:p>
          <a:p>
            <a:r>
              <a:rPr lang="en-US" dirty="0" err="1"/>
              <a:t>Mając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uwadze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wyzwania</a:t>
            </a:r>
            <a:r>
              <a:rPr lang="en-US" dirty="0"/>
              <a:t>, </a:t>
            </a:r>
            <a:r>
              <a:rPr lang="en-US" dirty="0" err="1"/>
              <a:t>jakie</a:t>
            </a:r>
            <a:r>
              <a:rPr lang="en-US" dirty="0"/>
              <a:t> ma </a:t>
            </a:r>
            <a:r>
              <a:rPr lang="en-US" dirty="0" err="1"/>
              <a:t>osiągnąć</a:t>
            </a:r>
            <a:r>
              <a:rPr lang="en-US" dirty="0"/>
              <a:t> </a:t>
            </a:r>
            <a:r>
              <a:rPr lang="en-US" dirty="0" err="1"/>
              <a:t>aplikacja</a:t>
            </a:r>
            <a:r>
              <a:rPr lang="en-US" dirty="0"/>
              <a:t> </a:t>
            </a:r>
            <a:r>
              <a:rPr lang="en-US" dirty="0" err="1"/>
              <a:t>chmurowa</a:t>
            </a:r>
            <a:r>
              <a:rPr lang="en-US" dirty="0"/>
              <a:t> </a:t>
            </a:r>
            <a:r>
              <a:rPr lang="en-US" dirty="0" err="1"/>
              <a:t>oraz</a:t>
            </a:r>
            <a:r>
              <a:rPr lang="en-US" dirty="0"/>
              <a:t> </a:t>
            </a:r>
            <a:r>
              <a:rPr lang="en-US" dirty="0" err="1"/>
              <a:t>trudności</a:t>
            </a:r>
            <a:r>
              <a:rPr lang="en-US" dirty="0"/>
              <a:t>, </a:t>
            </a:r>
            <a:r>
              <a:rPr lang="en-US" dirty="0" err="1"/>
              <a:t>jakie</a:t>
            </a:r>
            <a:r>
              <a:rPr lang="en-US" dirty="0"/>
              <a:t> </a:t>
            </a:r>
            <a:r>
              <a:rPr lang="en-US" dirty="0" err="1"/>
              <a:t>zawsze</a:t>
            </a:r>
            <a:r>
              <a:rPr lang="en-US" dirty="0"/>
              <a:t> </a:t>
            </a:r>
            <a:r>
              <a:rPr lang="en-US" dirty="0" err="1"/>
              <a:t>istniały</a:t>
            </a:r>
            <a:r>
              <a:rPr lang="en-US" dirty="0"/>
              <a:t> </a:t>
            </a:r>
            <a:r>
              <a:rPr lang="en-US" dirty="0" err="1"/>
              <a:t>przy</a:t>
            </a:r>
            <a:r>
              <a:rPr lang="en-US" dirty="0"/>
              <a:t> </a:t>
            </a:r>
            <a:r>
              <a:rPr lang="en-US" dirty="0" err="1"/>
              <a:t>wdrażaniu</a:t>
            </a:r>
            <a:r>
              <a:rPr lang="en-US" dirty="0"/>
              <a:t> </a:t>
            </a:r>
            <a:r>
              <a:rPr lang="en-US" dirty="0" err="1"/>
              <a:t>tego</a:t>
            </a:r>
            <a:r>
              <a:rPr lang="en-US" dirty="0"/>
              <a:t> </a:t>
            </a:r>
            <a:r>
              <a:rPr lang="en-US" dirty="0" err="1"/>
              <a:t>typu</a:t>
            </a:r>
            <a:r>
              <a:rPr lang="en-US" dirty="0"/>
              <a:t> </a:t>
            </a:r>
            <a:r>
              <a:rPr lang="en-US" dirty="0" err="1"/>
              <a:t>aplikaccji</a:t>
            </a:r>
            <a:r>
              <a:rPr lang="en-US" dirty="0"/>
              <a:t>, </a:t>
            </a:r>
            <a:r>
              <a:rPr lang="en-US" dirty="0" err="1"/>
              <a:t>powstało</a:t>
            </a:r>
            <a:r>
              <a:rPr lang="en-US" dirty="0"/>
              <a:t> </a:t>
            </a:r>
            <a:r>
              <a:rPr lang="en-US" dirty="0" err="1"/>
              <a:t>coś</a:t>
            </a:r>
            <a:r>
              <a:rPr lang="en-US" dirty="0"/>
              <a:t> </a:t>
            </a:r>
            <a:r>
              <a:rPr lang="en-US" dirty="0" err="1"/>
              <a:t>takie</a:t>
            </a:r>
            <a:r>
              <a:rPr lang="en-US" dirty="0"/>
              <a:t> jak: </a:t>
            </a:r>
            <a:r>
              <a:rPr lang="en-US" dirty="0" err="1"/>
              <a:t>wzorzec</a:t>
            </a:r>
            <a:r>
              <a:rPr lang="en-US" dirty="0"/>
              <a:t> </a:t>
            </a:r>
            <a:r>
              <a:rPr lang="en-US" dirty="0" err="1"/>
              <a:t>projektowy</a:t>
            </a:r>
            <a:r>
              <a:rPr lang="en-US" dirty="0"/>
              <a:t>, </a:t>
            </a:r>
            <a:r>
              <a:rPr lang="en-US" dirty="0" err="1"/>
              <a:t>który</a:t>
            </a:r>
            <a:r>
              <a:rPr lang="en-US" dirty="0"/>
              <a:t> ma </a:t>
            </a:r>
            <a:r>
              <a:rPr lang="en-US" dirty="0" err="1"/>
              <a:t>rozwiązać</a:t>
            </a:r>
            <a:r>
              <a:rPr lang="en-US" dirty="0"/>
              <a:t> </a:t>
            </a:r>
            <a:r>
              <a:rPr lang="en-US" dirty="0" err="1"/>
              <a:t>problemy</a:t>
            </a:r>
            <a:r>
              <a:rPr lang="en-US" dirty="0"/>
              <a:t>, z </a:t>
            </a:r>
            <a:r>
              <a:rPr lang="en-US" dirty="0" err="1"/>
              <a:t>jakimi</a:t>
            </a:r>
            <a:r>
              <a:rPr lang="en-US" dirty="0"/>
              <a:t> </a:t>
            </a:r>
            <a:r>
              <a:rPr lang="en-US" dirty="0" err="1"/>
              <a:t>boryka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 </a:t>
            </a:r>
            <a:r>
              <a:rPr lang="en-US" dirty="0" err="1"/>
              <a:t>aplikacja</a:t>
            </a:r>
            <a:r>
              <a:rPr lang="en-US" dirty="0"/>
              <a:t> </a:t>
            </a:r>
            <a:r>
              <a:rPr lang="en-US" dirty="0" err="1"/>
              <a:t>chmurowa</a:t>
            </a:r>
            <a:r>
              <a:rPr lang="en-US" dirty="0"/>
              <a:t>. Na </a:t>
            </a:r>
            <a:r>
              <a:rPr lang="en-US" dirty="0" err="1"/>
              <a:t>kolejnych</a:t>
            </a:r>
            <a:r>
              <a:rPr lang="en-US" dirty="0"/>
              <a:t> </a:t>
            </a:r>
            <a:r>
              <a:rPr lang="en-US" dirty="0" err="1"/>
              <a:t>slajdach</a:t>
            </a:r>
            <a:r>
              <a:rPr lang="en-US" dirty="0"/>
              <a:t> </a:t>
            </a:r>
            <a:r>
              <a:rPr lang="en-US" dirty="0" err="1"/>
              <a:t>pokażemy</a:t>
            </a:r>
            <a:r>
              <a:rPr lang="en-US" dirty="0"/>
              <a:t> </a:t>
            </a:r>
            <a:r>
              <a:rPr lang="en-US" dirty="0" err="1"/>
              <a:t>główne</a:t>
            </a:r>
            <a:r>
              <a:rPr lang="en-US" dirty="0"/>
              <a:t> </a:t>
            </a:r>
            <a:r>
              <a:rPr lang="en-US" dirty="0" err="1"/>
              <a:t>wzorce</a:t>
            </a:r>
            <a:r>
              <a:rPr lang="en-US" dirty="0"/>
              <a:t> </a:t>
            </a:r>
            <a:r>
              <a:rPr lang="en-US" dirty="0" err="1"/>
              <a:t>projektowe</a:t>
            </a:r>
            <a:r>
              <a:rPr lang="en-US" dirty="0"/>
              <a:t> </a:t>
            </a:r>
            <a:r>
              <a:rPr lang="en-US" dirty="0" err="1"/>
              <a:t>stosowane</a:t>
            </a:r>
            <a:r>
              <a:rPr lang="en-US" dirty="0"/>
              <a:t> w </a:t>
            </a:r>
            <a:r>
              <a:rPr lang="en-US" dirty="0" err="1"/>
              <a:t>architekturze</a:t>
            </a:r>
            <a:r>
              <a:rPr lang="en-US" dirty="0"/>
              <a:t> </a:t>
            </a:r>
            <a:r>
              <a:rPr lang="en-US" dirty="0" err="1"/>
              <a:t>chmury</a:t>
            </a:r>
            <a:r>
              <a:rPr lang="en-US" dirty="0"/>
              <a:t>.</a:t>
            </a:r>
          </a:p>
          <a:p>
            <a:endParaRPr lang="en-US" dirty="0">
              <a:cs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41C3-DD00-488C-B871-F69D1747B515}" type="slidenum">
              <a:rPr lang="en-GB" noProof="0" smtClean="0"/>
              <a:t>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6015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Wzorce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projektowe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wykorzystywane</a:t>
            </a:r>
            <a:r>
              <a:rPr lang="en-US">
                <a:ea typeface="Calibri"/>
                <a:cs typeface="Calibri"/>
              </a:rPr>
              <a:t> do </a:t>
            </a:r>
            <a:r>
              <a:rPr lang="en-US" err="1">
                <a:ea typeface="Calibri"/>
                <a:cs typeface="Calibri"/>
              </a:rPr>
              <a:t>implementacji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architektury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chmurowej</a:t>
            </a:r>
            <a:r>
              <a:rPr lang="en-US">
                <a:ea typeface="Calibri"/>
                <a:cs typeface="Calibri"/>
              </a:rPr>
              <a:t>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41C3-DD00-488C-B871-F69D1747B515}" type="slidenum">
              <a:rPr lang="en-GB" noProof="0" smtClean="0"/>
              <a:t>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74367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>
                <a:ea typeface="+mn-lt"/>
                <a:cs typeface="+mn-lt"/>
              </a:rPr>
              <a:t>Mikroserwisy</a:t>
            </a:r>
            <a:r>
              <a:rPr lang="pl-PL" dirty="0">
                <a:ea typeface="+mn-lt"/>
                <a:cs typeface="+mn-lt"/>
              </a:rPr>
              <a:t> to termin określający architekturę aplikacji i sposób ich pisania. W odróżnieniu od monolitycznych rozwiązań, których zasada działania opiera się na rozmieszczeniu poszczególnych części aplikacji w jej wnętrzu, </a:t>
            </a:r>
            <a:r>
              <a:rPr lang="pl-PL" dirty="0" err="1">
                <a:ea typeface="+mn-lt"/>
                <a:cs typeface="+mn-lt"/>
              </a:rPr>
              <a:t>mikroserwisy</a:t>
            </a:r>
            <a:r>
              <a:rPr lang="pl-PL" dirty="0">
                <a:ea typeface="+mn-lt"/>
                <a:cs typeface="+mn-lt"/>
              </a:rPr>
              <a:t> dzielą je na mniejsze, niezależne od siebie komponenty.</a:t>
            </a:r>
            <a:endParaRPr lang="pl-PL" dirty="0"/>
          </a:p>
          <a:p>
            <a:endParaRPr lang="pl-PL" dirty="0"/>
          </a:p>
          <a:p>
            <a:r>
              <a:rPr lang="pl-PL" dirty="0" err="1">
                <a:ea typeface="+mn-lt"/>
                <a:cs typeface="+mn-lt"/>
              </a:rPr>
              <a:t>Mikroserwisy</a:t>
            </a:r>
            <a:r>
              <a:rPr lang="pl-PL" dirty="0">
                <a:ea typeface="+mn-lt"/>
                <a:cs typeface="+mn-lt"/>
              </a:rPr>
              <a:t> są ściśle powiązane z architekturą kontenerową. To właśnie dzięki kontenerom możliwe jest sprawne zarządzanie </a:t>
            </a:r>
            <a:r>
              <a:rPr lang="pl-PL" dirty="0" err="1">
                <a:ea typeface="+mn-lt"/>
                <a:cs typeface="+mn-lt"/>
              </a:rPr>
              <a:t>mikrousługami</a:t>
            </a:r>
            <a:r>
              <a:rPr lang="pl-PL" dirty="0">
                <a:ea typeface="+mn-lt"/>
                <a:cs typeface="+mn-lt"/>
              </a:rPr>
              <a:t> i w związku z tym stworzenie aplikacji opartej na współpracujących ze sobą serwisach. </a:t>
            </a:r>
            <a:endParaRPr lang="pl-PL" dirty="0"/>
          </a:p>
          <a:p>
            <a:pPr algn="l"/>
            <a:endParaRPr lang="pl-PL" dirty="0"/>
          </a:p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41C3-DD00-488C-B871-F69D1747B515}" type="slidenum">
              <a:rPr lang="en-GB" noProof="0" smtClean="0"/>
              <a:t>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2316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pl-PL" dirty="0">
              <a:ea typeface="+mn-lt"/>
              <a:cs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="1" dirty="0">
                <a:ea typeface="+mn-lt"/>
                <a:cs typeface="+mn-lt"/>
              </a:rPr>
              <a:t>Zwinność </a:t>
            </a:r>
            <a:r>
              <a:rPr lang="pl-PL" dirty="0">
                <a:ea typeface="+mn-lt"/>
                <a:cs typeface="+mn-lt"/>
              </a:rPr>
              <a:t>- Promowanie zwinnych sposobów pracy z małymi zespołami, które często wdrażają.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="1" dirty="0">
                <a:ea typeface="+mn-lt"/>
                <a:cs typeface="+mn-lt"/>
              </a:rPr>
              <a:t>Elastyczne skalowanie </a:t>
            </a:r>
            <a:r>
              <a:rPr lang="pl-PL" dirty="0">
                <a:ea typeface="+mn-lt"/>
                <a:cs typeface="+mn-lt"/>
              </a:rPr>
              <a:t>- Jeśli </a:t>
            </a:r>
            <a:r>
              <a:rPr lang="pl-PL" dirty="0" err="1">
                <a:ea typeface="+mn-lt"/>
                <a:cs typeface="+mn-lt"/>
              </a:rPr>
              <a:t>mikroserwis</a:t>
            </a:r>
            <a:r>
              <a:rPr lang="pl-PL" dirty="0">
                <a:ea typeface="+mn-lt"/>
                <a:cs typeface="+mn-lt"/>
              </a:rPr>
              <a:t> osiągnie swoją nośność, nowe instancje tej usługi mogą być szybko wdrożone do towarzyszącego klastra, aby pomóc zmniejszyć presję. Jesteśmy teraz </a:t>
            </a:r>
            <a:r>
              <a:rPr lang="pl-PL" dirty="0" err="1">
                <a:ea typeface="+mn-lt"/>
                <a:cs typeface="+mn-lt"/>
              </a:rPr>
              <a:t>multi-tenanant</a:t>
            </a:r>
            <a:r>
              <a:rPr lang="pl-PL" dirty="0">
                <a:ea typeface="+mn-lt"/>
                <a:cs typeface="+mn-lt"/>
              </a:rPr>
              <a:t> i </a:t>
            </a:r>
            <a:r>
              <a:rPr lang="pl-PL" dirty="0" err="1">
                <a:ea typeface="+mn-lt"/>
                <a:cs typeface="+mn-lt"/>
              </a:rPr>
              <a:t>stateless</a:t>
            </a:r>
            <a:r>
              <a:rPr lang="pl-PL" dirty="0">
                <a:ea typeface="+mn-lt"/>
                <a:cs typeface="+mn-lt"/>
              </a:rPr>
              <a:t> z klientami rozłożonymi na wiele instancji. Teraz możemy obsługiwać znacznie większe rozmiary instancji.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="1" dirty="0">
                <a:ea typeface="+mn-lt"/>
                <a:cs typeface="+mn-lt"/>
              </a:rPr>
              <a:t>Ciągłe wdrażanie </a:t>
            </a:r>
            <a:r>
              <a:rPr lang="pl-PL" dirty="0">
                <a:ea typeface="+mn-lt"/>
                <a:cs typeface="+mn-lt"/>
              </a:rPr>
              <a:t>- Mamy teraz częste i szybsze cykle wydawnicze. Wcześniej wypuszczaliśmy aktualizacje raz w tygodniu, a teraz możemy to robić około dwóch do trzech razy dziennie.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="1" dirty="0">
                <a:ea typeface="+mn-lt"/>
                <a:cs typeface="+mn-lt"/>
              </a:rPr>
              <a:t>Wysoka łatwość utrzymania i testowania </a:t>
            </a:r>
            <a:r>
              <a:rPr lang="pl-PL" dirty="0">
                <a:ea typeface="+mn-lt"/>
                <a:cs typeface="+mn-lt"/>
              </a:rPr>
              <a:t>- Zespoły mogą eksperymentować z nowymi funkcjami i cofać się, jeśli coś nie działa. Ułatwia to aktualizację kodu i przyspiesza czas wprowadzania na rynek nowych funkcji. Ponadto, łatwo jest wyizolować i naprawić błędy i usterki w poszczególnych usługach.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="1" dirty="0">
                <a:ea typeface="+mn-lt"/>
                <a:cs typeface="+mn-lt"/>
              </a:rPr>
              <a:t>Możliwość niezależnego wdrażania </a:t>
            </a:r>
            <a:r>
              <a:rPr lang="pl-PL" dirty="0">
                <a:ea typeface="+mn-lt"/>
                <a:cs typeface="+mn-lt"/>
              </a:rPr>
              <a:t>- Ponieważ </a:t>
            </a:r>
            <a:r>
              <a:rPr lang="pl-PL" dirty="0" err="1">
                <a:ea typeface="+mn-lt"/>
                <a:cs typeface="+mn-lt"/>
              </a:rPr>
              <a:t>mikroserwisy</a:t>
            </a:r>
            <a:r>
              <a:rPr lang="pl-PL" dirty="0">
                <a:ea typeface="+mn-lt"/>
                <a:cs typeface="+mn-lt"/>
              </a:rPr>
              <a:t> są indywidualnymi jednostkami, pozwalają na szybkie i łatwe niezależne wdrażanie poszczególnych funkcji.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="1" dirty="0">
                <a:ea typeface="+mn-lt"/>
                <a:cs typeface="+mn-lt"/>
              </a:rPr>
              <a:t>Elastyczność technologiczna </a:t>
            </a:r>
            <a:r>
              <a:rPr lang="pl-PL" dirty="0">
                <a:ea typeface="+mn-lt"/>
                <a:cs typeface="+mn-lt"/>
              </a:rPr>
              <a:t>- Architektury </a:t>
            </a:r>
            <a:r>
              <a:rPr lang="pl-PL" dirty="0" err="1">
                <a:ea typeface="+mn-lt"/>
                <a:cs typeface="+mn-lt"/>
              </a:rPr>
              <a:t>mikroserwisów</a:t>
            </a:r>
            <a:r>
              <a:rPr lang="pl-PL" dirty="0">
                <a:ea typeface="+mn-lt"/>
                <a:cs typeface="+mn-lt"/>
              </a:rPr>
              <a:t> dają zespołom swobodę wyboru pożądanych narzędzi.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="1" dirty="0">
                <a:ea typeface="+mn-lt"/>
                <a:cs typeface="+mn-lt"/>
              </a:rPr>
              <a:t>Wysoka niezawodność </a:t>
            </a:r>
            <a:r>
              <a:rPr lang="pl-PL" dirty="0">
                <a:ea typeface="+mn-lt"/>
                <a:cs typeface="+mn-lt"/>
              </a:rPr>
              <a:t>- Można wdrożyć zmiany dla konkretnej usługi, bez groźby upadku całej aplikacji.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="1" dirty="0">
                <a:ea typeface="+mn-lt"/>
                <a:cs typeface="+mn-lt"/>
              </a:rPr>
              <a:t>Szczęśliwsze zespoły </a:t>
            </a:r>
            <a:r>
              <a:rPr lang="pl-PL" dirty="0">
                <a:ea typeface="+mn-lt"/>
                <a:cs typeface="+mn-lt"/>
              </a:rPr>
              <a:t>- Zespoły, które pracują z </a:t>
            </a:r>
            <a:r>
              <a:rPr lang="pl-PL" dirty="0" err="1">
                <a:ea typeface="+mn-lt"/>
                <a:cs typeface="+mn-lt"/>
              </a:rPr>
              <a:t>mikroserwisami</a:t>
            </a:r>
            <a:r>
              <a:rPr lang="pl-PL" dirty="0">
                <a:ea typeface="+mn-lt"/>
                <a:cs typeface="+mn-lt"/>
              </a:rPr>
              <a:t>, są o wiele szczęśliwsze, ponieważ są bardziej autonomiczne i mogą samodzielnie budować i wdrażać, nie czekając tygodniami na zatwierdzenie </a:t>
            </a:r>
            <a:r>
              <a:rPr lang="pl-PL" dirty="0" err="1">
                <a:ea typeface="+mn-lt"/>
                <a:cs typeface="+mn-lt"/>
              </a:rPr>
              <a:t>pull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requesta</a:t>
            </a:r>
            <a:r>
              <a:rPr lang="pl-PL" dirty="0">
                <a:ea typeface="+mn-lt"/>
                <a:cs typeface="+mn-lt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41C3-DD00-488C-B871-F69D1747B515}" type="slidenum">
              <a:rPr lang="en-GB" noProof="0" smtClean="0"/>
              <a:t>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90132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rtlCol="0"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CFFC0A-31AB-41BA-A3E2-CE9910BD11EE}" type="datetime1">
              <a:rPr lang="en-GB" noProof="0" smtClean="0"/>
              <a:t>17/12/2022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72A12B-32D3-4AD6-AA49-3353A8417DA4}" type="datetime1">
              <a:rPr lang="en-GB" noProof="0" smtClean="0"/>
              <a:t>17/12/2022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4B80DC-69FE-4F33-A69F-FE7E97DDEF70}" type="datetime1">
              <a:rPr lang="en-GB" noProof="0" smtClean="0"/>
              <a:t>17/12/2022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n-GB" sz="8000" noProof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n-GB" sz="8000" noProof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 rtl="0">
              <a:buNone/>
            </a:pPr>
            <a:r>
              <a:rPr lang="en-GB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773506-12A8-4F2E-9505-4B94B36B91D0}" type="datetime1">
              <a:rPr lang="en-GB" noProof="0" smtClean="0"/>
              <a:t>17/12/2022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 rtl="0">
              <a:buNone/>
            </a:pPr>
            <a:r>
              <a:rPr lang="en-GB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874E9D-A5CB-4340-95D4-6851A6D30436}" type="datetime1">
              <a:rPr lang="en-GB" noProof="0" smtClean="0"/>
              <a:t>17/12/2022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n-GB" sz="8000" noProof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n-GB" sz="8000" noProof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en-GB" noProof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D4F810-046E-45CD-AEB9-0BD9A8DD28CB}" type="datetime1">
              <a:rPr lang="en-GB" noProof="0" smtClean="0"/>
              <a:t>17/12/2022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en-GB" noProof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en-GB" noProof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A962AA-33DF-41A7-BCF0-43B1C6C0B65E}" type="datetime1">
              <a:rPr lang="en-GB" noProof="0" smtClean="0"/>
              <a:t>17/12/2022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E107DE-9B1F-4A20-B566-DC79CC7518AF}" type="datetime1">
              <a:rPr lang="en-GB" noProof="0" smtClean="0"/>
              <a:t>17/12/2022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rtlCol="0" anchor="t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910F6D-2728-4255-A564-464FFBC78D11}" type="datetime1">
              <a:rPr lang="en-GB" noProof="0" smtClean="0"/>
              <a:t>17/12/2022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 anchor="ctr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555733-B36D-45D1-9096-264AA243E775}" type="datetime1">
              <a:rPr lang="en-GB" noProof="0" smtClean="0"/>
              <a:t>17/12/2022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rtlCol="0" anchor="b"/>
          <a:lstStyle>
            <a:lvl1pPr algn="r">
              <a:defRPr sz="4000" b="0" cap="all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35ED59-594F-400F-AA35-28FB69A2E15E}" type="datetime1">
              <a:rPr lang="en-GB" noProof="0" smtClean="0"/>
              <a:t>17/12/2022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2C4093-04E6-4807-BFC5-05B5D433DFF4}" type="datetime1">
              <a:rPr lang="en-GB" noProof="0" smtClean="0"/>
              <a:t>17/12/2022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A0C933-BAF2-4415-A63B-A4E111922A28}" type="datetime1">
              <a:rPr lang="en-GB" noProof="0" smtClean="0"/>
              <a:t>17/12/2022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93AD17-A84F-4298-B63A-4FCC22F593F8}" type="datetime1">
              <a:rPr lang="en-GB" noProof="0" smtClean="0"/>
              <a:t>17/12/2022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606A1F-9BF7-45C0-933A-31B29006F10D}" type="datetime1">
              <a:rPr lang="en-GB" noProof="0" smtClean="0"/>
              <a:t>17/12/2022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8B6DCF-43DE-4CB3-9123-ABF01AC5CB10}" type="datetime1">
              <a:rPr lang="en-GB" noProof="0" smtClean="0"/>
              <a:t>17/12/2022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 rtlCol="0"/>
          <a:lstStyle/>
          <a:p>
            <a:pPr rtl="0"/>
            <a:fld id="{5BD1373A-891D-467E-BF96-D59B42827EE1}" type="datetime1">
              <a:rPr lang="en-GB" noProof="0" smtClean="0"/>
              <a:t>17/12/2022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>
              <a:lumMod val="50000"/>
            </a:schemeClr>
          </a:fgClr>
          <a:bgClr>
            <a:schemeClr val="tx2">
              <a:lumMod val="2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fld id="{CB217C9C-4912-4E1D-956E-61AA734EA84A}" type="datetime1">
              <a:rPr lang="en-GB" noProof="0" smtClean="0"/>
              <a:t>17/12/2022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fld id="{D57F1E4F-1CFF-5643-939E-217C01CDF565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Urządzenie przenośne z aplikacjami">
            <a:extLst>
              <a:ext uri="{FF2B5EF4-FFF2-40B4-BE49-F238E27FC236}">
                <a16:creationId xmlns:a16="http://schemas.microsoft.com/office/drawing/2014/main" id="{2FA34DA6-7FE6-0400-42CF-AD13E0D874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9588" y="3429000"/>
            <a:ext cx="10676965" cy="1539469"/>
          </a:xfrm>
        </p:spPr>
        <p:txBody>
          <a:bodyPr rtlCol="0">
            <a:normAutofit fontScale="90000"/>
          </a:bodyPr>
          <a:lstStyle/>
          <a:p>
            <a:br>
              <a:rPr lang="en-GB" dirty="0">
                <a:effectLst/>
              </a:rPr>
            </a:br>
            <a:r>
              <a:rPr lang="en-GB" dirty="0">
                <a:effectLst/>
              </a:rPr>
              <a:t>Cloud-Native Application Patterns</a:t>
            </a:r>
            <a:br>
              <a:rPr lang="en-GB" dirty="0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Times New Roman"/>
              </a:rPr>
            </a:br>
            <a:endParaRPr lang="en-GB" dirty="0"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59" y="4676369"/>
            <a:ext cx="7355422" cy="584200"/>
          </a:xfrm>
        </p:spPr>
        <p:txBody>
          <a:bodyPr rtlCol="0">
            <a:normAutofit/>
          </a:bodyPr>
          <a:lstStyle/>
          <a:p>
            <a:r>
              <a:rPr lang="en-GB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na</a:t>
            </a:r>
            <a:r>
              <a:rPr lang="en-GB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 </a:t>
            </a:r>
            <a:r>
              <a:rPr lang="en-GB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podstawie</a:t>
            </a:r>
            <a:r>
              <a:rPr lang="en-GB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GB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rhuan</a:t>
            </a:r>
            <a:r>
              <a:rPr lang="en-GB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GB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rocha</a:t>
            </a:r>
            <a:r>
              <a:rPr lang="en-GB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 - java </a:t>
            </a:r>
            <a:r>
              <a:rPr lang="en-GB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ee</a:t>
            </a:r>
            <a:r>
              <a:rPr lang="en-GB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 8 design patterns</a:t>
            </a:r>
            <a:endParaRPr lang="en-GB" dirty="0">
              <a:latin typeface="Times New Roman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D2EE9E-F09C-54C9-556E-473E2C4B1B71}"/>
              </a:ext>
            </a:extLst>
          </p:cNvPr>
          <p:cNvSpPr txBox="1"/>
          <p:nvPr/>
        </p:nvSpPr>
        <p:spPr>
          <a:xfrm>
            <a:off x="2937863" y="210030"/>
            <a:ext cx="5829620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3600">
                <a:latin typeface="Times New Roman"/>
                <a:cs typeface="Times New Roman"/>
              </a:rPr>
              <a:t>POLITECHNIKA </a:t>
            </a:r>
            <a:r>
              <a:rPr lang="en-GB" sz="3600">
                <a:latin typeface="Times New Roman"/>
                <a:cs typeface="Times New Roman"/>
              </a:rPr>
              <a:t> </a:t>
            </a:r>
          </a:p>
          <a:p>
            <a:pPr algn="ctr"/>
            <a:r>
              <a:rPr lang="pl-PL" sz="3600">
                <a:latin typeface="Times New Roman"/>
                <a:cs typeface="Times New Roman"/>
              </a:rPr>
              <a:t>KRAKOWSKA </a:t>
            </a:r>
            <a:r>
              <a:rPr lang="en-GB" sz="3600">
                <a:latin typeface="Times New Roman"/>
                <a:cs typeface="Times New Roman"/>
              </a:rPr>
              <a:t> </a:t>
            </a:r>
          </a:p>
          <a:p>
            <a:pPr algn="ctr"/>
            <a:r>
              <a:rPr lang="pl-PL" sz="2000">
                <a:latin typeface="Times New Roman"/>
                <a:cs typeface="Times New Roman"/>
              </a:rPr>
              <a:t>im. Tadeusza Kościuszki</a:t>
            </a:r>
            <a:r>
              <a:rPr lang="en-GB" sz="2000">
                <a:latin typeface="Times New Roman"/>
                <a:cs typeface="Times New Roman"/>
              </a:rPr>
              <a:t> </a:t>
            </a:r>
          </a:p>
        </p:txBody>
      </p:sp>
      <p:pic>
        <p:nvPicPr>
          <p:cNvPr id="9" name="Picture 9" descr="Logo&#10;&#10;Description automatically generated">
            <a:extLst>
              <a:ext uri="{FF2B5EF4-FFF2-40B4-BE49-F238E27FC236}">
                <a16:creationId xmlns:a16="http://schemas.microsoft.com/office/drawing/2014/main" id="{9A231D26-D65A-73E3-63C3-1B7F67AD7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744" y="1500308"/>
            <a:ext cx="1705857" cy="1705857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798BFF7D-B0B9-E175-732D-A00CC4806F66}"/>
              </a:ext>
            </a:extLst>
          </p:cNvPr>
          <p:cNvSpPr txBox="1">
            <a:spLocks/>
          </p:cNvSpPr>
          <p:nvPr/>
        </p:nvSpPr>
        <p:spPr>
          <a:xfrm>
            <a:off x="2119418" y="3051202"/>
            <a:ext cx="7355422" cy="584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GB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Zaawansowane</a:t>
            </a:r>
            <a:r>
              <a:rPr lang="en-GB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GB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techniki</a:t>
            </a:r>
            <a:r>
              <a:rPr lang="en-GB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GB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programowania</a:t>
            </a:r>
            <a:r>
              <a:rPr lang="en-GB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en-GB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projekt</a:t>
            </a:r>
            <a:r>
              <a:rPr lang="en-GB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2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B11DA01-8119-A76C-42EC-46E6A56233C0}"/>
              </a:ext>
            </a:extLst>
          </p:cNvPr>
          <p:cNvSpPr txBox="1">
            <a:spLocks/>
          </p:cNvSpPr>
          <p:nvPr/>
        </p:nvSpPr>
        <p:spPr>
          <a:xfrm>
            <a:off x="1722206" y="251539"/>
            <a:ext cx="8744554" cy="7595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abstraction</a:t>
            </a:r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8BAB554-5CAF-E3C6-4E7A-4659558E5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739" y="1221946"/>
            <a:ext cx="7825488" cy="512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7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B11DA01-8119-A76C-42EC-46E6A56233C0}"/>
              </a:ext>
            </a:extLst>
          </p:cNvPr>
          <p:cNvSpPr txBox="1">
            <a:spLocks/>
          </p:cNvSpPr>
          <p:nvPr/>
        </p:nvSpPr>
        <p:spPr>
          <a:xfrm>
            <a:off x="1722206" y="251539"/>
            <a:ext cx="8744554" cy="7595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Twelve-factor</a:t>
            </a:r>
            <a:endParaRPr lang="en-US"/>
          </a:p>
        </p:txBody>
      </p:sp>
      <p:graphicFrame>
        <p:nvGraphicFramePr>
          <p:cNvPr id="11" name="pole tekstowe 3">
            <a:extLst>
              <a:ext uri="{FF2B5EF4-FFF2-40B4-BE49-F238E27FC236}">
                <a16:creationId xmlns:a16="http://schemas.microsoft.com/office/drawing/2014/main" id="{2277BFB7-8E8A-C912-806F-99C9C39541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3664087"/>
              </p:ext>
            </p:extLst>
          </p:nvPr>
        </p:nvGraphicFramePr>
        <p:xfrm>
          <a:off x="1387133" y="1484832"/>
          <a:ext cx="9414699" cy="433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730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B11DA01-8119-A76C-42EC-46E6A56233C0}"/>
              </a:ext>
            </a:extLst>
          </p:cNvPr>
          <p:cNvSpPr txBox="1">
            <a:spLocks/>
          </p:cNvSpPr>
          <p:nvPr/>
        </p:nvSpPr>
        <p:spPr>
          <a:xfrm>
            <a:off x="643192" y="609600"/>
            <a:ext cx="3643674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28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Twelve-factor</a:t>
            </a:r>
          </a:p>
          <a:p>
            <a:pPr algn="l">
              <a:spcBef>
                <a:spcPct val="0"/>
              </a:spcBef>
            </a:pPr>
            <a:r>
              <a:rPr lang="en-US" sz="28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Codebase </a:t>
            </a:r>
          </a:p>
          <a:p>
            <a:pPr algn="l">
              <a:spcBef>
                <a:spcPct val="0"/>
              </a:spcBef>
            </a:pPr>
            <a:endParaRPr lang="en-US" sz="2800" cap="all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76A2A1-0D8B-18AF-D55A-A6216A254BE8}"/>
              </a:ext>
            </a:extLst>
          </p:cNvPr>
          <p:cNvSpPr txBox="1"/>
          <p:nvPr/>
        </p:nvSpPr>
        <p:spPr>
          <a:xfrm>
            <a:off x="495990" y="2514600"/>
            <a:ext cx="3938078" cy="281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architekturze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mikroserwisów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jest to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jedna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baza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kodu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usługę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─ ale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może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wiele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wdrożeń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Wdrożenie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działająca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instancja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aplikacji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Zazwyczaj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jest to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strona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produkcyjna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jedna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lub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więcej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stron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inscenizacji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Kopia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aplikacji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działająca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lokalnym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środowisku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programisty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jest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również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uważana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wdrożenie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42" name="Picture 2" descr="The practical JS 12 factor application | I. Codebase | by Django Shelton |  Medium">
            <a:extLst>
              <a:ext uri="{FF2B5EF4-FFF2-40B4-BE49-F238E27FC236}">
                <a16:creationId xmlns:a16="http://schemas.microsoft.com/office/drawing/2014/main" id="{4D063107-A3F0-A3A9-AA0B-03EF2D9E8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6583" y="609600"/>
            <a:ext cx="6297296" cy="5247747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36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B11DA01-8119-A76C-42EC-46E6A56233C0}"/>
              </a:ext>
            </a:extLst>
          </p:cNvPr>
          <p:cNvSpPr txBox="1">
            <a:spLocks/>
          </p:cNvSpPr>
          <p:nvPr/>
        </p:nvSpPr>
        <p:spPr>
          <a:xfrm>
            <a:off x="6420465" y="609600"/>
            <a:ext cx="5122606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3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Twelve-factor</a:t>
            </a:r>
          </a:p>
          <a:p>
            <a:pPr algn="l">
              <a:spcBef>
                <a:spcPct val="0"/>
              </a:spcBef>
            </a:pPr>
            <a:r>
              <a:rPr lang="en-US" sz="3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Dependencies </a:t>
            </a:r>
          </a:p>
          <a:p>
            <a:pPr algn="l">
              <a:spcBef>
                <a:spcPct val="0"/>
              </a:spcBef>
            </a:pPr>
            <a:endParaRPr lang="en-US" sz="3200" cap="all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6A5B6B-4962-B15D-2A5A-ACE4F21C9A6F}"/>
              </a:ext>
            </a:extLst>
          </p:cNvPr>
          <p:cNvSpPr txBox="1"/>
          <p:nvPr/>
        </p:nvSpPr>
        <p:spPr>
          <a:xfrm>
            <a:off x="5666554" y="2156668"/>
            <a:ext cx="5633357" cy="4091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Deklaruj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wszystkie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zależności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dokładnie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poprzez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manifest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deklaracji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zależności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Używaj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narzędzia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do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izolacji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zależności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podczas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wykonywania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aby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zapewnić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że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żadne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niejawne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zależności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wchodzą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z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otaczającego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systemu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Dotyczy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to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zarówno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prod jak i dev.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polegaj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niejawnym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istnieniu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jakichkolwiek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ogólnosystemowych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pakietów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stron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lub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narzędzi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stron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Podczas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gdy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narzędzia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mogą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istnieć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w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większości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systemów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ma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gwarancji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że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będą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istnieć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w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systemach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w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których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aplikacja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działa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w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przyszłości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jest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też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pewne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że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wersja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znaleziona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przyszłym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systemie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będzie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kompatybilna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z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aplikacją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1266" name="Picture 2" descr="Dependency - Free arrows icons">
            <a:extLst>
              <a:ext uri="{FF2B5EF4-FFF2-40B4-BE49-F238E27FC236}">
                <a16:creationId xmlns:a16="http://schemas.microsoft.com/office/drawing/2014/main" id="{A457418D-780A-8B26-1CB5-E24EA4038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2089" y="1473717"/>
            <a:ext cx="3910565" cy="3910565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3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" name="Picture 10" descr="free black and white gears icon PNG image with transparent background |  TOPpng">
            <a:extLst>
              <a:ext uri="{FF2B5EF4-FFF2-40B4-BE49-F238E27FC236}">
                <a16:creationId xmlns:a16="http://schemas.microsoft.com/office/drawing/2014/main" id="{2C002DDE-71FC-9533-19C9-69A2B9337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8" r="1" b="1623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B11DA01-8119-A76C-42EC-46E6A56233C0}"/>
              </a:ext>
            </a:extLst>
          </p:cNvPr>
          <p:cNvSpPr txBox="1">
            <a:spLocks/>
          </p:cNvSpPr>
          <p:nvPr/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3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Twelve-factor</a:t>
            </a:r>
          </a:p>
          <a:p>
            <a:pPr algn="l">
              <a:spcBef>
                <a:spcPct val="0"/>
              </a:spcBef>
            </a:pPr>
            <a:r>
              <a:rPr lang="en-US" sz="3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config</a:t>
            </a:r>
          </a:p>
          <a:p>
            <a:pPr algn="l">
              <a:spcBef>
                <a:spcPct val="0"/>
              </a:spcBef>
            </a:pPr>
            <a:endParaRPr lang="en-US" sz="3200" cap="all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9B3714-D046-3C3F-F1EB-75A7CA14D7E4}"/>
              </a:ext>
            </a:extLst>
          </p:cNvPr>
          <p:cNvSpPr txBox="1"/>
          <p:nvPr/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1700" b="1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Kilka</a:t>
            </a:r>
            <a:r>
              <a:rPr lang="en-US" sz="1700" b="1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700" b="1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najlepszych</a:t>
            </a:r>
            <a:r>
              <a:rPr lang="en-US" sz="1700" b="1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700" b="1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praktyk</a:t>
            </a:r>
            <a:r>
              <a:rPr lang="en-US" sz="1700" b="1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do </a:t>
            </a:r>
            <a:r>
              <a:rPr lang="en-US" sz="1700" b="1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rozważenia</a:t>
            </a:r>
            <a:r>
              <a:rPr lang="en-US" sz="1700" b="1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: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sz="1700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Użyj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zmiennej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środowiskowej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dla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wszystkiego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co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może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się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zmienić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w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czasie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biegu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a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także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dla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sekretów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które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nie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powinny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być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zaangażowane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we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wspólne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repozytorium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Używaj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nie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kontrolowanych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wersji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plików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.env do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rozwoju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lokalnego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Przechowuj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wszystkie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pliki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.env w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bezpiecznym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systemie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przechowywania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tak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aby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były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dostępne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dla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zespołów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programistycznych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ale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nie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były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przekazywane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do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repozytorium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kodu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który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jest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używany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wdrożeniu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aplikacji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platformę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użyj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mechanizmu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zarządzania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zmiennymi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7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środowiskowymi</a:t>
            </a:r>
            <a:r>
              <a:rPr lang="en-US" sz="17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platformy.</a:t>
            </a:r>
          </a:p>
        </p:txBody>
      </p:sp>
    </p:spTree>
    <p:extLst>
      <p:ext uri="{BB962C8B-B14F-4D97-AF65-F5344CB8AC3E}">
        <p14:creationId xmlns:p14="http://schemas.microsoft.com/office/powerpoint/2010/main" val="212988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B11DA01-8119-A76C-42EC-46E6A56233C0}"/>
              </a:ext>
            </a:extLst>
          </p:cNvPr>
          <p:cNvSpPr txBox="1">
            <a:spLocks/>
          </p:cNvSpPr>
          <p:nvPr/>
        </p:nvSpPr>
        <p:spPr>
          <a:xfrm>
            <a:off x="643192" y="609600"/>
            <a:ext cx="3643674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28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Twelve-factor</a:t>
            </a:r>
          </a:p>
          <a:p>
            <a:pPr algn="l">
              <a:spcBef>
                <a:spcPct val="0"/>
              </a:spcBef>
            </a:pPr>
            <a:r>
              <a:rPr lang="en-US" sz="28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Backing services </a:t>
            </a:r>
          </a:p>
          <a:p>
            <a:pPr algn="l">
              <a:spcBef>
                <a:spcPct val="0"/>
              </a:spcBef>
            </a:pPr>
            <a:endParaRPr lang="en-US" sz="2800" cap="all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BE8C05-E09F-E1DC-AA7B-3B711D5F171A}"/>
              </a:ext>
            </a:extLst>
          </p:cNvPr>
          <p:cNvSpPr txBox="1"/>
          <p:nvPr/>
        </p:nvSpPr>
        <p:spPr>
          <a:xfrm>
            <a:off x="216156" y="2514600"/>
            <a:ext cx="4927344" cy="3733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Usługi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zaplecza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są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zwykle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zarządzane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lokalnie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przez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tych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samych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administratorów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systemów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którzy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wdrażają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runtime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aplikacji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Aplikacja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może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również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mieć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usługi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dostarczane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zarządzane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przez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strony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trzecie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przypadku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mikroserwisów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wszystko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co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zewnętrzne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w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stosunku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do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usługi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jest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traktowane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jako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dołączony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zasób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Zapewnia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to,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że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każda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usługa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jest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całkowicie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przenośna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luźno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sprzężona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z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innymi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zasobami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w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systemie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Ponadto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ścisła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separacja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zwiększa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elastyczność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podczas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rozwoju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;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programiści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muszą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uruchamiać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tylko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te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usługi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które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6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modyfikują</a:t>
            </a:r>
            <a:r>
              <a:rPr lang="en-US" sz="16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3314" name="Picture 2" descr="What is Cloud Native? | Microsoft Learn">
            <a:extLst>
              <a:ext uri="{FF2B5EF4-FFF2-40B4-BE49-F238E27FC236}">
                <a16:creationId xmlns:a16="http://schemas.microsoft.com/office/drawing/2014/main" id="{A11289B6-E676-4A7B-4E82-426E4C408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3114" y="1254510"/>
            <a:ext cx="6224513" cy="3625779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8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B11DA01-8119-A76C-42EC-46E6A56233C0}"/>
              </a:ext>
            </a:extLst>
          </p:cNvPr>
          <p:cNvSpPr txBox="1">
            <a:spLocks/>
          </p:cNvSpPr>
          <p:nvPr/>
        </p:nvSpPr>
        <p:spPr>
          <a:xfrm>
            <a:off x="6420465" y="609600"/>
            <a:ext cx="5122606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3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Twelve-factor</a:t>
            </a:r>
          </a:p>
          <a:p>
            <a:pPr algn="l">
              <a:spcBef>
                <a:spcPct val="0"/>
              </a:spcBef>
            </a:pPr>
            <a:r>
              <a:rPr lang="en-US" sz="3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Build, release, run</a:t>
            </a:r>
          </a:p>
          <a:p>
            <a:pPr algn="l">
              <a:spcBef>
                <a:spcPct val="0"/>
              </a:spcBef>
            </a:pPr>
            <a:endParaRPr lang="en-US" sz="3200" cap="all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41F041-274D-707C-03BE-F1D9C15886A7}"/>
              </a:ext>
            </a:extLst>
          </p:cNvPr>
          <p:cNvSpPr txBox="1"/>
          <p:nvPr/>
        </p:nvSpPr>
        <p:spPr>
          <a:xfrm>
            <a:off x="6207616" y="2527237"/>
            <a:ext cx="5748043" cy="34869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Należy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zastosować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narzędzia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ciągłej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integracji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/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ciągłego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dostarczania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(CI/CD), aby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zautomatyzować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budowanie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wspierać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ścisłe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oddzielenie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etapów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budowania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wydawania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uruchamiania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obrazy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Docker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ułatwiają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oddzielenie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etapów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budowania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uruchamiania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Obrazy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powinny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być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tworzone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z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każdego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commitu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traktowane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jako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artefakty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wdrożenia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Rozpocznij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proces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budowy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od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zapisania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aplikacji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w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kontroli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źródła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a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następnie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zbuduj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jej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zależności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Oddzielenie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informacji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o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konfiguracji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umożliwia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połączenie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ich z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budową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dla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etapu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wydania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Jest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ona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wtedy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gotowa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do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etapu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uruchomienia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Każde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wydanie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powinno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mieć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unikalny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500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identyfikator</a:t>
            </a:r>
            <a:r>
              <a:rPr lang="en-US" sz="15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4340" name="Picture 4" descr="4. Design, Build, Release, Run - Beyond the Twelve-Factor App [Book]">
            <a:extLst>
              <a:ext uri="{FF2B5EF4-FFF2-40B4-BE49-F238E27FC236}">
                <a16:creationId xmlns:a16="http://schemas.microsoft.com/office/drawing/2014/main" id="{EA8CAB4E-358B-723E-3D6A-D2881BBA8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92" y="2524820"/>
            <a:ext cx="5451627" cy="2003472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1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uilding a Cloud-Native Business | Cascadeo">
            <a:extLst>
              <a:ext uri="{FF2B5EF4-FFF2-40B4-BE49-F238E27FC236}">
                <a16:creationId xmlns:a16="http://schemas.microsoft.com/office/drawing/2014/main" id="{F6012046-F224-ED94-E848-CB1C138EEF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7" b="1652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B11DA01-8119-A76C-42EC-46E6A56233C0}"/>
              </a:ext>
            </a:extLst>
          </p:cNvPr>
          <p:cNvSpPr txBox="1">
            <a:spLocks/>
          </p:cNvSpPr>
          <p:nvPr/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3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Twelve-factor</a:t>
            </a:r>
          </a:p>
          <a:p>
            <a:pPr algn="l">
              <a:spcBef>
                <a:spcPct val="0"/>
              </a:spcBef>
            </a:pPr>
            <a:r>
              <a:rPr lang="en-US" sz="3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processes</a:t>
            </a:r>
          </a:p>
          <a:p>
            <a:pPr algn="l">
              <a:spcBef>
                <a:spcPct val="0"/>
              </a:spcBef>
            </a:pPr>
            <a:endParaRPr lang="en-US" sz="3200" cap="all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EDAB11-43DD-0921-B932-4A33FBC982B8}"/>
              </a:ext>
            </a:extLst>
          </p:cNvPr>
          <p:cNvSpPr txBox="1"/>
          <p:nvPr/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Upewnienie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się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że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aplikacja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jest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bezpaństwowa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ułatwia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skalowanie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usługi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w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sposób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horyzontalny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po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prostu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dodając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więcej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instancji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tej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usługi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Przechowuj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wszelkie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dane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stanowe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lub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dane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które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muszą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być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współdzielone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między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instancjami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w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usłudze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wspierającej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takiej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jak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baza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danych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Przestrzeń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pamięci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procesu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lub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system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plików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mogą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być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używane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jako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krótkie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pojedyncze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cache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transakcji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Dane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stanu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sesji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są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dobrym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kandydatem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do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magazynu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danych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który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oferuje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wygasanie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czasu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endParaRPr lang="en-US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898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B11DA01-8119-A76C-42EC-46E6A56233C0}"/>
              </a:ext>
            </a:extLst>
          </p:cNvPr>
          <p:cNvSpPr txBox="1">
            <a:spLocks/>
          </p:cNvSpPr>
          <p:nvPr/>
        </p:nvSpPr>
        <p:spPr>
          <a:xfrm>
            <a:off x="1514729" y="277895"/>
            <a:ext cx="3657346" cy="1473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28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Twelve-factor</a:t>
            </a:r>
          </a:p>
          <a:p>
            <a:pPr algn="l">
              <a:spcBef>
                <a:spcPct val="0"/>
              </a:spcBef>
            </a:pPr>
            <a:r>
              <a:rPr lang="en-US" sz="28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Port binding</a:t>
            </a:r>
          </a:p>
          <a:p>
            <a:pPr algn="l">
              <a:spcBef>
                <a:spcPct val="0"/>
              </a:spcBef>
            </a:pPr>
            <a:endParaRPr lang="en-US" sz="2800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4E1438-A43D-46F0-D396-63A3B7A86C21}"/>
              </a:ext>
            </a:extLst>
          </p:cNvPr>
          <p:cNvSpPr txBox="1"/>
          <p:nvPr/>
        </p:nvSpPr>
        <p:spPr>
          <a:xfrm>
            <a:off x="151874" y="1934765"/>
            <a:ext cx="6383057" cy="35397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endParaRPr lang="en-US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Aby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czynnik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wiązania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portów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był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bardziej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przydatny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dla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mikroserwisów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zezwala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się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dostęp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do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trwałych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danych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należących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do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usługi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tylko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za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pośrednictwem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interfejsu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API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usługi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Zapobiega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to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domyślnym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kontraktom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usługowym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między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mikroserwisami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Zapewnia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również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że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mogą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one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stać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się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ściśle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sprzężone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Dodatkowo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izolacja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danych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pozwala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deweloperowi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wybrać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dla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każdej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usługi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taki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typ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magazynu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danych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który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najlepiej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odpowiada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jej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potrzebom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6386" name="Picture 2" descr="Port binding | 12-factor Application Microservices best practice - YouTube">
            <a:extLst>
              <a:ext uri="{FF2B5EF4-FFF2-40B4-BE49-F238E27FC236}">
                <a16:creationId xmlns:a16="http://schemas.microsoft.com/office/drawing/2014/main" id="{E971579C-EF24-C2A3-5622-34F5AF9C3B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21250" r="12110"/>
          <a:stretch/>
        </p:blipFill>
        <p:spPr bwMode="auto">
          <a:xfrm>
            <a:off x="6897661" y="1934765"/>
            <a:ext cx="4917492" cy="2988470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49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B11DA01-8119-A76C-42EC-46E6A56233C0}"/>
              </a:ext>
            </a:extLst>
          </p:cNvPr>
          <p:cNvSpPr txBox="1">
            <a:spLocks/>
          </p:cNvSpPr>
          <p:nvPr/>
        </p:nvSpPr>
        <p:spPr>
          <a:xfrm>
            <a:off x="643191" y="609600"/>
            <a:ext cx="6573685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3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Twelve-factor</a:t>
            </a:r>
          </a:p>
          <a:p>
            <a:pPr algn="l">
              <a:spcBef>
                <a:spcPct val="0"/>
              </a:spcBef>
            </a:pPr>
            <a:r>
              <a:rPr lang="en-US" sz="3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concurrency</a:t>
            </a:r>
          </a:p>
          <a:p>
            <a:pPr algn="l">
              <a:spcBef>
                <a:spcPct val="0"/>
              </a:spcBef>
            </a:pPr>
            <a:endParaRPr lang="en-US" sz="3200" cap="all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5B4277-ED5A-288B-E719-BF27B1F468CD}"/>
              </a:ext>
            </a:extLst>
          </p:cNvPr>
          <p:cNvSpPr txBox="1"/>
          <p:nvPr/>
        </p:nvSpPr>
        <p:spPr>
          <a:xfrm>
            <a:off x="222264" y="2036482"/>
            <a:ext cx="7171593" cy="42502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Obsługa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współbieżności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oznacza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że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różne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części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aplikacji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mogą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być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skalowane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w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celu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zaspokojenia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potrzeb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Gdy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aplikacja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jest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tworzona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z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myślą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o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współbieżności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można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bez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wysiłku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uruchamiać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nowe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instancje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w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chmurze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Zasada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ta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czerpie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z UNIX-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owego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modelu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uruchamiania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usług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daemons,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umożliwiając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architekturę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aplikacji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do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obsługi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różnych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obciążeń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poprzez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przypisanie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każdego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rodzaju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pracy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do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typu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procesu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W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tym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celu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należy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zorganizować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procesy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zgodnie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z ich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przeznaczeniem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a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następnie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rozdzielić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je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tak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aby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można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je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było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skalować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w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górę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w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dół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w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zależności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od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potrzeb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Docker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inne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usługi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kontenerowe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zapewniają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współbieżność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usług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7410" name="Picture 2" descr="Concurrency patterns - YouTube">
            <a:extLst>
              <a:ext uri="{FF2B5EF4-FFF2-40B4-BE49-F238E27FC236}">
                <a16:creationId xmlns:a16="http://schemas.microsoft.com/office/drawing/2014/main" id="{7BEF0119-8877-AE9A-7621-E0C1EC1DE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0839" y="2150508"/>
            <a:ext cx="3976788" cy="2236943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01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5599ECA-3025-F67D-567D-A80025C94605}"/>
              </a:ext>
            </a:extLst>
          </p:cNvPr>
          <p:cNvSpPr txBox="1">
            <a:spLocks/>
          </p:cNvSpPr>
          <p:nvPr/>
        </p:nvSpPr>
        <p:spPr>
          <a:xfrm>
            <a:off x="2337133" y="361790"/>
            <a:ext cx="7521909" cy="10196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AGENDA</a:t>
            </a:r>
            <a:endParaRPr lang="en-US" sz="360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1A90395-E10D-025A-5FAB-2E6710D65037}"/>
              </a:ext>
            </a:extLst>
          </p:cNvPr>
          <p:cNvSpPr txBox="1">
            <a:spLocks/>
          </p:cNvSpPr>
          <p:nvPr/>
        </p:nvSpPr>
        <p:spPr>
          <a:xfrm>
            <a:off x="2330729" y="1379925"/>
            <a:ext cx="7355422" cy="584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koncepcja</a:t>
            </a:r>
            <a:r>
              <a:rPr lang="en-GB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GB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aplikacji</a:t>
            </a:r>
            <a:r>
              <a:rPr lang="en-GB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GB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chmurowych</a:t>
            </a:r>
            <a:r>
              <a:rPr lang="en-GB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(cloud-native)</a:t>
            </a:r>
            <a:endParaRPr lang="en-US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F6E1718-1BCB-B09D-ADE8-F3DBD514CB54}"/>
              </a:ext>
            </a:extLst>
          </p:cNvPr>
          <p:cNvSpPr txBox="1">
            <a:spLocks/>
          </p:cNvSpPr>
          <p:nvPr/>
        </p:nvSpPr>
        <p:spPr>
          <a:xfrm>
            <a:off x="2322365" y="2261061"/>
            <a:ext cx="7355422" cy="584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cele</a:t>
            </a:r>
            <a:r>
              <a:rPr lang="en-GB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GB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aplikacji</a:t>
            </a:r>
            <a:r>
              <a:rPr lang="en-GB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w </a:t>
            </a:r>
            <a:r>
              <a:rPr lang="en-GB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chmurze</a:t>
            </a:r>
            <a:endParaRPr lang="en-US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1CC64E-AADB-21BA-6E42-DB731C32BB38}"/>
              </a:ext>
            </a:extLst>
          </p:cNvPr>
          <p:cNvSpPr txBox="1">
            <a:spLocks/>
          </p:cNvSpPr>
          <p:nvPr/>
        </p:nvSpPr>
        <p:spPr>
          <a:xfrm>
            <a:off x="2321084" y="3135738"/>
            <a:ext cx="7355422" cy="584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Wzorce</a:t>
            </a:r>
            <a:r>
              <a:rPr lang="en-GB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GB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projektowe</a:t>
            </a:r>
            <a:r>
              <a:rPr lang="en-GB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 </a:t>
            </a:r>
            <a:r>
              <a:rPr lang="en-GB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chmury</a:t>
            </a:r>
            <a:endParaRPr lang="en-GB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Times New Roman"/>
              <a:ea typeface="+mn-lt"/>
              <a:cs typeface="+mn-lt"/>
            </a:endParaRPr>
          </a:p>
          <a:p>
            <a:pPr algn="l"/>
            <a:endParaRPr lang="en-GB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2" name="Picture 12" descr="Icon&#10;&#10;Description automatically generated">
            <a:extLst>
              <a:ext uri="{FF2B5EF4-FFF2-40B4-BE49-F238E27FC236}">
                <a16:creationId xmlns:a16="http://schemas.microsoft.com/office/drawing/2014/main" id="{8E962D69-246A-6560-F390-2E28313C3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268" y="1474396"/>
            <a:ext cx="787197" cy="39052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2A60DD-A1AA-5E88-72BA-5DC00A3AE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267" y="3231654"/>
            <a:ext cx="787197" cy="390524"/>
          </a:xfrm>
          <a:prstGeom prst="rect">
            <a:avLst/>
          </a:prstGeom>
        </p:spPr>
      </p:pic>
      <p:pic>
        <p:nvPicPr>
          <p:cNvPr id="14" name="Picture 12" descr="Icon&#10;&#10;Description automatically generated">
            <a:extLst>
              <a:ext uri="{FF2B5EF4-FFF2-40B4-BE49-F238E27FC236}">
                <a16:creationId xmlns:a16="http://schemas.microsoft.com/office/drawing/2014/main" id="{B628005F-50A0-D5D6-B91A-903903CC7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267" y="2361576"/>
            <a:ext cx="787197" cy="39052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7D3396B-269E-5096-EBA6-2E15EE2235E2}"/>
              </a:ext>
            </a:extLst>
          </p:cNvPr>
          <p:cNvSpPr txBox="1"/>
          <p:nvPr/>
        </p:nvSpPr>
        <p:spPr>
          <a:xfrm>
            <a:off x="2337249" y="3719640"/>
            <a:ext cx="4442526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>
                <a:latin typeface="Times New Roman"/>
                <a:cs typeface="Times New Roman"/>
              </a:rPr>
              <a:t>Composite application (microservices) 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latin typeface="Times New Roman"/>
                <a:cs typeface="Times New Roman"/>
              </a:rPr>
              <a:t>Abstraction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latin typeface="Times New Roman"/>
                <a:cs typeface="Times New Roman"/>
              </a:rPr>
              <a:t>Twelve-factor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latin typeface="Times New Roman"/>
                <a:cs typeface="Times New Roman"/>
              </a:rPr>
              <a:t>API Gateway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latin typeface="Times New Roman"/>
                <a:cs typeface="Times New Roman"/>
              </a:rPr>
              <a:t>Service registry 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latin typeface="Times New Roman"/>
                <a:cs typeface="Times New Roman"/>
              </a:rPr>
              <a:t>Config server 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latin typeface="Times New Roman"/>
                <a:cs typeface="Times New Roman"/>
              </a:rPr>
              <a:t>Circuit breaker</a:t>
            </a:r>
          </a:p>
        </p:txBody>
      </p:sp>
    </p:spTree>
    <p:extLst>
      <p:ext uri="{BB962C8B-B14F-4D97-AF65-F5344CB8AC3E}">
        <p14:creationId xmlns:p14="http://schemas.microsoft.com/office/powerpoint/2010/main" val="342263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 build="p"/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remium Vector | Coffee to go. disposable cups with lids seamless pattern.  design menu for a coffee house, cafe, shop.">
            <a:extLst>
              <a:ext uri="{FF2B5EF4-FFF2-40B4-BE49-F238E27FC236}">
                <a16:creationId xmlns:a16="http://schemas.microsoft.com/office/drawing/2014/main" id="{15E894B7-B67B-6DCA-F0B9-1A69078637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4" b="2128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B11DA01-8119-A76C-42EC-46E6A56233C0}"/>
              </a:ext>
            </a:extLst>
          </p:cNvPr>
          <p:cNvSpPr txBox="1">
            <a:spLocks/>
          </p:cNvSpPr>
          <p:nvPr/>
        </p:nvSpPr>
        <p:spPr>
          <a:xfrm>
            <a:off x="1143001" y="523875"/>
            <a:ext cx="9905998" cy="1390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32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Twelve-factor</a:t>
            </a:r>
          </a:p>
          <a:p>
            <a:pPr algn="l">
              <a:spcBef>
                <a:spcPct val="0"/>
              </a:spcBef>
            </a:pPr>
            <a:r>
              <a:rPr lang="en-US" sz="32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disposability</a:t>
            </a:r>
          </a:p>
          <a:p>
            <a:pPr algn="l">
              <a:spcBef>
                <a:spcPct val="0"/>
              </a:spcBef>
            </a:pPr>
            <a:endParaRPr lang="en-US" sz="3200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873F87-90E2-257C-1A71-565287B91683}"/>
              </a:ext>
            </a:extLst>
          </p:cNvPr>
          <p:cNvSpPr txBox="1"/>
          <p:nvPr/>
        </p:nvSpPr>
        <p:spPr>
          <a:xfrm>
            <a:off x="457200" y="1457325"/>
            <a:ext cx="11515726" cy="5162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Usługi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wdrożone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w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kontenerach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Docker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robią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to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automatycznie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ponieważ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nieodłączną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cechą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kontenerów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jest to,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że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mogą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być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natychmiast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zatrzymywane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uruchamiane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Koncepcja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procesów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jednorazowych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oznacza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że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aplikacja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może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umrzeć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w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dowolnym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momencie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ale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będzie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to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miało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wpływu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użytkownika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-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może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zostać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zastąpiona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przez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inną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aplikację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lub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uruchomiona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ponownie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endParaRPr lang="en-US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Gdy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jest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zaprojektowana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w ten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sposób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aplikacja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szybko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wraca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do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życia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Podobnie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gdy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procesy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kończą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pracę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powinny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zakończyć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swoje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bieżące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żądanie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odrzucić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każde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przychodzące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żądanie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zakończyć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pracę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405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B11DA01-8119-A76C-42EC-46E6A56233C0}"/>
              </a:ext>
            </a:extLst>
          </p:cNvPr>
          <p:cNvSpPr txBox="1">
            <a:spLocks/>
          </p:cNvSpPr>
          <p:nvPr/>
        </p:nvSpPr>
        <p:spPr>
          <a:xfrm>
            <a:off x="643192" y="609600"/>
            <a:ext cx="3643674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28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Twelve-factor</a:t>
            </a:r>
          </a:p>
          <a:p>
            <a:pPr algn="l">
              <a:spcBef>
                <a:spcPct val="0"/>
              </a:spcBef>
            </a:pPr>
            <a:r>
              <a:rPr lang="en-US" sz="28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Dev/prod parity</a:t>
            </a:r>
          </a:p>
          <a:p>
            <a:pPr algn="l">
              <a:spcBef>
                <a:spcPct val="0"/>
              </a:spcBef>
            </a:pPr>
            <a:endParaRPr lang="en-US" sz="2800" cap="all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16CBA8-602B-88C7-2F29-13C2AF718B03}"/>
              </a:ext>
            </a:extLst>
          </p:cNvPr>
          <p:cNvSpPr txBox="1"/>
          <p:nvPr/>
        </p:nvSpPr>
        <p:spPr>
          <a:xfrm>
            <a:off x="328613" y="1985963"/>
            <a:ext cx="6029325" cy="44862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Ciągłe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wdrażanie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wymaga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ciągłej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integracji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opartej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dopasowanych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środowiskach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aby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ograniczyć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odchylenia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błędy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Jako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takie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dev, staging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produkcja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powinny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być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jak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najbardziej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podobne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Kontenery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dobrze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się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do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tego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nadają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ponieważ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umożliwiają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uruchomienie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dokładnie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tego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samego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środowiska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wykonawczego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przez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całą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drogę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od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lokalnego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rozwoju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do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produkcji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używaj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różnych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usług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backingowych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między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środowiskiem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developerskim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a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produkcyjnym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nawet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jeśli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adaptery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teoretycznie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abstrahują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od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wszelkich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różnic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Nawet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niewielkie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odchylenia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mogą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powodować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niezgodności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które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w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konsekwencji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będą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powodować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że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kod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który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działał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w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devie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lub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staging’u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powiedzie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się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produkcji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9458" name="Picture 2" descr="The Importance of Maintaining Dev/Prod Parity - DEV Community 👩‍💻👨‍💻">
            <a:extLst>
              <a:ext uri="{FF2B5EF4-FFF2-40B4-BE49-F238E27FC236}">
                <a16:creationId xmlns:a16="http://schemas.microsoft.com/office/drawing/2014/main" id="{360F387F-6944-A41D-8912-1D93CE3E0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6" r="15334"/>
          <a:stretch/>
        </p:blipFill>
        <p:spPr bwMode="auto">
          <a:xfrm>
            <a:off x="6700838" y="1845062"/>
            <a:ext cx="4743450" cy="2904985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60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B11DA01-8119-A76C-42EC-46E6A56233C0}"/>
              </a:ext>
            </a:extLst>
          </p:cNvPr>
          <p:cNvSpPr txBox="1">
            <a:spLocks/>
          </p:cNvSpPr>
          <p:nvPr/>
        </p:nvSpPr>
        <p:spPr>
          <a:xfrm>
            <a:off x="6096000" y="257176"/>
            <a:ext cx="5122606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32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Twelve-factor</a:t>
            </a:r>
          </a:p>
          <a:p>
            <a:pPr algn="l">
              <a:spcBef>
                <a:spcPct val="0"/>
              </a:spcBef>
            </a:pPr>
            <a:r>
              <a:rPr lang="en-US" sz="32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logs</a:t>
            </a:r>
          </a:p>
          <a:p>
            <a:pPr algn="l">
              <a:spcBef>
                <a:spcPct val="0"/>
              </a:spcBef>
            </a:pPr>
            <a:endParaRPr lang="en-US" sz="3200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B6B842-3866-1500-9C95-6DE0CFF41D07}"/>
              </a:ext>
            </a:extLst>
          </p:cNvPr>
          <p:cNvSpPr txBox="1"/>
          <p:nvPr/>
        </p:nvSpPr>
        <p:spPr>
          <a:xfrm>
            <a:off x="5771536" y="2071688"/>
            <a:ext cx="6213833" cy="40957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Strumieniowanie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logów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do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wybranej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lokalizacji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zamiast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zrzucania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ich do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pliku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logów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Logi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mogą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być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kierowane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w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dowolne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miejsce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Na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przykład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mogą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być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kierowane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do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bazy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danych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w NoSQL, do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innej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usługi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do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pliku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w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repozytorium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do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systemu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indeksowania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analizy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logów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lub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do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systemu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magazynowania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danych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Użyj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rozwiązania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do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zarządzania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logami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do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routingu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lub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przechowywania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logów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Proces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routingu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danych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logów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musi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być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oddzielony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od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przetwarzania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danych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logów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Zdefiniuj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strategię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logowania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jako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część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standardów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architektury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aby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wszystkie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usługi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generowały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logi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w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podobny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sposób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20482" name="Picture 2" descr="Log Patterns: Automatically Cluster Your Logs for Faster Investigation |  Datadog">
            <a:extLst>
              <a:ext uri="{FF2B5EF4-FFF2-40B4-BE49-F238E27FC236}">
                <a16:creationId xmlns:a16="http://schemas.microsoft.com/office/drawing/2014/main" id="{87B55E6A-A671-F942-2EE4-93400E9D9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631" y="1314052"/>
            <a:ext cx="5343829" cy="2805510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51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B11DA01-8119-A76C-42EC-46E6A56233C0}"/>
              </a:ext>
            </a:extLst>
          </p:cNvPr>
          <p:cNvSpPr txBox="1">
            <a:spLocks/>
          </p:cNvSpPr>
          <p:nvPr/>
        </p:nvSpPr>
        <p:spPr>
          <a:xfrm>
            <a:off x="643191" y="609600"/>
            <a:ext cx="6573685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3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Twelve-factor</a:t>
            </a:r>
          </a:p>
          <a:p>
            <a:pPr algn="l">
              <a:spcBef>
                <a:spcPct val="0"/>
              </a:spcBef>
            </a:pPr>
            <a:r>
              <a:rPr lang="en-US" sz="3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Admin processes</a:t>
            </a:r>
          </a:p>
          <a:p>
            <a:pPr algn="l">
              <a:spcBef>
                <a:spcPct val="0"/>
              </a:spcBef>
            </a:pPr>
            <a:endParaRPr lang="en-US" sz="3200" cap="all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940CD5-555A-8369-648A-46BD3AE6E625}"/>
              </a:ext>
            </a:extLst>
          </p:cNvPr>
          <p:cNvSpPr txBox="1"/>
          <p:nvPr/>
        </p:nvSpPr>
        <p:spPr>
          <a:xfrm>
            <a:off x="280372" y="2095500"/>
            <a:ext cx="6936504" cy="4152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Chodzi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o to, aby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oddzielić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zadania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administracyjne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od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reszty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aplikacji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aby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zapobiec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sytuacji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w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której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jednorazowe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zadania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spowodują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problemy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z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działającymi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aplikacjami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Kontenery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ułatwiają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to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zadanie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ponieważ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można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uruchomić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kontener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tylko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po to, aby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wykonać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zadanie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a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następnie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go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zamknąć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Przykłady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obejmują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czyszczenie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danych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uruchamianie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analiz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dla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prezentacji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lub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włączanie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wyłączanie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funkcji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dla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testów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A/B.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Chociaż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procesy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administratora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są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oddzielne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musisz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nadal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uruchamiać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je w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tym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samym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środowisku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w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stosunku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do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kodu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bazowego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konfiguracji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samej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aplikacji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Wysyłka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kodu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zadań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administracyjnych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wraz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z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aplikacją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zapobiega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dryfowaniu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21506" name="Picture 2" descr="Admin, gears, process icon - Download on Iconfinder">
            <a:extLst>
              <a:ext uri="{FF2B5EF4-FFF2-40B4-BE49-F238E27FC236}">
                <a16:creationId xmlns:a16="http://schemas.microsoft.com/office/drawing/2014/main" id="{15E4EE19-2839-90BD-F6E1-730556308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0839" y="1280585"/>
            <a:ext cx="3976788" cy="3976788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2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B11DA01-8119-A76C-42EC-46E6A56233C0}"/>
              </a:ext>
            </a:extLst>
          </p:cNvPr>
          <p:cNvSpPr txBox="1">
            <a:spLocks/>
          </p:cNvSpPr>
          <p:nvPr/>
        </p:nvSpPr>
        <p:spPr>
          <a:xfrm>
            <a:off x="1722206" y="251539"/>
            <a:ext cx="8744554" cy="7595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api</a:t>
            </a:r>
            <a:r>
              <a:rPr lang="en-GB" sz="36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 gateway </a:t>
            </a:r>
            <a:endParaRPr lang="en-GB" sz="360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Times New Roman"/>
            </a:endParaRPr>
          </a:p>
        </p:txBody>
      </p:sp>
      <p:pic>
        <p:nvPicPr>
          <p:cNvPr id="2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435DC8B5-A1A9-7A0D-8526-7BCD34D5CF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39" r="-75" b="8475"/>
          <a:stretch/>
        </p:blipFill>
        <p:spPr>
          <a:xfrm>
            <a:off x="1240972" y="1263247"/>
            <a:ext cx="9702814" cy="27476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A64F3D-FAE0-B4EC-01E4-0908183B61BE}"/>
              </a:ext>
            </a:extLst>
          </p:cNvPr>
          <p:cNvSpPr txBox="1"/>
          <p:nvPr/>
        </p:nvSpPr>
        <p:spPr>
          <a:xfrm>
            <a:off x="414097" y="4478098"/>
            <a:ext cx="11545566" cy="17403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>
                <a:latin typeface="Times New Roman"/>
                <a:ea typeface="Calibri"/>
                <a:cs typeface="Calibri"/>
              </a:rPr>
              <a:t>API Gateway jest </a:t>
            </a:r>
            <a:r>
              <a:rPr lang="en-US" err="1">
                <a:latin typeface="Times New Roman"/>
                <a:ea typeface="Calibri"/>
                <a:cs typeface="Calibri"/>
              </a:rPr>
              <a:t>pojedynczym</a:t>
            </a:r>
            <a:r>
              <a:rPr lang="en-US">
                <a:latin typeface="Times New Roman"/>
                <a:ea typeface="Calibri"/>
                <a:cs typeface="Calibri"/>
              </a:rPr>
              <a:t> </a:t>
            </a:r>
            <a:r>
              <a:rPr lang="en-US" err="1">
                <a:latin typeface="Times New Roman"/>
                <a:ea typeface="Calibri"/>
                <a:cs typeface="Calibri"/>
              </a:rPr>
              <a:t>punktem</a:t>
            </a:r>
            <a:r>
              <a:rPr lang="en-US">
                <a:latin typeface="Times New Roman"/>
                <a:ea typeface="Calibri"/>
                <a:cs typeface="Calibri"/>
              </a:rPr>
              <a:t> </a:t>
            </a:r>
            <a:r>
              <a:rPr lang="en-US" err="1">
                <a:latin typeface="Times New Roman"/>
                <a:ea typeface="Calibri"/>
                <a:cs typeface="Calibri"/>
              </a:rPr>
              <a:t>wejścia</a:t>
            </a:r>
            <a:r>
              <a:rPr lang="en-US">
                <a:latin typeface="Times New Roman"/>
                <a:ea typeface="Calibri"/>
                <a:cs typeface="Calibri"/>
              </a:rPr>
              <a:t> </a:t>
            </a:r>
            <a:r>
              <a:rPr lang="en-US" err="1">
                <a:latin typeface="Times New Roman"/>
                <a:ea typeface="Calibri"/>
                <a:cs typeface="Calibri"/>
              </a:rPr>
              <a:t>dla</a:t>
            </a:r>
            <a:r>
              <a:rPr lang="en-US">
                <a:latin typeface="Times New Roman"/>
                <a:ea typeface="Calibri"/>
                <a:cs typeface="Calibri"/>
              </a:rPr>
              <a:t> </a:t>
            </a:r>
            <a:r>
              <a:rPr lang="en-US" err="1">
                <a:latin typeface="Times New Roman"/>
                <a:ea typeface="Calibri"/>
                <a:cs typeface="Calibri"/>
              </a:rPr>
              <a:t>backendowych</a:t>
            </a:r>
            <a:r>
              <a:rPr lang="en-US">
                <a:latin typeface="Times New Roman"/>
                <a:ea typeface="Calibri"/>
                <a:cs typeface="Calibri"/>
              </a:rPr>
              <a:t> </a:t>
            </a:r>
            <a:r>
              <a:rPr lang="en-US" err="1">
                <a:latin typeface="Times New Roman"/>
                <a:ea typeface="Calibri"/>
                <a:cs typeface="Calibri"/>
              </a:rPr>
              <a:t>interfejsów</a:t>
            </a:r>
            <a:r>
              <a:rPr lang="en-US">
                <a:latin typeface="Times New Roman"/>
                <a:ea typeface="Calibri"/>
                <a:cs typeface="Calibri"/>
              </a:rPr>
              <a:t> API </a:t>
            </a:r>
            <a:r>
              <a:rPr lang="en-US" err="1">
                <a:latin typeface="Times New Roman"/>
                <a:ea typeface="Calibri"/>
                <a:cs typeface="Calibri"/>
              </a:rPr>
              <a:t>i</a:t>
            </a:r>
            <a:r>
              <a:rPr lang="en-US">
                <a:latin typeface="Times New Roman"/>
                <a:ea typeface="Calibri"/>
                <a:cs typeface="Calibri"/>
              </a:rPr>
              <a:t> </a:t>
            </a:r>
            <a:r>
              <a:rPr lang="en-US" err="1">
                <a:latin typeface="Times New Roman"/>
                <a:ea typeface="Calibri"/>
                <a:cs typeface="Calibri"/>
              </a:rPr>
              <a:t>mikroserwisów</a:t>
            </a:r>
            <a:r>
              <a:rPr lang="en-US">
                <a:latin typeface="Times New Roman"/>
                <a:ea typeface="Calibri"/>
                <a:cs typeface="Calibri"/>
              </a:rPr>
              <a:t>. </a:t>
            </a:r>
            <a:r>
              <a:rPr lang="en-US" err="1">
                <a:latin typeface="Times New Roman"/>
                <a:ea typeface="Calibri"/>
                <a:cs typeface="Calibri"/>
              </a:rPr>
              <a:t>Elementy</a:t>
            </a:r>
            <a:r>
              <a:rPr lang="en-US">
                <a:latin typeface="Times New Roman"/>
                <a:ea typeface="Calibri"/>
                <a:cs typeface="Calibri"/>
              </a:rPr>
              <a:t> </a:t>
            </a:r>
            <a:r>
              <a:rPr lang="en-US" err="1">
                <a:latin typeface="Times New Roman"/>
                <a:ea typeface="Calibri"/>
                <a:cs typeface="Calibri"/>
              </a:rPr>
              <a:t>te</a:t>
            </a:r>
            <a:r>
              <a:rPr lang="en-US">
                <a:latin typeface="Times New Roman"/>
                <a:ea typeface="Calibri"/>
                <a:cs typeface="Calibri"/>
              </a:rPr>
              <a:t> </a:t>
            </a:r>
            <a:r>
              <a:rPr lang="en-US" err="1">
                <a:latin typeface="Times New Roman"/>
                <a:ea typeface="Calibri"/>
                <a:cs typeface="Calibri"/>
              </a:rPr>
              <a:t>mogą</a:t>
            </a:r>
            <a:r>
              <a:rPr lang="en-US">
                <a:latin typeface="Times New Roman"/>
                <a:ea typeface="Calibri"/>
                <a:cs typeface="Calibri"/>
              </a:rPr>
              <a:t> </a:t>
            </a:r>
            <a:r>
              <a:rPr lang="en-US" err="1">
                <a:latin typeface="Times New Roman"/>
                <a:ea typeface="Calibri"/>
                <a:cs typeface="Calibri"/>
              </a:rPr>
              <a:t>być</a:t>
            </a:r>
            <a:r>
              <a:rPr lang="en-US">
                <a:latin typeface="Times New Roman"/>
                <a:ea typeface="Calibri"/>
                <a:cs typeface="Calibri"/>
              </a:rPr>
              <a:t> </a:t>
            </a:r>
            <a:r>
              <a:rPr lang="en-US" err="1">
                <a:latin typeface="Times New Roman"/>
                <a:ea typeface="Calibri"/>
                <a:cs typeface="Calibri"/>
              </a:rPr>
              <a:t>wewnętrzne</a:t>
            </a:r>
            <a:r>
              <a:rPr lang="en-US">
                <a:latin typeface="Times New Roman"/>
                <a:ea typeface="Calibri"/>
                <a:cs typeface="Calibri"/>
              </a:rPr>
              <a:t> </a:t>
            </a:r>
            <a:r>
              <a:rPr lang="en-US" err="1">
                <a:latin typeface="Times New Roman"/>
                <a:ea typeface="Calibri"/>
                <a:cs typeface="Calibri"/>
              </a:rPr>
              <a:t>lub</a:t>
            </a:r>
            <a:r>
              <a:rPr lang="en-US">
                <a:latin typeface="Times New Roman"/>
                <a:ea typeface="Calibri"/>
                <a:cs typeface="Calibri"/>
              </a:rPr>
              <a:t> </a:t>
            </a:r>
            <a:r>
              <a:rPr lang="en-US" err="1">
                <a:latin typeface="Times New Roman"/>
                <a:ea typeface="Calibri"/>
                <a:cs typeface="Calibri"/>
              </a:rPr>
              <a:t>zewnętrzne</a:t>
            </a:r>
            <a:r>
              <a:rPr lang="en-US">
                <a:latin typeface="Times New Roman"/>
                <a:ea typeface="Calibri"/>
                <a:cs typeface="Calibri"/>
              </a:rPr>
              <a:t>.​</a:t>
            </a:r>
            <a:endParaRPr lang="en-US"/>
          </a:p>
          <a:p>
            <a:pPr algn="just"/>
            <a:endParaRPr lang="en-US">
              <a:latin typeface="Times New Roman"/>
              <a:ea typeface="Calibri"/>
              <a:cs typeface="Calibri"/>
            </a:endParaRPr>
          </a:p>
          <a:p>
            <a:pPr algn="just"/>
            <a:r>
              <a:rPr lang="en-US" err="1">
                <a:latin typeface="Times New Roman"/>
                <a:ea typeface="Calibri"/>
                <a:cs typeface="Calibri"/>
              </a:rPr>
              <a:t>Stosując</a:t>
            </a:r>
            <a:r>
              <a:rPr lang="en-US">
                <a:latin typeface="Times New Roman"/>
                <a:ea typeface="Calibri"/>
                <a:cs typeface="Calibri"/>
              </a:rPr>
              <a:t> </a:t>
            </a:r>
            <a:r>
              <a:rPr lang="en-US" err="1">
                <a:latin typeface="Times New Roman"/>
                <a:ea typeface="Calibri"/>
                <a:cs typeface="Calibri"/>
              </a:rPr>
              <a:t>taki</a:t>
            </a:r>
            <a:r>
              <a:rPr lang="en-US">
                <a:latin typeface="Times New Roman"/>
                <a:ea typeface="Calibri"/>
                <a:cs typeface="Calibri"/>
              </a:rPr>
              <a:t> </a:t>
            </a:r>
            <a:r>
              <a:rPr lang="en-US" err="1">
                <a:latin typeface="Times New Roman"/>
                <a:ea typeface="Calibri"/>
                <a:cs typeface="Calibri"/>
              </a:rPr>
              <a:t>pojedynczy</a:t>
            </a:r>
            <a:r>
              <a:rPr lang="en-US">
                <a:latin typeface="Times New Roman"/>
                <a:ea typeface="Calibri"/>
                <a:cs typeface="Calibri"/>
              </a:rPr>
              <a:t> </a:t>
            </a:r>
            <a:r>
              <a:rPr lang="en-US" err="1">
                <a:latin typeface="Times New Roman"/>
                <a:ea typeface="Calibri"/>
                <a:cs typeface="Calibri"/>
              </a:rPr>
              <a:t>punkt</a:t>
            </a:r>
            <a:r>
              <a:rPr lang="en-US">
                <a:latin typeface="Times New Roman"/>
                <a:ea typeface="Calibri"/>
                <a:cs typeface="Calibri"/>
              </a:rPr>
              <a:t> </a:t>
            </a:r>
            <a:r>
              <a:rPr lang="en-US" err="1">
                <a:latin typeface="Times New Roman"/>
                <a:ea typeface="Calibri"/>
                <a:cs typeface="Calibri"/>
              </a:rPr>
              <a:t>wejścia</a:t>
            </a:r>
            <a:r>
              <a:rPr lang="en-US">
                <a:latin typeface="Times New Roman"/>
                <a:ea typeface="Calibri"/>
                <a:cs typeface="Calibri"/>
              </a:rPr>
              <a:t> </a:t>
            </a:r>
            <a:r>
              <a:rPr lang="en-US" err="1">
                <a:latin typeface="Times New Roman"/>
                <a:ea typeface="Calibri"/>
                <a:cs typeface="Calibri"/>
              </a:rPr>
              <a:t>można</a:t>
            </a:r>
            <a:r>
              <a:rPr lang="en-US">
                <a:latin typeface="Times New Roman"/>
                <a:ea typeface="Calibri"/>
                <a:cs typeface="Calibri"/>
              </a:rPr>
              <a:t> </a:t>
            </a:r>
            <a:r>
              <a:rPr lang="en-US" err="1">
                <a:latin typeface="Times New Roman"/>
                <a:ea typeface="Calibri"/>
                <a:cs typeface="Calibri"/>
              </a:rPr>
              <a:t>zastosować</a:t>
            </a:r>
            <a:r>
              <a:rPr lang="en-US">
                <a:latin typeface="Times New Roman"/>
                <a:ea typeface="Calibri"/>
                <a:cs typeface="Calibri"/>
              </a:rPr>
              <a:t> </a:t>
            </a:r>
            <a:r>
              <a:rPr lang="en-US" err="1">
                <a:latin typeface="Times New Roman"/>
                <a:ea typeface="Calibri"/>
                <a:cs typeface="Calibri"/>
              </a:rPr>
              <a:t>najlepsze</a:t>
            </a:r>
            <a:r>
              <a:rPr lang="en-US">
                <a:latin typeface="Times New Roman"/>
                <a:ea typeface="Calibri"/>
                <a:cs typeface="Calibri"/>
              </a:rPr>
              <a:t> </a:t>
            </a:r>
            <a:r>
              <a:rPr lang="en-US" err="1">
                <a:latin typeface="Times New Roman"/>
                <a:ea typeface="Calibri"/>
                <a:cs typeface="Calibri"/>
              </a:rPr>
              <a:t>praktyki</a:t>
            </a:r>
            <a:r>
              <a:rPr lang="en-US">
                <a:latin typeface="Times New Roman"/>
                <a:ea typeface="Calibri"/>
                <a:cs typeface="Calibri"/>
              </a:rPr>
              <a:t> </a:t>
            </a:r>
            <a:r>
              <a:rPr lang="en-US" err="1">
                <a:latin typeface="Times New Roman"/>
                <a:ea typeface="Calibri"/>
                <a:cs typeface="Calibri"/>
              </a:rPr>
              <a:t>bezpieczeństwa</a:t>
            </a:r>
            <a:r>
              <a:rPr lang="en-US">
                <a:latin typeface="Times New Roman"/>
                <a:ea typeface="Calibri"/>
                <a:cs typeface="Calibri"/>
              </a:rPr>
              <a:t> </a:t>
            </a:r>
            <a:r>
              <a:rPr lang="en-US" err="1">
                <a:latin typeface="Times New Roman"/>
                <a:ea typeface="Calibri"/>
                <a:cs typeface="Calibri"/>
              </a:rPr>
              <a:t>i</a:t>
            </a:r>
            <a:r>
              <a:rPr lang="en-US">
                <a:latin typeface="Times New Roman"/>
                <a:ea typeface="Calibri"/>
                <a:cs typeface="Calibri"/>
              </a:rPr>
              <a:t> </a:t>
            </a:r>
            <a:r>
              <a:rPr lang="en-US" err="1">
                <a:latin typeface="Times New Roman"/>
                <a:ea typeface="Calibri"/>
                <a:cs typeface="Calibri"/>
              </a:rPr>
              <a:t>autoryzacji</a:t>
            </a:r>
            <a:r>
              <a:rPr lang="en-US">
                <a:latin typeface="Times New Roman"/>
                <a:ea typeface="Calibri"/>
                <a:cs typeface="Calibri"/>
              </a:rPr>
              <a:t>, a </a:t>
            </a:r>
            <a:r>
              <a:rPr lang="en-US" err="1">
                <a:latin typeface="Times New Roman"/>
                <a:ea typeface="Calibri"/>
                <a:cs typeface="Calibri"/>
              </a:rPr>
              <a:t>także</a:t>
            </a:r>
            <a:r>
              <a:rPr lang="en-US">
                <a:latin typeface="Times New Roman"/>
                <a:ea typeface="Calibri"/>
                <a:cs typeface="Calibri"/>
              </a:rPr>
              <a:t> </a:t>
            </a:r>
            <a:r>
              <a:rPr lang="en-US" err="1">
                <a:latin typeface="Times New Roman"/>
                <a:ea typeface="Calibri"/>
                <a:cs typeface="Calibri"/>
              </a:rPr>
              <a:t>uzyskać</a:t>
            </a:r>
            <a:r>
              <a:rPr lang="en-US">
                <a:latin typeface="Times New Roman"/>
                <a:ea typeface="Calibri"/>
                <a:cs typeface="Calibri"/>
              </a:rPr>
              <a:t> </a:t>
            </a:r>
            <a:r>
              <a:rPr lang="en-US" err="1">
                <a:latin typeface="Times New Roman"/>
                <a:ea typeface="Calibri"/>
                <a:cs typeface="Calibri"/>
              </a:rPr>
              <a:t>skalowalność</a:t>
            </a:r>
            <a:r>
              <a:rPr lang="en-US">
                <a:latin typeface="Times New Roman"/>
                <a:ea typeface="Calibri"/>
                <a:cs typeface="Calibri"/>
              </a:rPr>
              <a:t> </a:t>
            </a:r>
            <a:r>
              <a:rPr lang="en-US" err="1">
                <a:latin typeface="Times New Roman"/>
                <a:ea typeface="Calibri"/>
                <a:cs typeface="Calibri"/>
              </a:rPr>
              <a:t>i</a:t>
            </a:r>
            <a:r>
              <a:rPr lang="en-US">
                <a:latin typeface="Times New Roman"/>
                <a:ea typeface="Calibri"/>
                <a:cs typeface="Calibri"/>
              </a:rPr>
              <a:t> </a:t>
            </a:r>
            <a:r>
              <a:rPr lang="en-US" err="1">
                <a:latin typeface="Times New Roman"/>
                <a:ea typeface="Calibri"/>
                <a:cs typeface="Calibri"/>
              </a:rPr>
              <a:t>wysoką</a:t>
            </a:r>
            <a:r>
              <a:rPr lang="en-US">
                <a:latin typeface="Times New Roman"/>
                <a:ea typeface="Calibri"/>
                <a:cs typeface="Calibri"/>
              </a:rPr>
              <a:t> </a:t>
            </a:r>
            <a:r>
              <a:rPr lang="en-US" err="1">
                <a:latin typeface="Times New Roman"/>
                <a:ea typeface="Calibri"/>
                <a:cs typeface="Calibri"/>
              </a:rPr>
              <a:t>dostępność</a:t>
            </a:r>
            <a:r>
              <a:rPr lang="en-US">
                <a:latin typeface="Times New Roman"/>
                <a:ea typeface="Calibri"/>
                <a:cs typeface="Calibri"/>
              </a:rPr>
              <a:t>. ​</a:t>
            </a:r>
          </a:p>
          <a:p>
            <a:pPr algn="just"/>
            <a:r>
              <a:rPr lang="en-US">
                <a:latin typeface="Times New Roman"/>
                <a:ea typeface="Calibri"/>
                <a:cs typeface="Calibr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82162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B11DA01-8119-A76C-42EC-46E6A56233C0}"/>
              </a:ext>
            </a:extLst>
          </p:cNvPr>
          <p:cNvSpPr txBox="1">
            <a:spLocks/>
          </p:cNvSpPr>
          <p:nvPr/>
        </p:nvSpPr>
        <p:spPr>
          <a:xfrm>
            <a:off x="1722206" y="251539"/>
            <a:ext cx="8744554" cy="7595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api</a:t>
            </a:r>
            <a:r>
              <a:rPr lang="en-GB" sz="36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 gateway </a:t>
            </a:r>
            <a:endParaRPr lang="en-GB" sz="360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Times New Roman"/>
            </a:endParaRPr>
          </a:p>
        </p:txBody>
      </p:sp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F1ED5477-7ACE-5D30-EBEB-ADE35AEEE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435" y="1845754"/>
            <a:ext cx="7011096" cy="38901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74ED4F-FE4F-B808-BE89-2DEAF9789150}"/>
              </a:ext>
            </a:extLst>
          </p:cNvPr>
          <p:cNvSpPr txBox="1"/>
          <p:nvPr/>
        </p:nvSpPr>
        <p:spPr>
          <a:xfrm>
            <a:off x="131096" y="1442065"/>
            <a:ext cx="4399933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>
                <a:ea typeface="+mn-lt"/>
                <a:cs typeface="+mn-lt"/>
              </a:rPr>
              <a:t>W </a:t>
            </a:r>
            <a:r>
              <a:rPr lang="en-US" err="1">
                <a:ea typeface="+mn-lt"/>
                <a:cs typeface="+mn-lt"/>
              </a:rPr>
              <a:t>zależności</a:t>
            </a:r>
            <a:r>
              <a:rPr lang="en-US">
                <a:ea typeface="+mn-lt"/>
                <a:cs typeface="+mn-lt"/>
              </a:rPr>
              <a:t> od </a:t>
            </a:r>
            <a:r>
              <a:rPr lang="en-US" err="1">
                <a:ea typeface="+mn-lt"/>
                <a:cs typeface="+mn-lt"/>
              </a:rPr>
              <a:t>danego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typu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klienta,dana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funkcjonalność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systemumoże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czasem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działać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inaczej</a:t>
            </a:r>
            <a:r>
              <a:rPr lang="en-US">
                <a:ea typeface="+mn-lt"/>
                <a:cs typeface="+mn-lt"/>
              </a:rPr>
              <a:t>, a </a:t>
            </a:r>
            <a:r>
              <a:rPr lang="en-US" err="1">
                <a:ea typeface="+mn-lt"/>
                <a:cs typeface="+mn-lt"/>
              </a:rPr>
              <a:t>aplikacja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może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odpowiadać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innymi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informacjami</a:t>
            </a:r>
            <a:r>
              <a:rPr lang="en-US">
                <a:ea typeface="+mn-lt"/>
                <a:cs typeface="+mn-lt"/>
              </a:rPr>
              <a:t>. </a:t>
            </a:r>
            <a:r>
              <a:rPr lang="en-US" err="1">
                <a:ea typeface="+mn-lt"/>
                <a:cs typeface="+mn-lt"/>
              </a:rPr>
              <a:t>Wywołując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usługę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systemową</a:t>
            </a:r>
            <a:r>
              <a:rPr lang="en-US">
                <a:ea typeface="+mn-lt"/>
                <a:cs typeface="+mn-lt"/>
              </a:rPr>
              <a:t>, </a:t>
            </a:r>
            <a:r>
              <a:rPr lang="en-US" err="1">
                <a:ea typeface="+mn-lt"/>
                <a:cs typeface="+mn-lt"/>
              </a:rPr>
              <a:t>klient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mobilny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otrzymuje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mniejszy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zestaw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informacji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niż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klient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webowy</a:t>
            </a:r>
            <a:r>
              <a:rPr lang="en-US">
                <a:ea typeface="+mn-lt"/>
                <a:cs typeface="+mn-lt"/>
              </a:rPr>
              <a:t> (</a:t>
            </a:r>
            <a:r>
              <a:rPr lang="en-US" err="1">
                <a:ea typeface="+mn-lt"/>
                <a:cs typeface="+mn-lt"/>
              </a:rPr>
              <a:t>korzystający</a:t>
            </a:r>
            <a:r>
              <a:rPr lang="en-US">
                <a:ea typeface="+mn-lt"/>
                <a:cs typeface="+mn-lt"/>
              </a:rPr>
              <a:t> z </a:t>
            </a:r>
            <a:r>
              <a:rPr lang="en-US" err="1">
                <a:ea typeface="+mn-lt"/>
                <a:cs typeface="+mn-lt"/>
              </a:rPr>
              <a:t>komputera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stacjonarnego</a:t>
            </a:r>
            <a:r>
              <a:rPr lang="en-US">
                <a:ea typeface="+mn-lt"/>
                <a:cs typeface="+mn-lt"/>
              </a:rPr>
              <a:t>). </a:t>
            </a:r>
            <a:r>
              <a:rPr lang="en-US" err="1">
                <a:ea typeface="+mn-lt"/>
                <a:cs typeface="+mn-lt"/>
              </a:rPr>
              <a:t>Biorąc</a:t>
            </a:r>
            <a:r>
              <a:rPr lang="en-US">
                <a:ea typeface="+mn-lt"/>
                <a:cs typeface="+mn-lt"/>
              </a:rPr>
              <a:t> to pod </a:t>
            </a:r>
            <a:r>
              <a:rPr lang="en-US" err="1">
                <a:ea typeface="+mn-lt"/>
                <a:cs typeface="+mn-lt"/>
              </a:rPr>
              <a:t>uwagę</a:t>
            </a:r>
            <a:r>
              <a:rPr lang="en-US">
                <a:ea typeface="+mn-lt"/>
                <a:cs typeface="+mn-lt"/>
              </a:rPr>
              <a:t>, </a:t>
            </a:r>
            <a:r>
              <a:rPr lang="en-US" err="1">
                <a:ea typeface="+mn-lt"/>
                <a:cs typeface="+mn-lt"/>
              </a:rPr>
              <a:t>powstało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rozszerzenieAPI</a:t>
            </a:r>
            <a:r>
              <a:rPr lang="en-US">
                <a:ea typeface="+mn-lt"/>
                <a:cs typeface="+mn-lt"/>
              </a:rPr>
              <a:t> Gateway. </a:t>
            </a:r>
          </a:p>
          <a:p>
            <a:pPr algn="just"/>
            <a:endParaRPr lang="en-US">
              <a:ea typeface="+mn-lt"/>
              <a:cs typeface="+mn-lt"/>
            </a:endParaRPr>
          </a:p>
          <a:p>
            <a:pPr algn="just"/>
            <a:r>
              <a:rPr lang="en-US" err="1">
                <a:ea typeface="+mn-lt"/>
                <a:cs typeface="+mn-lt"/>
              </a:rPr>
              <a:t>Rozszerzony</a:t>
            </a:r>
            <a:r>
              <a:rPr lang="en-US">
                <a:ea typeface="+mn-lt"/>
                <a:cs typeface="+mn-lt"/>
              </a:rPr>
              <a:t> API Gateway </a:t>
            </a:r>
            <a:r>
              <a:rPr lang="en-US" err="1">
                <a:ea typeface="+mn-lt"/>
                <a:cs typeface="+mn-lt"/>
              </a:rPr>
              <a:t>może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zapewnić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specyficzne</a:t>
            </a:r>
            <a:r>
              <a:rPr lang="en-US">
                <a:ea typeface="+mn-lt"/>
                <a:cs typeface="+mn-lt"/>
              </a:rPr>
              <a:t> API </a:t>
            </a:r>
            <a:r>
              <a:rPr lang="en-US" err="1">
                <a:ea typeface="+mn-lt"/>
                <a:cs typeface="+mn-lt"/>
              </a:rPr>
              <a:t>dla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każdego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typu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klienta</a:t>
            </a:r>
            <a:r>
              <a:rPr lang="en-US">
                <a:ea typeface="+mn-lt"/>
                <a:cs typeface="+mn-lt"/>
              </a:rPr>
              <a:t>. W ten </a:t>
            </a:r>
            <a:r>
              <a:rPr lang="en-US" err="1">
                <a:ea typeface="+mn-lt"/>
                <a:cs typeface="+mn-lt"/>
              </a:rPr>
              <a:t>sposób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klient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mobilny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uzyskałby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dostęp</a:t>
            </a:r>
            <a:r>
              <a:rPr lang="en-US">
                <a:ea typeface="+mn-lt"/>
                <a:cs typeface="+mn-lt"/>
              </a:rPr>
              <a:t> do </a:t>
            </a:r>
            <a:r>
              <a:rPr lang="en-US" err="1">
                <a:ea typeface="+mn-lt"/>
                <a:cs typeface="+mn-lt"/>
              </a:rPr>
              <a:t>mobilnego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interfejsu</a:t>
            </a:r>
            <a:r>
              <a:rPr lang="en-US">
                <a:ea typeface="+mn-lt"/>
                <a:cs typeface="+mn-lt"/>
              </a:rPr>
              <a:t> API, </a:t>
            </a:r>
            <a:r>
              <a:rPr lang="en-US" err="1">
                <a:ea typeface="+mn-lt"/>
                <a:cs typeface="+mn-lt"/>
              </a:rPr>
              <a:t>podczas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gdy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klient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sieciowy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lub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przeglądarka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uzyskałaby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dostęp</a:t>
            </a:r>
            <a:r>
              <a:rPr lang="en-US">
                <a:ea typeface="+mn-lt"/>
                <a:cs typeface="+mn-lt"/>
              </a:rPr>
              <a:t> do </a:t>
            </a:r>
            <a:r>
              <a:rPr lang="en-US" err="1">
                <a:ea typeface="+mn-lt"/>
                <a:cs typeface="+mn-lt"/>
              </a:rPr>
              <a:t>interfejsu</a:t>
            </a:r>
            <a:r>
              <a:rPr lang="en-US">
                <a:ea typeface="+mn-lt"/>
                <a:cs typeface="+mn-lt"/>
              </a:rPr>
              <a:t> API </a:t>
            </a:r>
            <a:r>
              <a:rPr lang="en-US" err="1">
                <a:ea typeface="+mn-lt"/>
                <a:cs typeface="+mn-lt"/>
              </a:rPr>
              <a:t>sieciowego</a:t>
            </a:r>
            <a:r>
              <a:rPr lang="en-US">
                <a:ea typeface="+mn-lt"/>
                <a:cs typeface="+mn-lt"/>
              </a:rPr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3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B11DA01-8119-A76C-42EC-46E6A56233C0}"/>
              </a:ext>
            </a:extLst>
          </p:cNvPr>
          <p:cNvSpPr txBox="1">
            <a:spLocks/>
          </p:cNvSpPr>
          <p:nvPr/>
        </p:nvSpPr>
        <p:spPr>
          <a:xfrm>
            <a:off x="1695554" y="495970"/>
            <a:ext cx="8800889" cy="7977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Service Registry - Problem?</a:t>
            </a:r>
          </a:p>
        </p:txBody>
      </p:sp>
      <p:pic>
        <p:nvPicPr>
          <p:cNvPr id="5122" name="Picture 2" descr="Download THINKING Free PNG transparent image and clipart">
            <a:extLst>
              <a:ext uri="{FF2B5EF4-FFF2-40B4-BE49-F238E27FC236}">
                <a16:creationId xmlns:a16="http://schemas.microsoft.com/office/drawing/2014/main" id="{55DAD938-1AC0-3EC0-441F-134C9CAB5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438" y="1421124"/>
            <a:ext cx="4287120" cy="494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11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B11DA01-8119-A76C-42EC-46E6A56233C0}"/>
              </a:ext>
            </a:extLst>
          </p:cNvPr>
          <p:cNvSpPr txBox="1">
            <a:spLocks/>
          </p:cNvSpPr>
          <p:nvPr/>
        </p:nvSpPr>
        <p:spPr>
          <a:xfrm>
            <a:off x="1695556" y="221560"/>
            <a:ext cx="8782570" cy="7677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Solution - Service registry </a:t>
            </a:r>
            <a:endParaRPr lang="en-GB" sz="36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Times New Roman"/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449BE625-FA0A-2C8E-7F6A-78056A106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08" y="371460"/>
            <a:ext cx="880325" cy="1046792"/>
          </a:xfrm>
          <a:prstGeom prst="rect">
            <a:avLst/>
          </a:prstGeom>
        </p:spPr>
      </p:pic>
      <p:pic>
        <p:nvPicPr>
          <p:cNvPr id="4098" name="Picture 2" descr="Service Registry Pattern. In this article, we are going to talk… | by  Mehmet Ozkaya | Design Microservices Architecture with Patterns &amp;  Principles | Medium">
            <a:extLst>
              <a:ext uri="{FF2B5EF4-FFF2-40B4-BE49-F238E27FC236}">
                <a16:creationId xmlns:a16="http://schemas.microsoft.com/office/drawing/2014/main" id="{E6261263-8ED8-2C18-2153-76FCDD9DA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596" y="1209205"/>
            <a:ext cx="8188808" cy="50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62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B11DA01-8119-A76C-42EC-46E6A56233C0}"/>
              </a:ext>
            </a:extLst>
          </p:cNvPr>
          <p:cNvSpPr txBox="1">
            <a:spLocks/>
          </p:cNvSpPr>
          <p:nvPr/>
        </p:nvSpPr>
        <p:spPr>
          <a:xfrm>
            <a:off x="1141413" y="609600"/>
            <a:ext cx="6842381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32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Cofig</a:t>
            </a:r>
            <a:r>
              <a:rPr lang="en-US" sz="32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server - Problem?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5BA777A-55A4-766B-26C6-87B9BFC632F3}"/>
              </a:ext>
            </a:extLst>
          </p:cNvPr>
          <p:cNvSpPr txBox="1"/>
          <p:nvPr/>
        </p:nvSpPr>
        <p:spPr>
          <a:xfrm>
            <a:off x="545054" y="2352206"/>
            <a:ext cx="7719934" cy="338902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Aplikacja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niezależnie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od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tego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czy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znajduje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się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w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chmurze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czy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posiada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właściwości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takie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jak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poświadczenia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lokalizacja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bazy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danych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informacje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specyficzne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dla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aplikacji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oraz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adresy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URL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umożliwiające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dostęp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do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zasobów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zewnętrznych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W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przypadku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tradycyjnej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aplikacji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właściwości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znajdują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się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zazwyczaj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w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pliku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właściwości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Jeśli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zmienimy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wartość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jednej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z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tych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właściwości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musimy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zatrzymać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aplikację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ponownie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uruchomić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kontener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To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pytanie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staje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się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bardziej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krytyczne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gdy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istnieją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różne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środowiska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takie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jak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produkcja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staging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czy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dev.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Każde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z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tych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środowisk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ma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swoje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własne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konfiguracje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kontekście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chmury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mikroserwisy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mogą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znajdować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się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w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różnych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lokalizacjach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lub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serwerach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Załóżmy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że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właściwości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znajdują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się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w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tej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samej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lokalizacji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Aby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zmienić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właściwość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musimy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zlokalizować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mikroserwis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zmienić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właściwość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ponownie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uruchomić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kontener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</a:t>
            </a:r>
          </a:p>
        </p:txBody>
      </p:sp>
      <p:pic>
        <p:nvPicPr>
          <p:cNvPr id="5" name="Picture 4" descr="Osoba obserwująca pusty telefon">
            <a:extLst>
              <a:ext uri="{FF2B5EF4-FFF2-40B4-BE49-F238E27FC236}">
                <a16:creationId xmlns:a16="http://schemas.microsoft.com/office/drawing/2014/main" id="{BE9ABC62-3820-2024-13A4-A63A24BEB1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46" r="17487" b="-1"/>
          <a:stretch/>
        </p:blipFill>
        <p:spPr>
          <a:xfrm>
            <a:off x="8712477" y="0"/>
            <a:ext cx="3479523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62712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B11DA01-8119-A76C-42EC-46E6A56233C0}"/>
              </a:ext>
            </a:extLst>
          </p:cNvPr>
          <p:cNvSpPr txBox="1">
            <a:spLocks/>
          </p:cNvSpPr>
          <p:nvPr/>
        </p:nvSpPr>
        <p:spPr>
          <a:xfrm>
            <a:off x="1722206" y="251539"/>
            <a:ext cx="8744554" cy="7595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Solution - Config server</a:t>
            </a:r>
            <a:endParaRPr lang="en-US" dirty="0"/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AF08A37D-765B-5B76-0B70-23E31F750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08" y="371460"/>
            <a:ext cx="880325" cy="1046792"/>
          </a:xfrm>
          <a:prstGeom prst="rect">
            <a:avLst/>
          </a:prstGeom>
        </p:spPr>
      </p:pic>
      <p:pic>
        <p:nvPicPr>
          <p:cNvPr id="7" name="Picture 2" descr="How To Implement Spring Cloud Config Server In Microservices | Making Java  Easy To Learn">
            <a:extLst>
              <a:ext uri="{FF2B5EF4-FFF2-40B4-BE49-F238E27FC236}">
                <a16:creationId xmlns:a16="http://schemas.microsoft.com/office/drawing/2014/main" id="{1B0AF4E8-E0E9-8A69-22FB-632CF2803D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/>
          <a:stretch/>
        </p:blipFill>
        <p:spPr bwMode="auto">
          <a:xfrm>
            <a:off x="2395077" y="1290918"/>
            <a:ext cx="7398812" cy="500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06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F830CE3-8D2D-1692-E9F1-1C31CDF0413C}"/>
              </a:ext>
            </a:extLst>
          </p:cNvPr>
          <p:cNvSpPr txBox="1">
            <a:spLocks/>
          </p:cNvSpPr>
          <p:nvPr/>
        </p:nvSpPr>
        <p:spPr>
          <a:xfrm>
            <a:off x="1123668" y="314474"/>
            <a:ext cx="9944872" cy="5976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koncepcja</a:t>
            </a:r>
            <a:r>
              <a:rPr lang="en-GB" sz="36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GB" sz="36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aplikacji</a:t>
            </a:r>
            <a:r>
              <a:rPr lang="en-GB" sz="36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GB" sz="36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chmurowych</a:t>
            </a:r>
            <a:r>
              <a:rPr lang="en-GB" sz="36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(cloud-native)</a:t>
            </a:r>
            <a:endParaRPr lang="en-US" sz="360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1195622-55A7-35FF-E529-9F46C01AB1B1}"/>
              </a:ext>
            </a:extLst>
          </p:cNvPr>
          <p:cNvSpPr/>
          <p:nvPr/>
        </p:nvSpPr>
        <p:spPr>
          <a:xfrm>
            <a:off x="4226858" y="2777562"/>
            <a:ext cx="3466352" cy="58270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err="1"/>
              <a:t>Elastyczność</a:t>
            </a:r>
            <a:endParaRPr lang="en-US" err="1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5C7443A-17A0-F893-5E13-EE89C353B948}"/>
              </a:ext>
            </a:extLst>
          </p:cNvPr>
          <p:cNvSpPr/>
          <p:nvPr/>
        </p:nvSpPr>
        <p:spPr>
          <a:xfrm>
            <a:off x="4229846" y="3617257"/>
            <a:ext cx="3466352" cy="58270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err="1"/>
              <a:t>Skalowalność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E7FB62E-DFD1-5583-7431-E03D433DA18A}"/>
              </a:ext>
            </a:extLst>
          </p:cNvPr>
          <p:cNvSpPr/>
          <p:nvPr/>
        </p:nvSpPr>
        <p:spPr>
          <a:xfrm>
            <a:off x="4232835" y="4471891"/>
            <a:ext cx="3466352" cy="58270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/>
              <a:t>Dostępność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95AF0F0-D5C2-FADB-B653-97CC05799F1C}"/>
              </a:ext>
            </a:extLst>
          </p:cNvPr>
          <p:cNvSpPr txBox="1">
            <a:spLocks/>
          </p:cNvSpPr>
          <p:nvPr/>
        </p:nvSpPr>
        <p:spPr>
          <a:xfrm>
            <a:off x="4410727" y="1890768"/>
            <a:ext cx="3086872" cy="6051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</a:rPr>
              <a:t>Cechy</a:t>
            </a:r>
            <a:r>
              <a:rPr lang="en-GB" sz="2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</a:rPr>
              <a:t> </a:t>
            </a:r>
            <a:r>
              <a:rPr lang="en-GB" sz="24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</a:rPr>
              <a:t>chmury</a:t>
            </a:r>
            <a:r>
              <a:rPr lang="en-GB" sz="2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</a:rPr>
              <a:t>:</a:t>
            </a:r>
            <a:endParaRPr lang="en-GB" sz="240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1BB91DF-7A63-3F6E-3B9C-4891CF063A15}"/>
              </a:ext>
            </a:extLst>
          </p:cNvPr>
          <p:cNvSpPr txBox="1">
            <a:spLocks/>
          </p:cNvSpPr>
          <p:nvPr/>
        </p:nvSpPr>
        <p:spPr>
          <a:xfrm>
            <a:off x="760598" y="2991932"/>
            <a:ext cx="2668520" cy="8740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</a:rPr>
              <a:t>Alipkacja</a:t>
            </a:r>
            <a:r>
              <a:rPr lang="en-GB" sz="2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</a:rPr>
              <a:t> </a:t>
            </a:r>
            <a:r>
              <a:rPr lang="en-GB" sz="24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</a:rPr>
              <a:t>monolityczna</a:t>
            </a:r>
            <a:endParaRPr lang="en-US" err="1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DDB212B-603A-2B43-1ED9-EF0CA7212AF6}"/>
              </a:ext>
            </a:extLst>
          </p:cNvPr>
          <p:cNvSpPr txBox="1">
            <a:spLocks/>
          </p:cNvSpPr>
          <p:nvPr/>
        </p:nvSpPr>
        <p:spPr>
          <a:xfrm>
            <a:off x="8589774" y="2887344"/>
            <a:ext cx="2608755" cy="10832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</a:rPr>
              <a:t>Aplikacja</a:t>
            </a:r>
            <a:r>
              <a:rPr lang="en-GB" sz="2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</a:rPr>
              <a:t> cloud-native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6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  <p:bldP spid="12" grpId="0" build="p"/>
      <p:bldP spid="1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B11DA01-8119-A76C-42EC-46E6A56233C0}"/>
              </a:ext>
            </a:extLst>
          </p:cNvPr>
          <p:cNvSpPr txBox="1">
            <a:spLocks/>
          </p:cNvSpPr>
          <p:nvPr/>
        </p:nvSpPr>
        <p:spPr>
          <a:xfrm>
            <a:off x="1723723" y="4570133"/>
            <a:ext cx="8744554" cy="7595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Solution  - Circuit-breaker mechanism</a:t>
            </a:r>
          </a:p>
          <a:p>
            <a:r>
              <a:rPr lang="en-GB" sz="36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4767F81-3A54-7731-9606-85200C53F044}"/>
              </a:ext>
            </a:extLst>
          </p:cNvPr>
          <p:cNvSpPr txBox="1"/>
          <p:nvPr/>
        </p:nvSpPr>
        <p:spPr>
          <a:xfrm>
            <a:off x="983640" y="1951672"/>
            <a:ext cx="1052951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GB" dirty="0"/>
              <a:t>Co </a:t>
            </a:r>
            <a:r>
              <a:rPr lang="en-GB" dirty="0" err="1"/>
              <a:t>jeśli</a:t>
            </a:r>
            <a:r>
              <a:rPr lang="en-GB" dirty="0"/>
              <a:t> </a:t>
            </a:r>
            <a:r>
              <a:rPr lang="en-GB" dirty="0" err="1"/>
              <a:t>aplikacja</a:t>
            </a:r>
            <a:r>
              <a:rPr lang="en-GB" dirty="0"/>
              <a:t> ma </a:t>
            </a:r>
            <a:r>
              <a:rPr lang="en-GB" dirty="0" err="1"/>
              <a:t>miliard</a:t>
            </a:r>
            <a:r>
              <a:rPr lang="en-GB" dirty="0"/>
              <a:t> </a:t>
            </a:r>
            <a:r>
              <a:rPr lang="en-GB" dirty="0" err="1"/>
              <a:t>żądań</a:t>
            </a:r>
            <a:r>
              <a:rPr lang="en-GB" dirty="0"/>
              <a:t> do </a:t>
            </a:r>
            <a:r>
              <a:rPr lang="en-GB" dirty="0" err="1"/>
              <a:t>obsłużenia</a:t>
            </a:r>
            <a:r>
              <a:rPr lang="en-GB" dirty="0"/>
              <a:t> w </a:t>
            </a:r>
            <a:r>
              <a:rPr lang="en-GB" dirty="0" err="1"/>
              <a:t>miesiącu</a:t>
            </a:r>
            <a:r>
              <a:rPr lang="en-GB" dirty="0"/>
              <a:t>? </a:t>
            </a:r>
            <a:r>
              <a:rPr lang="en-GB" dirty="0" err="1"/>
              <a:t>Możemy</a:t>
            </a:r>
            <a:r>
              <a:rPr lang="en-GB" dirty="0"/>
              <a:t> </a:t>
            </a:r>
            <a:r>
              <a:rPr lang="en-GB" dirty="0" err="1"/>
              <a:t>wtedy</a:t>
            </a:r>
            <a:r>
              <a:rPr lang="en-GB" dirty="0"/>
              <a:t> </a:t>
            </a:r>
            <a:r>
              <a:rPr lang="en-GB" dirty="0" err="1"/>
              <a:t>spodziewać</a:t>
            </a:r>
            <a:r>
              <a:rPr lang="en-GB" dirty="0"/>
              <a:t> </a:t>
            </a:r>
            <a:r>
              <a:rPr lang="en-GB" dirty="0" err="1"/>
              <a:t>się</a:t>
            </a:r>
            <a:r>
              <a:rPr lang="en-GB" dirty="0"/>
              <a:t> 1 000 000 </a:t>
            </a:r>
            <a:r>
              <a:rPr lang="en-GB" dirty="0" err="1"/>
              <a:t>awarii</a:t>
            </a:r>
            <a:r>
              <a:rPr lang="en-GB" dirty="0"/>
              <a:t> w </a:t>
            </a:r>
            <a:r>
              <a:rPr lang="en-GB" dirty="0" err="1"/>
              <a:t>miesiącu</a:t>
            </a:r>
            <a:r>
              <a:rPr lang="en-GB" dirty="0"/>
              <a:t>. </a:t>
            </a:r>
            <a:r>
              <a:rPr lang="en-GB" dirty="0" err="1"/>
              <a:t>Może</a:t>
            </a:r>
            <a:r>
              <a:rPr lang="en-GB" dirty="0"/>
              <a:t> to </a:t>
            </a:r>
            <a:r>
              <a:rPr lang="en-GB" dirty="0" err="1"/>
              <a:t>być</a:t>
            </a:r>
            <a:r>
              <a:rPr lang="en-GB" dirty="0"/>
              <a:t> </a:t>
            </a:r>
            <a:r>
              <a:rPr lang="en-GB" dirty="0" err="1"/>
              <a:t>godzina</a:t>
            </a:r>
            <a:r>
              <a:rPr lang="en-GB" dirty="0"/>
              <a:t> </a:t>
            </a:r>
            <a:r>
              <a:rPr lang="en-GB" dirty="0" err="1"/>
              <a:t>przestoju</a:t>
            </a:r>
            <a:r>
              <a:rPr lang="en-GB" dirty="0"/>
              <a:t> w </a:t>
            </a:r>
            <a:r>
              <a:rPr lang="en-GB" dirty="0" err="1"/>
              <a:t>miesiącu</a:t>
            </a:r>
            <a:r>
              <a:rPr lang="en-GB" dirty="0"/>
              <a:t>. </a:t>
            </a:r>
            <a:r>
              <a:rPr lang="en-GB" dirty="0" err="1"/>
              <a:t>Liczba</a:t>
            </a:r>
            <a:r>
              <a:rPr lang="en-GB" dirty="0"/>
              <a:t> ta </a:t>
            </a:r>
            <a:r>
              <a:rPr lang="en-GB" dirty="0" err="1"/>
              <a:t>będzie</a:t>
            </a:r>
            <a:r>
              <a:rPr lang="en-GB" dirty="0"/>
              <a:t> </a:t>
            </a:r>
            <a:r>
              <a:rPr lang="en-GB" dirty="0" err="1"/>
              <a:t>większa</a:t>
            </a:r>
            <a:r>
              <a:rPr lang="en-GB" dirty="0"/>
              <a:t> </a:t>
            </a:r>
            <a:r>
              <a:rPr lang="en-GB" dirty="0" err="1"/>
              <a:t>wraz</a:t>
            </a:r>
            <a:r>
              <a:rPr lang="en-GB" dirty="0"/>
              <a:t> ze </a:t>
            </a:r>
            <a:r>
              <a:rPr lang="en-GB" dirty="0" err="1"/>
              <a:t>wzrostem</a:t>
            </a:r>
            <a:r>
              <a:rPr lang="en-GB" dirty="0"/>
              <a:t> </a:t>
            </a:r>
            <a:r>
              <a:rPr lang="en-GB" dirty="0" err="1"/>
              <a:t>usług</a:t>
            </a:r>
            <a:r>
              <a:rPr lang="en-GB" dirty="0"/>
              <a:t> </a:t>
            </a:r>
            <a:r>
              <a:rPr lang="en-GB" dirty="0" err="1"/>
              <a:t>zależnych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żądań</a:t>
            </a:r>
            <a:r>
              <a:rPr lang="en-GB" dirty="0"/>
              <a:t> </a:t>
            </a:r>
            <a:r>
              <a:rPr lang="en-GB" dirty="0" err="1"/>
              <a:t>użytkowników</a:t>
            </a:r>
            <a:r>
              <a:rPr lang="en-GB" dirty="0"/>
              <a:t>. </a:t>
            </a:r>
            <a:r>
              <a:rPr lang="en-GB" dirty="0" err="1"/>
              <a:t>Ponadto</a:t>
            </a:r>
            <a:r>
              <a:rPr lang="en-GB" dirty="0"/>
              <a:t>, </a:t>
            </a:r>
            <a:r>
              <a:rPr lang="en-GB" dirty="0" err="1"/>
              <a:t>jeśli</a:t>
            </a:r>
            <a:r>
              <a:rPr lang="en-GB" dirty="0"/>
              <a:t> </a:t>
            </a:r>
            <a:r>
              <a:rPr lang="en-GB" dirty="0" err="1"/>
              <a:t>usługa</a:t>
            </a:r>
            <a:r>
              <a:rPr lang="en-GB" dirty="0"/>
              <a:t> </a:t>
            </a:r>
            <a:r>
              <a:rPr lang="en-GB" dirty="0" err="1"/>
              <a:t>ulegnie</a:t>
            </a:r>
            <a:r>
              <a:rPr lang="en-GB" dirty="0"/>
              <a:t> </a:t>
            </a:r>
            <a:r>
              <a:rPr lang="en-GB" dirty="0" err="1"/>
              <a:t>awarii</a:t>
            </a:r>
            <a:r>
              <a:rPr lang="en-GB" dirty="0"/>
              <a:t>, </a:t>
            </a:r>
            <a:r>
              <a:rPr lang="en-GB" dirty="0" err="1"/>
              <a:t>istnieje</a:t>
            </a:r>
            <a:r>
              <a:rPr lang="en-GB" dirty="0"/>
              <a:t> </a:t>
            </a:r>
            <a:r>
              <a:rPr lang="en-GB" dirty="0" err="1"/>
              <a:t>szansa</a:t>
            </a:r>
            <a:r>
              <a:rPr lang="en-GB" dirty="0"/>
              <a:t>, </a:t>
            </a:r>
            <a:r>
              <a:rPr lang="en-GB" dirty="0" err="1"/>
              <a:t>że</a:t>
            </a:r>
            <a:r>
              <a:rPr lang="en-GB" dirty="0"/>
              <a:t> </a:t>
            </a:r>
            <a:r>
              <a:rPr lang="en-GB" dirty="0" err="1"/>
              <a:t>całe</a:t>
            </a:r>
            <a:r>
              <a:rPr lang="en-GB" dirty="0"/>
              <a:t> </a:t>
            </a:r>
            <a:r>
              <a:rPr lang="en-GB" dirty="0" err="1"/>
              <a:t>żądanie</a:t>
            </a:r>
            <a:r>
              <a:rPr lang="en-GB" dirty="0"/>
              <a:t> </a:t>
            </a:r>
            <a:r>
              <a:rPr lang="en-GB" dirty="0" err="1"/>
              <a:t>użytkownika</a:t>
            </a:r>
            <a:r>
              <a:rPr lang="en-GB" dirty="0"/>
              <a:t> </a:t>
            </a:r>
            <a:r>
              <a:rPr lang="en-GB" dirty="0" err="1"/>
              <a:t>zostanie</a:t>
            </a:r>
            <a:r>
              <a:rPr lang="en-GB" dirty="0"/>
              <a:t> </a:t>
            </a:r>
            <a:r>
              <a:rPr lang="en-GB" dirty="0" err="1"/>
              <a:t>zablokowane</a:t>
            </a:r>
            <a:r>
              <a:rPr lang="en-GB" dirty="0"/>
              <a:t>. </a:t>
            </a:r>
            <a:r>
              <a:rPr lang="en-GB" dirty="0" err="1"/>
              <a:t>Więc</a:t>
            </a:r>
            <a:r>
              <a:rPr lang="en-GB" dirty="0"/>
              <a:t> </a:t>
            </a:r>
            <a:r>
              <a:rPr lang="en-GB" dirty="0" err="1"/>
              <a:t>tutaj</a:t>
            </a:r>
            <a:r>
              <a:rPr lang="en-GB" dirty="0"/>
              <a:t> </a:t>
            </a:r>
            <a:r>
              <a:rPr lang="en-GB" dirty="0" err="1"/>
              <a:t>przychodzi</a:t>
            </a:r>
            <a:r>
              <a:rPr lang="en-GB" dirty="0"/>
              <a:t> </a:t>
            </a:r>
            <a:r>
              <a:rPr lang="en-GB" dirty="0" err="1"/>
              <a:t>potrzeba</a:t>
            </a:r>
            <a:r>
              <a:rPr lang="en-GB" dirty="0"/>
              <a:t> </a:t>
            </a:r>
            <a:r>
              <a:rPr lang="en-GB" dirty="0" err="1"/>
              <a:t>projektowania</a:t>
            </a:r>
            <a:r>
              <a:rPr lang="en-GB" dirty="0"/>
              <a:t> </a:t>
            </a:r>
            <a:r>
              <a:rPr lang="en-GB" dirty="0" err="1"/>
              <a:t>systemu</a:t>
            </a:r>
            <a:r>
              <a:rPr lang="en-GB" dirty="0"/>
              <a:t> </a:t>
            </a:r>
            <a:r>
              <a:rPr lang="en-GB" dirty="0" err="1"/>
              <a:t>dla</a:t>
            </a:r>
            <a:r>
              <a:rPr lang="en-GB" dirty="0"/>
              <a:t> </a:t>
            </a:r>
            <a:r>
              <a:rPr lang="en-GB" dirty="0" err="1"/>
              <a:t>odporności</a:t>
            </a:r>
            <a:r>
              <a:rPr lang="en-GB" dirty="0"/>
              <a:t>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747BF66-817F-595E-5065-113D52CAB115}"/>
              </a:ext>
            </a:extLst>
          </p:cNvPr>
          <p:cNvSpPr txBox="1">
            <a:spLocks/>
          </p:cNvSpPr>
          <p:nvPr/>
        </p:nvSpPr>
        <p:spPr>
          <a:xfrm>
            <a:off x="1723723" y="621578"/>
            <a:ext cx="8744554" cy="7595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Problem? </a:t>
            </a:r>
            <a:endParaRPr lang="pl-PL" dirty="0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1AB6B964-8AC8-2E23-B458-D4168F2F6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98" y="4282868"/>
            <a:ext cx="880325" cy="104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4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B11DA01-8119-A76C-42EC-46E6A56233C0}"/>
              </a:ext>
            </a:extLst>
          </p:cNvPr>
          <p:cNvSpPr txBox="1">
            <a:spLocks/>
          </p:cNvSpPr>
          <p:nvPr/>
        </p:nvSpPr>
        <p:spPr>
          <a:xfrm>
            <a:off x="1722206" y="251539"/>
            <a:ext cx="8744554" cy="7595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Circuit-breaker mechanism</a:t>
            </a:r>
          </a:p>
        </p:txBody>
      </p:sp>
      <p:pic>
        <p:nvPicPr>
          <p:cNvPr id="8198" name="Picture 6" descr="A Guide to Circuit breaker pattern implementation using Netflix – Hystrix">
            <a:extLst>
              <a:ext uri="{FF2B5EF4-FFF2-40B4-BE49-F238E27FC236}">
                <a16:creationId xmlns:a16="http://schemas.microsoft.com/office/drawing/2014/main" id="{746628E3-C3D5-2C3F-77F3-3E25F4057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658" y="1011066"/>
            <a:ext cx="9391650" cy="563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55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Urządzenie przenośne z aplikacjami">
            <a:extLst>
              <a:ext uri="{FF2B5EF4-FFF2-40B4-BE49-F238E27FC236}">
                <a16:creationId xmlns:a16="http://schemas.microsoft.com/office/drawing/2014/main" id="{2FA34DA6-7FE6-0400-42CF-AD13E0D874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7756" y="1721355"/>
            <a:ext cx="8197251" cy="2576286"/>
          </a:xfrm>
        </p:spPr>
        <p:txBody>
          <a:bodyPr rtlCol="0">
            <a:normAutofit/>
          </a:bodyPr>
          <a:lstStyle/>
          <a:p>
            <a:r>
              <a:rPr lang="en-GB" err="1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Times New Roman"/>
                <a:cs typeface="Times New Roman"/>
              </a:rPr>
              <a:t>Dziękujemy</a:t>
            </a:r>
            <a:r>
              <a:rPr lang="en-GB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Times New Roman"/>
                <a:cs typeface="Times New Roman"/>
              </a:rPr>
              <a:t> za </a:t>
            </a:r>
            <a:r>
              <a:rPr lang="en-GB" err="1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Times New Roman"/>
                <a:cs typeface="Times New Roman"/>
              </a:rPr>
              <a:t>uwagę</a:t>
            </a:r>
            <a:r>
              <a:rPr lang="en-GB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Times New Roman"/>
                <a:cs typeface="Times New Roman"/>
              </a:rPr>
              <a:t>! 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D2EE9E-F09C-54C9-556E-473E2C4B1B71}"/>
              </a:ext>
            </a:extLst>
          </p:cNvPr>
          <p:cNvSpPr txBox="1"/>
          <p:nvPr/>
        </p:nvSpPr>
        <p:spPr>
          <a:xfrm>
            <a:off x="2937863" y="210030"/>
            <a:ext cx="5829620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3600">
                <a:latin typeface="Times New Roman"/>
                <a:cs typeface="Times New Roman"/>
              </a:rPr>
              <a:t>POLITECHNIKA </a:t>
            </a:r>
            <a:r>
              <a:rPr lang="en-GB" sz="3600">
                <a:latin typeface="Times New Roman"/>
                <a:cs typeface="Times New Roman"/>
              </a:rPr>
              <a:t> </a:t>
            </a:r>
          </a:p>
          <a:p>
            <a:pPr algn="ctr"/>
            <a:r>
              <a:rPr lang="pl-PL" sz="3600">
                <a:latin typeface="Times New Roman"/>
                <a:cs typeface="Times New Roman"/>
              </a:rPr>
              <a:t>KRAKOWSKA </a:t>
            </a:r>
            <a:r>
              <a:rPr lang="en-GB" sz="3600">
                <a:latin typeface="Times New Roman"/>
                <a:cs typeface="Times New Roman"/>
              </a:rPr>
              <a:t> </a:t>
            </a:r>
          </a:p>
          <a:p>
            <a:pPr algn="ctr"/>
            <a:r>
              <a:rPr lang="pl-PL" sz="2000">
                <a:latin typeface="Times New Roman"/>
                <a:cs typeface="Times New Roman"/>
              </a:rPr>
              <a:t>im. Tadeusza Kościuszki</a:t>
            </a:r>
            <a:r>
              <a:rPr lang="en-GB" sz="2000">
                <a:latin typeface="Times New Roman"/>
                <a:cs typeface="Times New Roman"/>
              </a:rPr>
              <a:t> </a:t>
            </a:r>
          </a:p>
        </p:txBody>
      </p:sp>
      <p:pic>
        <p:nvPicPr>
          <p:cNvPr id="9" name="Picture 9" descr="Logo&#10;&#10;Description automatically generated">
            <a:extLst>
              <a:ext uri="{FF2B5EF4-FFF2-40B4-BE49-F238E27FC236}">
                <a16:creationId xmlns:a16="http://schemas.microsoft.com/office/drawing/2014/main" id="{9A231D26-D65A-73E3-63C3-1B7F67AD7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744" y="1500308"/>
            <a:ext cx="1705857" cy="170585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216FEB1-BA5F-A7F4-AED3-6A75636C7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7375" y="6253213"/>
            <a:ext cx="8197250" cy="404265"/>
          </a:xfrm>
        </p:spPr>
        <p:txBody>
          <a:bodyPr rtlCol="0">
            <a:normAutofit/>
          </a:bodyPr>
          <a:lstStyle/>
          <a:p>
            <a:r>
              <a:rPr lang="en-GB" sz="10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Wykonali</a:t>
            </a:r>
            <a:r>
              <a:rPr lang="en-GB" sz="10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:  Kamil </a:t>
            </a:r>
            <a:r>
              <a:rPr lang="en-GB" sz="10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Rzeszutek</a:t>
            </a:r>
            <a:r>
              <a:rPr lang="en-GB" sz="10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, Julia </a:t>
            </a:r>
            <a:r>
              <a:rPr lang="en-GB" sz="10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Chotkiewicz</a:t>
            </a:r>
            <a:r>
              <a:rPr lang="en-GB" sz="10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GB" sz="10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Paweł</a:t>
            </a:r>
            <a:r>
              <a:rPr lang="en-GB" sz="10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GB" sz="10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Stanisławski</a:t>
            </a:r>
            <a:r>
              <a:rPr lang="en-GB" sz="10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, Eryk </a:t>
            </a:r>
            <a:r>
              <a:rPr lang="en-GB" sz="10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Smajda</a:t>
            </a:r>
            <a:r>
              <a:rPr lang="en-GB" sz="10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, Damian </a:t>
            </a:r>
            <a:r>
              <a:rPr lang="en-GB" sz="10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Skorupa</a:t>
            </a:r>
            <a:endParaRPr lang="en-GB" sz="1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648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94B4B80-ADC7-1C34-0374-DF946F54AA14}"/>
              </a:ext>
            </a:extLst>
          </p:cNvPr>
          <p:cNvSpPr txBox="1">
            <a:spLocks/>
          </p:cNvSpPr>
          <p:nvPr/>
        </p:nvSpPr>
        <p:spPr>
          <a:xfrm>
            <a:off x="1123668" y="314474"/>
            <a:ext cx="9944872" cy="5976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koncepcja</a:t>
            </a:r>
            <a:r>
              <a:rPr lang="en-GB" sz="36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GB" sz="36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aplikacji</a:t>
            </a:r>
            <a:r>
              <a:rPr lang="en-GB" sz="36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GB" sz="36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chmurowych</a:t>
            </a:r>
            <a:r>
              <a:rPr lang="en-GB" sz="36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(cloud-native)</a:t>
            </a:r>
            <a:endParaRPr lang="en-US" sz="360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B6CBA37-5D95-DC03-B794-5E08CB975E6C}"/>
              </a:ext>
            </a:extLst>
          </p:cNvPr>
          <p:cNvSpPr txBox="1">
            <a:spLocks/>
          </p:cNvSpPr>
          <p:nvPr/>
        </p:nvSpPr>
        <p:spPr>
          <a:xfrm>
            <a:off x="732471" y="3675313"/>
            <a:ext cx="10830265" cy="9450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Dynamically-managed: </a:t>
            </a:r>
            <a:r>
              <a:rPr lang="en-US" sz="24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tnieje</a:t>
            </a:r>
            <a:r>
              <a:rPr lang="en-US" sz="2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 </a:t>
            </a:r>
            <a:r>
              <a:rPr lang="en-US" sz="24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centralna</a:t>
            </a:r>
            <a:r>
              <a:rPr lang="en-US" sz="2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 </a:t>
            </a:r>
            <a:r>
              <a:rPr lang="en-US" sz="24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orkiestracja</a:t>
            </a:r>
            <a:r>
              <a:rPr lang="en-US" sz="2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, </a:t>
            </a:r>
            <a:r>
              <a:rPr lang="en-US" sz="24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która</a:t>
            </a:r>
            <a:r>
              <a:rPr lang="en-US" sz="2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 </a:t>
            </a:r>
            <a:r>
              <a:rPr lang="en-US" sz="24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zarządza</a:t>
            </a:r>
            <a:r>
              <a:rPr lang="en-US" sz="2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 m.in.</a:t>
            </a:r>
            <a:endParaRPr lang="en-GB" sz="240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Times New Roman"/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aplikacjami</a:t>
            </a:r>
            <a:r>
              <a:rPr lang="en-US" sz="2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, </a:t>
            </a:r>
            <a:r>
              <a:rPr lang="en-US" sz="24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poprawiając</a:t>
            </a:r>
            <a:r>
              <a:rPr lang="en-US" sz="2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 </a:t>
            </a:r>
            <a:r>
              <a:rPr lang="en-US" sz="24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wykorzystanie</a:t>
            </a:r>
            <a:r>
              <a:rPr lang="en-US" sz="2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 </a:t>
            </a:r>
            <a:r>
              <a:rPr lang="en-US" sz="24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zasobów</a:t>
            </a:r>
            <a:r>
              <a:rPr lang="en-US" sz="2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 </a:t>
            </a:r>
            <a:r>
              <a:rPr lang="en-US" sz="24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i</a:t>
            </a:r>
            <a:r>
              <a:rPr lang="en-US" sz="2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 </a:t>
            </a:r>
            <a:r>
              <a:rPr lang="en-US" sz="24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zmniejszając</a:t>
            </a:r>
            <a:r>
              <a:rPr lang="en-US" sz="2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 </a:t>
            </a:r>
            <a:r>
              <a:rPr lang="en-US" sz="24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koszty</a:t>
            </a:r>
            <a:r>
              <a:rPr lang="en-US" sz="2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 </a:t>
            </a:r>
            <a:r>
              <a:rPr lang="en-US" sz="24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operacyjne</a:t>
            </a:r>
            <a:r>
              <a:rPr lang="en-US" sz="2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 </a:t>
            </a:r>
            <a:endParaRPr lang="en-GB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AE7FF64-51CD-CCF5-8E6B-FF4E1D326CB2}"/>
              </a:ext>
            </a:extLst>
          </p:cNvPr>
          <p:cNvSpPr txBox="1">
            <a:spLocks/>
          </p:cNvSpPr>
          <p:nvPr/>
        </p:nvSpPr>
        <p:spPr>
          <a:xfrm>
            <a:off x="841050" y="2266153"/>
            <a:ext cx="10607661" cy="6833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Container-packaged: </a:t>
            </a:r>
            <a:r>
              <a:rPr lang="en-US" sz="24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Aplikacje</a:t>
            </a:r>
            <a:r>
              <a:rPr lang="en-US" sz="2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 </a:t>
            </a:r>
            <a:r>
              <a:rPr lang="en-US" sz="24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są</a:t>
            </a:r>
            <a:r>
              <a:rPr lang="en-US" sz="2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 </a:t>
            </a:r>
            <a:r>
              <a:rPr lang="en-US" sz="24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wykonywane</a:t>
            </a:r>
            <a:r>
              <a:rPr lang="en-US" sz="2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 w </a:t>
            </a:r>
            <a:r>
              <a:rPr lang="en-US" sz="24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odizolowanych</a:t>
            </a:r>
            <a:r>
              <a:rPr lang="en-US" sz="2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 </a:t>
            </a:r>
            <a:r>
              <a:rPr lang="en-US" sz="24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jednostkach</a:t>
            </a:r>
            <a:r>
              <a:rPr lang="en-US" sz="2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 </a:t>
            </a:r>
            <a:endParaRPr lang="en-US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867639E-E85B-7459-55AD-CBDED6AFE160}"/>
              </a:ext>
            </a:extLst>
          </p:cNvPr>
          <p:cNvSpPr txBox="1">
            <a:spLocks/>
          </p:cNvSpPr>
          <p:nvPr/>
        </p:nvSpPr>
        <p:spPr>
          <a:xfrm>
            <a:off x="885989" y="5341260"/>
            <a:ext cx="10413794" cy="7810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Microservices-oriented: </a:t>
            </a:r>
            <a:r>
              <a:rPr lang="en-US" sz="24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Aplikacje</a:t>
            </a:r>
            <a:r>
              <a:rPr lang="en-US" sz="2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 w </a:t>
            </a:r>
            <a:r>
              <a:rPr lang="en-US" sz="24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chmurze</a:t>
            </a:r>
            <a:r>
              <a:rPr lang="en-US" sz="2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 </a:t>
            </a:r>
            <a:r>
              <a:rPr lang="en-US" sz="24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są</a:t>
            </a:r>
            <a:r>
              <a:rPr lang="en-US" sz="2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 </a:t>
            </a:r>
            <a:r>
              <a:rPr lang="en-US" sz="24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luźno</a:t>
            </a:r>
            <a:r>
              <a:rPr lang="en-US" sz="2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 </a:t>
            </a:r>
            <a:r>
              <a:rPr lang="en-US" sz="24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sprzężone</a:t>
            </a:r>
            <a:endParaRPr lang="en-US" sz="240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Times New Roman"/>
              <a:ea typeface="+mn-lt"/>
              <a:cs typeface="+mn-lt"/>
            </a:endParaRPr>
          </a:p>
          <a:p>
            <a:endParaRPr lang="en-US" sz="240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Times New Roman"/>
              <a:ea typeface="+mn-lt"/>
              <a:cs typeface="+mn-lt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1DB00E0A-EA07-C593-7261-0BF8120899A5}"/>
              </a:ext>
            </a:extLst>
          </p:cNvPr>
          <p:cNvSpPr/>
          <p:nvPr/>
        </p:nvSpPr>
        <p:spPr>
          <a:xfrm>
            <a:off x="5853683" y="3013776"/>
            <a:ext cx="473475" cy="577048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5500C8E-55E9-AE62-50F0-3F094BD62EEC}"/>
              </a:ext>
            </a:extLst>
          </p:cNvPr>
          <p:cNvSpPr/>
          <p:nvPr/>
        </p:nvSpPr>
        <p:spPr>
          <a:xfrm>
            <a:off x="5861081" y="4619154"/>
            <a:ext cx="473475" cy="577048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43C0A9-27F3-8A96-5227-CC30584B49D0}"/>
              </a:ext>
            </a:extLst>
          </p:cNvPr>
          <p:cNvSpPr txBox="1"/>
          <p:nvPr/>
        </p:nvSpPr>
        <p:spPr>
          <a:xfrm>
            <a:off x="3364937" y="1483539"/>
            <a:ext cx="592067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err="1">
                <a:solidFill>
                  <a:schemeClr val="accent5">
                    <a:lumMod val="75000"/>
                  </a:schemeClr>
                </a:solidFill>
              </a:rPr>
              <a:t>Właściwości</a:t>
            </a:r>
            <a:r>
              <a:rPr lang="en-GB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GB" err="1">
                <a:solidFill>
                  <a:schemeClr val="accent5">
                    <a:lumMod val="75000"/>
                  </a:schemeClr>
                </a:solidFill>
              </a:rPr>
              <a:t>które</a:t>
            </a:r>
            <a:r>
              <a:rPr lang="en-GB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err="1">
                <a:solidFill>
                  <a:schemeClr val="accent5">
                    <a:lumMod val="75000"/>
                  </a:schemeClr>
                </a:solidFill>
              </a:rPr>
              <a:t>kierują</a:t>
            </a:r>
            <a:r>
              <a:rPr lang="en-GB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err="1">
                <a:solidFill>
                  <a:schemeClr val="accent5">
                    <a:lumMod val="75000"/>
                  </a:schemeClr>
                </a:solidFill>
              </a:rPr>
              <a:t>aplikacją</a:t>
            </a:r>
            <a:r>
              <a:rPr lang="en-GB">
                <a:solidFill>
                  <a:schemeClr val="accent5">
                    <a:lumMod val="75000"/>
                  </a:schemeClr>
                </a:solidFill>
              </a:rPr>
              <a:t> cloud-native: </a:t>
            </a:r>
          </a:p>
        </p:txBody>
      </p:sp>
    </p:spTree>
    <p:extLst>
      <p:ext uri="{BB962C8B-B14F-4D97-AF65-F5344CB8AC3E}">
        <p14:creationId xmlns:p14="http://schemas.microsoft.com/office/powerpoint/2010/main" val="36816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051E3C8-55E9-6686-FBC7-882E1D098C70}"/>
              </a:ext>
            </a:extLst>
          </p:cNvPr>
          <p:cNvSpPr txBox="1">
            <a:spLocks/>
          </p:cNvSpPr>
          <p:nvPr/>
        </p:nvSpPr>
        <p:spPr>
          <a:xfrm>
            <a:off x="2416772" y="291999"/>
            <a:ext cx="7355422" cy="584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cele</a:t>
            </a:r>
            <a:r>
              <a:rPr lang="en-GB" sz="36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GB" sz="36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aplikacji</a:t>
            </a:r>
            <a:r>
              <a:rPr lang="en-GB" sz="36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w </a:t>
            </a:r>
            <a:r>
              <a:rPr lang="en-GB" sz="36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chmurze</a:t>
            </a:r>
            <a:endParaRPr lang="en-US" sz="360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3AC1932-8BDC-A786-7E25-095B0AE3E01D}"/>
              </a:ext>
            </a:extLst>
          </p:cNvPr>
          <p:cNvSpPr/>
          <p:nvPr/>
        </p:nvSpPr>
        <p:spPr>
          <a:xfrm>
            <a:off x="1948329" y="2179915"/>
            <a:ext cx="3466352" cy="5827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/>
              <a:t>Dostępność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8E0CFB9-41D7-922E-5ED5-132A7BE55CC0}"/>
              </a:ext>
            </a:extLst>
          </p:cNvPr>
          <p:cNvSpPr/>
          <p:nvPr/>
        </p:nvSpPr>
        <p:spPr>
          <a:xfrm>
            <a:off x="1948329" y="3068916"/>
            <a:ext cx="3466352" cy="5827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err="1"/>
              <a:t>Zarządzanie</a:t>
            </a:r>
            <a:r>
              <a:rPr lang="en-GB"/>
              <a:t> </a:t>
            </a:r>
            <a:r>
              <a:rPr lang="en-GB" err="1"/>
              <a:t>danymi</a:t>
            </a:r>
            <a:r>
              <a:rPr lang="en-GB"/>
              <a:t> 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FEC3FD2-D5E2-3492-A1E8-F7E7CF2895A4}"/>
              </a:ext>
            </a:extLst>
          </p:cNvPr>
          <p:cNvSpPr/>
          <p:nvPr/>
        </p:nvSpPr>
        <p:spPr>
          <a:xfrm>
            <a:off x="1948329" y="3898151"/>
            <a:ext cx="3466352" cy="5827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err="1"/>
              <a:t>Przesyłanie</a:t>
            </a:r>
            <a:r>
              <a:rPr lang="en-GB"/>
              <a:t> </a:t>
            </a:r>
            <a:r>
              <a:rPr lang="en-GB" err="1"/>
              <a:t>wiadomości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154562-25F2-BE22-A937-63245137BBBA}"/>
              </a:ext>
            </a:extLst>
          </p:cNvPr>
          <p:cNvSpPr/>
          <p:nvPr/>
        </p:nvSpPr>
        <p:spPr>
          <a:xfrm>
            <a:off x="1948329" y="4787151"/>
            <a:ext cx="3466352" cy="5827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err="1"/>
              <a:t>Zarządzanie</a:t>
            </a:r>
            <a:r>
              <a:rPr lang="en-GB"/>
              <a:t> 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monitorowanie</a:t>
            </a:r>
            <a:endParaRPr lang="en-US" err="1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2143EC8-D4E7-5297-1A8F-66CE4672AB7D}"/>
              </a:ext>
            </a:extLst>
          </p:cNvPr>
          <p:cNvSpPr/>
          <p:nvPr/>
        </p:nvSpPr>
        <p:spPr>
          <a:xfrm>
            <a:off x="6744445" y="4361327"/>
            <a:ext cx="3466352" cy="5827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err="1"/>
              <a:t>Wydajność</a:t>
            </a:r>
            <a:r>
              <a:rPr lang="en-GB"/>
              <a:t> </a:t>
            </a:r>
            <a:r>
              <a:rPr lang="en-GB" err="1"/>
              <a:t>i</a:t>
            </a:r>
            <a:r>
              <a:rPr lang="en-GB"/>
              <a:t> </a:t>
            </a:r>
            <a:r>
              <a:rPr lang="en-GB" err="1"/>
              <a:t>skalowalność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EBD88EA-13E3-79C7-5382-459F8EFA3CD2}"/>
              </a:ext>
            </a:extLst>
          </p:cNvPr>
          <p:cNvSpPr/>
          <p:nvPr/>
        </p:nvSpPr>
        <p:spPr>
          <a:xfrm>
            <a:off x="6744446" y="3532092"/>
            <a:ext cx="3466352" cy="5827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err="1"/>
              <a:t>Odporność</a:t>
            </a:r>
            <a:endParaRPr lang="en-US" err="1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24DA277-3ADB-2D12-62BA-4735467E2BEE}"/>
              </a:ext>
            </a:extLst>
          </p:cNvPr>
          <p:cNvSpPr/>
          <p:nvPr/>
        </p:nvSpPr>
        <p:spPr>
          <a:xfrm>
            <a:off x="6744446" y="2643091"/>
            <a:ext cx="3466352" cy="5827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err="1"/>
              <a:t>Bezpieczestwo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58114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598EB9D-F634-F29D-7783-4AF916CA6297}"/>
              </a:ext>
            </a:extLst>
          </p:cNvPr>
          <p:cNvSpPr txBox="1">
            <a:spLocks/>
          </p:cNvSpPr>
          <p:nvPr/>
        </p:nvSpPr>
        <p:spPr>
          <a:xfrm>
            <a:off x="2416772" y="291999"/>
            <a:ext cx="7355422" cy="584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cele</a:t>
            </a:r>
            <a:r>
              <a:rPr lang="en-GB" sz="36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</a:t>
            </a:r>
            <a:r>
              <a:rPr lang="en-GB" sz="36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aplikacji</a:t>
            </a:r>
            <a:r>
              <a:rPr lang="en-GB" sz="36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w </a:t>
            </a:r>
            <a:r>
              <a:rPr lang="en-GB" sz="36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chmurze</a:t>
            </a:r>
            <a:endParaRPr lang="en-US" sz="360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BE23C03-C777-626E-BC1B-5DFC2D0D0FE7}"/>
              </a:ext>
            </a:extLst>
          </p:cNvPr>
          <p:cNvSpPr txBox="1">
            <a:spLocks/>
          </p:cNvSpPr>
          <p:nvPr/>
        </p:nvSpPr>
        <p:spPr>
          <a:xfrm>
            <a:off x="2416772" y="874705"/>
            <a:ext cx="7355422" cy="584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>
                <a:solidFill>
                  <a:srgbClr val="C000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"WARNING"</a:t>
            </a:r>
            <a:endParaRPr lang="en-US">
              <a:solidFill>
                <a:srgbClr val="C00000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912B09D6-AF19-9591-6BF5-4861C1708B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1546082"/>
              </p:ext>
            </p:extLst>
          </p:nvPr>
        </p:nvGraphicFramePr>
        <p:xfrm>
          <a:off x="2465294" y="1786966"/>
          <a:ext cx="7261412" cy="4576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884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Niskokątny widok chmur na niebie">
            <a:extLst>
              <a:ext uri="{FF2B5EF4-FFF2-40B4-BE49-F238E27FC236}">
                <a16:creationId xmlns:a16="http://schemas.microsoft.com/office/drawing/2014/main" id="{B8D926A1-E242-F284-C2FF-4A339DFAE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5000"/>
          </a:blip>
          <a:srcRect t="8106" r="-2" b="74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8DC04C5-FAFD-D977-603D-6B1163679014}"/>
              </a:ext>
            </a:extLst>
          </p:cNvPr>
          <p:cNvSpPr txBox="1">
            <a:spLocks/>
          </p:cNvSpPr>
          <p:nvPr/>
        </p:nvSpPr>
        <p:spPr>
          <a:xfrm>
            <a:off x="1758269" y="1712687"/>
            <a:ext cx="8676222" cy="320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48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Wzorce projektowe chmury</a:t>
            </a:r>
          </a:p>
          <a:p>
            <a:pPr>
              <a:spcBef>
                <a:spcPct val="0"/>
              </a:spcBef>
            </a:pPr>
            <a:endParaRPr lang="en-US" sz="4800" cap="all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F31475-12D4-9D5F-D050-55116DC74233}"/>
              </a:ext>
            </a:extLst>
          </p:cNvPr>
          <p:cNvSpPr txBox="1"/>
          <p:nvPr/>
        </p:nvSpPr>
        <p:spPr>
          <a:xfrm>
            <a:off x="554182" y="942109"/>
            <a:ext cx="4447308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latin typeface="Times New Roman"/>
                <a:cs typeface="Times New Roman"/>
              </a:rPr>
              <a:t>Composite application (microservices) 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latin typeface="Times New Roman"/>
                <a:cs typeface="Times New Roman"/>
              </a:rPr>
              <a:t>Abstraction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Times New Roman"/>
                <a:cs typeface="Times New Roman"/>
              </a:rPr>
              <a:t>Twelve-factor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Times New Roman"/>
                <a:cs typeface="Times New Roman"/>
              </a:rPr>
              <a:t>API Gateway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Times New Roman"/>
                <a:cs typeface="Times New Roman"/>
              </a:rPr>
              <a:t>Service registry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Times New Roman"/>
                <a:cs typeface="Times New Roman"/>
              </a:rPr>
              <a:t>Config server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Times New Roman"/>
                <a:cs typeface="Times New Roman"/>
              </a:rPr>
              <a:t>Circuit breaker</a:t>
            </a:r>
          </a:p>
        </p:txBody>
      </p:sp>
    </p:spTree>
    <p:extLst>
      <p:ext uri="{BB962C8B-B14F-4D97-AF65-F5344CB8AC3E}">
        <p14:creationId xmlns:p14="http://schemas.microsoft.com/office/powerpoint/2010/main" val="247238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B11DA01-8119-A76C-42EC-46E6A56233C0}"/>
              </a:ext>
            </a:extLst>
          </p:cNvPr>
          <p:cNvSpPr txBox="1">
            <a:spLocks/>
          </p:cNvSpPr>
          <p:nvPr/>
        </p:nvSpPr>
        <p:spPr>
          <a:xfrm>
            <a:off x="1722206" y="251539"/>
            <a:ext cx="8744554" cy="7595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composite application (microservices) </a:t>
            </a:r>
            <a:endParaRPr lang="en-US" sz="360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sz="360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ACAA676-C35E-BD36-BFF6-A8132D0AD64F}"/>
              </a:ext>
            </a:extLst>
          </p:cNvPr>
          <p:cNvSpPr txBox="1"/>
          <p:nvPr/>
        </p:nvSpPr>
        <p:spPr>
          <a:xfrm>
            <a:off x="1100633" y="5798858"/>
            <a:ext cx="1048364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800" dirty="0">
                <a:solidFill>
                  <a:srgbClr val="FFC000"/>
                </a:solidFill>
              </a:rPr>
              <a:t>Jakie płyną z tego korzyści?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6" name="Picture 2" descr="Microservices vs. monolithic architecture | Atlassian">
            <a:extLst>
              <a:ext uri="{FF2B5EF4-FFF2-40B4-BE49-F238E27FC236}">
                <a16:creationId xmlns:a16="http://schemas.microsoft.com/office/drawing/2014/main" id="{F93F78F9-B0F4-5D41-8234-98984C617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366" y="692965"/>
            <a:ext cx="7986231" cy="510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EBF2914F-6289-E221-4F2A-41CDEF752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08" y="371460"/>
            <a:ext cx="880325" cy="104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0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B11DA01-8119-A76C-42EC-46E6A56233C0}"/>
              </a:ext>
            </a:extLst>
          </p:cNvPr>
          <p:cNvSpPr txBox="1">
            <a:spLocks/>
          </p:cNvSpPr>
          <p:nvPr/>
        </p:nvSpPr>
        <p:spPr>
          <a:xfrm>
            <a:off x="1722206" y="251539"/>
            <a:ext cx="8744554" cy="7595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composite application (microservices) </a:t>
            </a:r>
            <a:endParaRPr lang="en-US" sz="360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sz="360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190A6F7A-A62C-F265-5626-7934A3C1A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08" y="371460"/>
            <a:ext cx="880325" cy="10467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071870-9902-699D-BF4B-8A1E6B0F4564}"/>
              </a:ext>
            </a:extLst>
          </p:cNvPr>
          <p:cNvSpPr txBox="1"/>
          <p:nvPr/>
        </p:nvSpPr>
        <p:spPr>
          <a:xfrm>
            <a:off x="3162300" y="2320704"/>
            <a:ext cx="586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PL" sz="2000" dirty="0"/>
              <a:t>ZWINNOŚĆ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PL" sz="2000" dirty="0"/>
              <a:t>ELASTYCZNE SKALOWANIE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PL" sz="2000" dirty="0"/>
              <a:t>CIĄGŁE WDRAŻANIE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PL" sz="2000" dirty="0"/>
              <a:t>ŁATWOŚĆ W UTZRYMANIU I TESTOWANIU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PL" sz="2000" dirty="0"/>
              <a:t>NIEZALEŻNE WDRAŻANIE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PL" sz="2000" dirty="0"/>
              <a:t>ELASTYCZNOŚĆ TECHNOLOGICZNA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PL" sz="2000" dirty="0"/>
              <a:t>NIEZAWODNOŚĆ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PL" sz="2000" dirty="0"/>
              <a:t>SZCZĘŚLIWSZE ZESPOŁY </a:t>
            </a:r>
            <a:r>
              <a:rPr lang="en-PL" sz="2000" dirty="0">
                <a:sym typeface="Wingdings" pitchFamily="2" charset="2"/>
              </a:rPr>
              <a:t> </a:t>
            </a:r>
            <a:endParaRPr lang="en-PL" sz="2000" dirty="0"/>
          </a:p>
        </p:txBody>
      </p:sp>
    </p:spTree>
    <p:extLst>
      <p:ext uri="{BB962C8B-B14F-4D97-AF65-F5344CB8AC3E}">
        <p14:creationId xmlns:p14="http://schemas.microsoft.com/office/powerpoint/2010/main" val="213200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226</TotalTime>
  <Words>4604</Words>
  <Application>Microsoft Macintosh PowerPoint</Application>
  <PresentationFormat>Widescreen</PresentationFormat>
  <Paragraphs>323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Century Gothic</vt:lpstr>
      <vt:lpstr>sirba-web-1</vt:lpstr>
      <vt:lpstr>Times New Roman</vt:lpstr>
      <vt:lpstr>Wingdings</vt:lpstr>
      <vt:lpstr>Mesh</vt:lpstr>
      <vt:lpstr> Cloud-Native Application Patterns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Dziękujemy za uwagę!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Julia Chotkiewicz</cp:lastModifiedBy>
  <cp:revision>256</cp:revision>
  <dcterms:created xsi:type="dcterms:W3CDTF">2022-11-01T11:27:07Z</dcterms:created>
  <dcterms:modified xsi:type="dcterms:W3CDTF">2022-12-17T10:50:31Z</dcterms:modified>
</cp:coreProperties>
</file>