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jo/oKKpeem/Nv4jl6Hd8YchHr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4ef9f59295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g14ef9f59295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4c0f8b9409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14c0f8b9409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4c0f8b940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14c0f8b940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4c0f8b9409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g14c0f8b9409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4ef9f59295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g14ef9f59295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4c0f8b9409_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g14c0f8b9409_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7c3560dbc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17c3560dbc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7c3560dbc6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g17c3560dbc6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4ef9f59295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4" name="Google Shape;264;g14ef9f59295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3" name="Shape 13"/>
        <p:cNvGrpSpPr/>
        <p:nvPr/>
      </p:nvGrpSpPr>
      <p:grpSpPr>
        <a:xfrm>
          <a:off x="0" y="0"/>
          <a:ext cx="0" cy="0"/>
          <a:chOff x="0" y="0"/>
          <a:chExt cx="0" cy="0"/>
        </a:xfrm>
      </p:grpSpPr>
      <p:sp>
        <p:nvSpPr>
          <p:cNvPr id="14" name="Google Shape;14;p11"/>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 type="body"/>
          </p:nvPr>
        </p:nvSpPr>
        <p:spPr>
          <a:xfrm rot="5400000">
            <a:off x="4246035" y="-1040554"/>
            <a:ext cx="3760891" cy="100584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2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3" name="Shape 83"/>
        <p:cNvGrpSpPr/>
        <p:nvPr/>
      </p:nvGrpSpPr>
      <p:grpSpPr>
        <a:xfrm>
          <a:off x="0" y="0"/>
          <a:ext cx="0" cy="0"/>
          <a:chOff x="0" y="0"/>
          <a:chExt cx="0" cy="0"/>
        </a:xfrm>
      </p:grpSpPr>
      <p:sp>
        <p:nvSpPr>
          <p:cNvPr id="84" name="Google Shape;84;p21"/>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1"/>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1"/>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2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12"/>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Twentieth Century"/>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2"/>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200"/>
              </a:spcBef>
              <a:spcAft>
                <a:spcPts val="0"/>
              </a:spcAft>
              <a:buSzPts val="2400"/>
              <a:buNone/>
              <a:defRPr sz="2400" cap="none">
                <a:solidFill>
                  <a:schemeClr val="dk1"/>
                </a:solidFill>
                <a:latin typeface="Twentieth Century"/>
                <a:ea typeface="Twentieth Century"/>
                <a:cs typeface="Twentieth Century"/>
                <a:sym typeface="Twentieth Century"/>
              </a:defRPr>
            </a:lvl1pPr>
            <a:lvl2pPr lvl="1" algn="ctr">
              <a:lnSpc>
                <a:spcPct val="110000"/>
              </a:lnSpc>
              <a:spcBef>
                <a:spcPts val="200"/>
              </a:spcBef>
              <a:spcAft>
                <a:spcPts val="0"/>
              </a:spcAft>
              <a:buClr>
                <a:srgbClr val="3F3F3F"/>
              </a:buClr>
              <a:buSzPts val="2400"/>
              <a:buNone/>
              <a:defRPr sz="2400"/>
            </a:lvl2pPr>
            <a:lvl3pPr lvl="2" algn="ctr">
              <a:lnSpc>
                <a:spcPct val="110000"/>
              </a:lnSpc>
              <a:spcBef>
                <a:spcPts val="400"/>
              </a:spcBef>
              <a:spcAft>
                <a:spcPts val="0"/>
              </a:spcAft>
              <a:buClr>
                <a:srgbClr val="3F3F3F"/>
              </a:buClr>
              <a:buSzPts val="2400"/>
              <a:buNone/>
              <a:defRPr sz="2400"/>
            </a:lvl3pPr>
            <a:lvl4pPr lvl="3" algn="ctr">
              <a:lnSpc>
                <a:spcPct val="110000"/>
              </a:lnSpc>
              <a:spcBef>
                <a:spcPts val="400"/>
              </a:spcBef>
              <a:spcAft>
                <a:spcPts val="0"/>
              </a:spcAft>
              <a:buClr>
                <a:srgbClr val="3F3F3F"/>
              </a:buClr>
              <a:buSzPts val="2000"/>
              <a:buNone/>
              <a:defRPr sz="2000"/>
            </a:lvl4pPr>
            <a:lvl5pPr lvl="4" algn="ctr">
              <a:lnSpc>
                <a:spcPct val="11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22" name="Google Shape;22;p12"/>
          <p:cNvCxnSpPr/>
          <p:nvPr/>
        </p:nvCxnSpPr>
        <p:spPr>
          <a:xfrm>
            <a:off x="1207658"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23" name="Google Shape;23;p1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 name="Google Shape;29;p1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2" name="Shape 32"/>
        <p:cNvGrpSpPr/>
        <p:nvPr/>
      </p:nvGrpSpPr>
      <p:grpSpPr>
        <a:xfrm>
          <a:off x="0" y="0"/>
          <a:ext cx="0" cy="0"/>
          <a:chOff x="0" y="0"/>
          <a:chExt cx="0" cy="0"/>
        </a:xfrm>
      </p:grpSpPr>
      <p:sp>
        <p:nvSpPr>
          <p:cNvPr id="33" name="Google Shape;33;p14"/>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4"/>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Twentieth Century"/>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2400"/>
              <a:buNone/>
              <a:defRPr sz="2400" cap="none">
                <a:solidFill>
                  <a:schemeClr val="dk1"/>
                </a:solidFill>
                <a:latin typeface="Twentieth Century"/>
                <a:ea typeface="Twentieth Century"/>
                <a:cs typeface="Twentieth Century"/>
                <a:sym typeface="Twentieth Century"/>
              </a:defRPr>
            </a:lvl1pPr>
            <a:lvl2pPr indent="-228600" lvl="1" marL="914400" algn="l">
              <a:lnSpc>
                <a:spcPct val="110000"/>
              </a:lnSpc>
              <a:spcBef>
                <a:spcPts val="200"/>
              </a:spcBef>
              <a:spcAft>
                <a:spcPts val="0"/>
              </a:spcAft>
              <a:buClr>
                <a:srgbClr val="888888"/>
              </a:buClr>
              <a:buSzPts val="1800"/>
              <a:buNone/>
              <a:defRPr sz="1800">
                <a:solidFill>
                  <a:srgbClr val="888888"/>
                </a:solidFill>
              </a:defRPr>
            </a:lvl2pPr>
            <a:lvl3pPr indent="-228600" lvl="2" marL="1371600" algn="l">
              <a:lnSpc>
                <a:spcPct val="110000"/>
              </a:lnSpc>
              <a:spcBef>
                <a:spcPts val="400"/>
              </a:spcBef>
              <a:spcAft>
                <a:spcPts val="0"/>
              </a:spcAft>
              <a:buClr>
                <a:srgbClr val="888888"/>
              </a:buClr>
              <a:buSzPts val="1600"/>
              <a:buNone/>
              <a:defRPr sz="1600">
                <a:solidFill>
                  <a:srgbClr val="888888"/>
                </a:solidFill>
              </a:defRPr>
            </a:lvl3pPr>
            <a:lvl4pPr indent="-228600" lvl="3" marL="1828800" algn="l">
              <a:lnSpc>
                <a:spcPct val="110000"/>
              </a:lnSpc>
              <a:spcBef>
                <a:spcPts val="400"/>
              </a:spcBef>
              <a:spcAft>
                <a:spcPts val="0"/>
              </a:spcAft>
              <a:buClr>
                <a:srgbClr val="888888"/>
              </a:buClr>
              <a:buSzPts val="1400"/>
              <a:buNone/>
              <a:defRPr sz="1400">
                <a:solidFill>
                  <a:srgbClr val="888888"/>
                </a:solidFill>
              </a:defRPr>
            </a:lvl4pPr>
            <a:lvl5pPr indent="-228600" lvl="4" marL="2286000" algn="l">
              <a:lnSpc>
                <a:spcPct val="110000"/>
              </a:lnSpc>
              <a:spcBef>
                <a:spcPts val="400"/>
              </a:spcBef>
              <a:spcAft>
                <a:spcPts val="0"/>
              </a:spcAft>
              <a:buClr>
                <a:srgbClr val="888888"/>
              </a:buClr>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36" name="Google Shape;36;p14"/>
          <p:cNvCxnSpPr/>
          <p:nvPr/>
        </p:nvCxnSpPr>
        <p:spPr>
          <a:xfrm>
            <a:off x="1207658"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37" name="Google Shape;37;p1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15"/>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15"/>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5"/>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6"/>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16"/>
          <p:cNvSpPr txBox="1"/>
          <p:nvPr>
            <p:ph idx="2" type="body"/>
          </p:nvPr>
        </p:nvSpPr>
        <p:spPr>
          <a:xfrm>
            <a:off x="1097280" y="2958274"/>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16"/>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1200"/>
              </a:spcBef>
              <a:spcAft>
                <a:spcPts val="0"/>
              </a:spcAft>
              <a:buSzPts val="2000"/>
              <a:buNone/>
              <a:defRPr b="0" sz="2000" cap="none">
                <a:solidFill>
                  <a:schemeClr val="dk1"/>
                </a:solidFill>
              </a:defRPr>
            </a:lvl1pPr>
            <a:lvl2pPr indent="-228600" lvl="1" marL="914400" algn="l">
              <a:lnSpc>
                <a:spcPct val="110000"/>
              </a:lnSpc>
              <a:spcBef>
                <a:spcPts val="200"/>
              </a:spcBef>
              <a:spcAft>
                <a:spcPts val="0"/>
              </a:spcAft>
              <a:buClr>
                <a:srgbClr val="3F3F3F"/>
              </a:buClr>
              <a:buSzPts val="2000"/>
              <a:buNone/>
              <a:defRPr b="1" sz="2000"/>
            </a:lvl2pPr>
            <a:lvl3pPr indent="-228600" lvl="2" marL="1371600" algn="l">
              <a:lnSpc>
                <a:spcPct val="110000"/>
              </a:lnSpc>
              <a:spcBef>
                <a:spcPts val="400"/>
              </a:spcBef>
              <a:spcAft>
                <a:spcPts val="0"/>
              </a:spcAft>
              <a:buClr>
                <a:srgbClr val="3F3F3F"/>
              </a:buClr>
              <a:buSzPts val="1800"/>
              <a:buNone/>
              <a:defRPr b="1" sz="1800"/>
            </a:lvl3pPr>
            <a:lvl4pPr indent="-228600" lvl="3" marL="1828800" algn="l">
              <a:lnSpc>
                <a:spcPct val="110000"/>
              </a:lnSpc>
              <a:spcBef>
                <a:spcPts val="400"/>
              </a:spcBef>
              <a:spcAft>
                <a:spcPts val="0"/>
              </a:spcAft>
              <a:buClr>
                <a:srgbClr val="3F3F3F"/>
              </a:buClr>
              <a:buSzPts val="1600"/>
              <a:buNone/>
              <a:defRPr b="1" sz="1600"/>
            </a:lvl4pPr>
            <a:lvl5pPr indent="-228600" lvl="4" marL="2286000" algn="l">
              <a:lnSpc>
                <a:spcPct val="11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16"/>
          <p:cNvSpPr txBox="1"/>
          <p:nvPr>
            <p:ph idx="4" type="body"/>
          </p:nvPr>
        </p:nvSpPr>
        <p:spPr>
          <a:xfrm>
            <a:off x="6515944" y="2958273"/>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1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1" name="Shape 61"/>
        <p:cNvGrpSpPr/>
        <p:nvPr/>
      </p:nvGrpSpPr>
      <p:grpSpPr>
        <a:xfrm>
          <a:off x="0" y="0"/>
          <a:ext cx="0" cy="0"/>
          <a:chOff x="0" y="0"/>
          <a:chExt cx="0" cy="0"/>
        </a:xfrm>
      </p:grpSpPr>
      <p:sp>
        <p:nvSpPr>
          <p:cNvPr id="62" name="Google Shape;62;p18"/>
          <p:cNvSpPr/>
          <p:nvPr/>
        </p:nvSpPr>
        <p:spPr>
          <a:xfrm>
            <a:off x="16" y="0"/>
            <a:ext cx="4654296" cy="68580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8"/>
          <p:cNvSpPr txBox="1"/>
          <p:nvPr>
            <p:ph type="title"/>
          </p:nvPr>
        </p:nvSpPr>
        <p:spPr>
          <a:xfrm>
            <a:off x="643466" y="786383"/>
            <a:ext cx="3517567"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Twentieth Century"/>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 type="body"/>
          </p:nvPr>
        </p:nvSpPr>
        <p:spPr>
          <a:xfrm>
            <a:off x="5458984" y="812799"/>
            <a:ext cx="5928344" cy="5294757"/>
          </a:xfrm>
          <a:prstGeom prst="rect">
            <a:avLst/>
          </a:prstGeom>
          <a:noFill/>
          <a:ln>
            <a:noFill/>
          </a:ln>
        </p:spPr>
        <p:txBody>
          <a:bodyPr anchorCtr="0" anchor="t" bIns="45700" lIns="0" spcFirstLastPara="1" rIns="0" wrap="square" tIns="45700">
            <a:normAutofit/>
          </a:bodyPr>
          <a:lstStyle>
            <a:lvl1pPr indent="-342900" lvl="0" marL="457200" algn="l">
              <a:lnSpc>
                <a:spcPct val="110000"/>
              </a:lnSpc>
              <a:spcBef>
                <a:spcPts val="1200"/>
              </a:spcBef>
              <a:spcAft>
                <a:spcPts val="0"/>
              </a:spcAft>
              <a:buSzPts val="1800"/>
              <a:buChar char=" "/>
              <a:defRPr/>
            </a:lvl1pPr>
            <a:lvl2pPr indent="-342900" lvl="1" marL="914400" algn="l">
              <a:lnSpc>
                <a:spcPct val="110000"/>
              </a:lnSpc>
              <a:spcBef>
                <a:spcPts val="200"/>
              </a:spcBef>
              <a:spcAft>
                <a:spcPts val="0"/>
              </a:spcAft>
              <a:buClr>
                <a:srgbClr val="3F3F3F"/>
              </a:buClr>
              <a:buSzPts val="1800"/>
              <a:buChar char="◦"/>
              <a:defRPr/>
            </a:lvl2pPr>
            <a:lvl3pPr indent="-342900" lvl="2" marL="1371600" algn="l">
              <a:lnSpc>
                <a:spcPct val="110000"/>
              </a:lnSpc>
              <a:spcBef>
                <a:spcPts val="400"/>
              </a:spcBef>
              <a:spcAft>
                <a:spcPts val="0"/>
              </a:spcAft>
              <a:buClr>
                <a:srgbClr val="3F3F3F"/>
              </a:buClr>
              <a:buSzPts val="1800"/>
              <a:buChar char="◦"/>
              <a:defRPr/>
            </a:lvl3pPr>
            <a:lvl4pPr indent="-342900" lvl="3" marL="1828800" algn="l">
              <a:lnSpc>
                <a:spcPct val="110000"/>
              </a:lnSpc>
              <a:spcBef>
                <a:spcPts val="400"/>
              </a:spcBef>
              <a:spcAft>
                <a:spcPts val="0"/>
              </a:spcAft>
              <a:buClr>
                <a:srgbClr val="3F3F3F"/>
              </a:buClr>
              <a:buSzPts val="1800"/>
              <a:buChar char="◦"/>
              <a:defRPr/>
            </a:lvl4pPr>
            <a:lvl5pPr indent="-342900" lvl="4" marL="2286000" algn="l">
              <a:lnSpc>
                <a:spcPct val="110000"/>
              </a:lnSpc>
              <a:spcBef>
                <a:spcPts val="400"/>
              </a:spcBef>
              <a:spcAft>
                <a:spcPts val="0"/>
              </a:spcAft>
              <a:buClr>
                <a:srgbClr val="3F3F3F"/>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18"/>
          <p:cNvSpPr txBox="1"/>
          <p:nvPr>
            <p:ph idx="2" type="body"/>
          </p:nvPr>
        </p:nvSpPr>
        <p:spPr>
          <a:xfrm>
            <a:off x="643465" y="3043050"/>
            <a:ext cx="3517567" cy="306450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800"/>
              <a:buNone/>
              <a:defRPr sz="1800">
                <a:solidFill>
                  <a:srgbClr val="FFFFFF"/>
                </a:solidFill>
              </a:defRPr>
            </a:lvl1pPr>
            <a:lvl2pPr indent="-228600" lvl="1" marL="914400" algn="l">
              <a:lnSpc>
                <a:spcPct val="110000"/>
              </a:lnSpc>
              <a:spcBef>
                <a:spcPts val="2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6" name="Google Shape;66;p18"/>
          <p:cNvSpPr txBox="1"/>
          <p:nvPr>
            <p:ph idx="10" type="dt"/>
          </p:nvPr>
        </p:nvSpPr>
        <p:spPr>
          <a:xfrm>
            <a:off x="643464" y="6446520"/>
            <a:ext cx="351756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txBox="1"/>
          <p:nvPr>
            <p:ph idx="11" type="ftr"/>
          </p:nvPr>
        </p:nvSpPr>
        <p:spPr>
          <a:xfrm>
            <a:off x="5458983" y="6446520"/>
            <a:ext cx="533401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8"/>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9" name="Shape 69"/>
        <p:cNvGrpSpPr/>
        <p:nvPr/>
      </p:nvGrpSpPr>
      <p:grpSpPr>
        <a:xfrm>
          <a:off x="0" y="0"/>
          <a:ext cx="0" cy="0"/>
          <a:chOff x="0" y="0"/>
          <a:chExt cx="0" cy="0"/>
        </a:xfrm>
      </p:grpSpPr>
      <p:sp>
        <p:nvSpPr>
          <p:cNvPr id="70" name="Google Shape;70;p19"/>
          <p:cNvSpPr/>
          <p:nvPr/>
        </p:nvSpPr>
        <p:spPr>
          <a:xfrm>
            <a:off x="0" y="4578350"/>
            <a:ext cx="12188825" cy="227965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9"/>
          <p:cNvSpPr/>
          <p:nvPr>
            <p:ph idx="2" type="pic"/>
          </p:nvPr>
        </p:nvSpPr>
        <p:spPr>
          <a:xfrm>
            <a:off x="15" y="0"/>
            <a:ext cx="12191985" cy="4578350"/>
          </a:xfrm>
          <a:prstGeom prst="rect">
            <a:avLst/>
          </a:prstGeom>
          <a:solidFill>
            <a:srgbClr val="D8D8D8"/>
          </a:solidFill>
          <a:ln>
            <a:noFill/>
          </a:ln>
        </p:spPr>
      </p:sp>
      <p:sp>
        <p:nvSpPr>
          <p:cNvPr id="72" name="Google Shape;72;p19"/>
          <p:cNvSpPr txBox="1"/>
          <p:nvPr>
            <p:ph type="title"/>
          </p:nvPr>
        </p:nvSpPr>
        <p:spPr>
          <a:xfrm>
            <a:off x="1097279" y="4799362"/>
            <a:ext cx="10113645" cy="743682"/>
          </a:xfrm>
          <a:prstGeom prst="rect">
            <a:avLst/>
          </a:prstGeom>
          <a:noFill/>
          <a:ln>
            <a:noFill/>
          </a:ln>
        </p:spPr>
        <p:txBody>
          <a:bodyPr anchorCtr="0" anchor="b" bIns="0" lIns="91425" spcFirstLastPara="1" rIns="91425" wrap="square" tIns="0">
            <a:noAutofit/>
          </a:bodyPr>
          <a:lstStyle>
            <a:lvl1pPr lvl="0" algn="l">
              <a:lnSpc>
                <a:spcPct val="80000"/>
              </a:lnSpc>
              <a:spcBef>
                <a:spcPts val="0"/>
              </a:spcBef>
              <a:spcAft>
                <a:spcPts val="0"/>
              </a:spcAft>
              <a:buClr>
                <a:srgbClr val="FFFFFF"/>
              </a:buClr>
              <a:buSzPts val="3600"/>
              <a:buFont typeface="Twentieth Century"/>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10000"/>
              </a:lnSpc>
              <a:spcBef>
                <a:spcPts val="0"/>
              </a:spcBef>
              <a:spcAft>
                <a:spcPts val="0"/>
              </a:spcAft>
              <a:buSzPts val="1800"/>
              <a:buNone/>
              <a:defRPr sz="1800">
                <a:solidFill>
                  <a:srgbClr val="FFFFFF"/>
                </a:solidFill>
              </a:defRPr>
            </a:lvl1pPr>
            <a:lvl2pPr indent="-228600" lvl="1" marL="914400" algn="l">
              <a:lnSpc>
                <a:spcPct val="110000"/>
              </a:lnSpc>
              <a:spcBef>
                <a:spcPts val="600"/>
              </a:spcBef>
              <a:spcAft>
                <a:spcPts val="0"/>
              </a:spcAft>
              <a:buClr>
                <a:srgbClr val="3F3F3F"/>
              </a:buClr>
              <a:buSzPts val="1200"/>
              <a:buNone/>
              <a:defRPr sz="1200"/>
            </a:lvl2pPr>
            <a:lvl3pPr indent="-228600" lvl="2" marL="1371600" algn="l">
              <a:lnSpc>
                <a:spcPct val="110000"/>
              </a:lnSpc>
              <a:spcBef>
                <a:spcPts val="400"/>
              </a:spcBef>
              <a:spcAft>
                <a:spcPts val="0"/>
              </a:spcAft>
              <a:buClr>
                <a:srgbClr val="3F3F3F"/>
              </a:buClr>
              <a:buSzPts val="1000"/>
              <a:buNone/>
              <a:defRPr sz="1000"/>
            </a:lvl3pPr>
            <a:lvl4pPr indent="-228600" lvl="3" marL="1828800" algn="l">
              <a:lnSpc>
                <a:spcPct val="110000"/>
              </a:lnSpc>
              <a:spcBef>
                <a:spcPts val="400"/>
              </a:spcBef>
              <a:spcAft>
                <a:spcPts val="0"/>
              </a:spcAft>
              <a:buClr>
                <a:srgbClr val="3F3F3F"/>
              </a:buClr>
              <a:buSzPts val="900"/>
              <a:buNone/>
              <a:defRPr sz="900"/>
            </a:lvl4pPr>
            <a:lvl5pPr indent="-228600" lvl="4" marL="2286000" algn="l">
              <a:lnSpc>
                <a:spcPct val="11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4" name="Google Shape;74;p19"/>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9"/>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p:nvPr/>
        </p:nvSpPr>
        <p:spPr>
          <a:xfrm>
            <a:off x="3175"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0000"/>
              </a:lnSpc>
              <a:spcBef>
                <a:spcPts val="0"/>
              </a:spcBef>
              <a:spcAft>
                <a:spcPts val="0"/>
              </a:spcAft>
              <a:buClr>
                <a:srgbClr val="3F3F3F"/>
              </a:buClr>
              <a:buSzPts val="5400"/>
              <a:buFont typeface="Twentieth Century"/>
              <a:buNone/>
              <a:defRPr b="0" i="0" sz="5400" u="none" cap="none" strike="noStrike">
                <a:solidFill>
                  <a:srgbClr val="3F3F3F"/>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0"/>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74650" lvl="0" marL="457200" marR="0" rtl="0" algn="l">
              <a:lnSpc>
                <a:spcPct val="110000"/>
              </a:lnSpc>
              <a:spcBef>
                <a:spcPts val="1200"/>
              </a:spcBef>
              <a:spcAft>
                <a:spcPts val="0"/>
              </a:spcAft>
              <a:buClr>
                <a:schemeClr val="accent1"/>
              </a:buClr>
              <a:buSzPts val="2300"/>
              <a:buFont typeface="Calibri"/>
              <a:buChar char=" "/>
              <a:defRPr b="0" i="0" sz="2300" u="none" cap="none" strike="noStrike">
                <a:solidFill>
                  <a:srgbClr val="3F3F3F"/>
                </a:solidFill>
                <a:latin typeface="Twentieth Century"/>
                <a:ea typeface="Twentieth Century"/>
                <a:cs typeface="Twentieth Century"/>
                <a:sym typeface="Twentieth Century"/>
              </a:defRPr>
            </a:lvl1pPr>
            <a:lvl2pPr indent="-361950" lvl="1" marL="914400" marR="0" rtl="0" algn="l">
              <a:lnSpc>
                <a:spcPct val="110000"/>
              </a:lnSpc>
              <a:spcBef>
                <a:spcPts val="200"/>
              </a:spcBef>
              <a:spcAft>
                <a:spcPts val="0"/>
              </a:spcAft>
              <a:buClr>
                <a:srgbClr val="3F3F3F"/>
              </a:buClr>
              <a:buSzPts val="2100"/>
              <a:buFont typeface="Calibri"/>
              <a:buChar char="◦"/>
              <a:defRPr b="0" i="0" sz="2100" u="none" cap="none" strike="noStrike">
                <a:solidFill>
                  <a:srgbClr val="3F3F3F"/>
                </a:solidFill>
                <a:latin typeface="Twentieth Century"/>
                <a:ea typeface="Twentieth Century"/>
                <a:cs typeface="Twentieth Century"/>
                <a:sym typeface="Twentieth Century"/>
              </a:defRPr>
            </a:lvl2pPr>
            <a:lvl3pPr indent="-330200" lvl="2" marL="1371600" marR="0" rtl="0" algn="l">
              <a:lnSpc>
                <a:spcPct val="110000"/>
              </a:lnSpc>
              <a:spcBef>
                <a:spcPts val="400"/>
              </a:spcBef>
              <a:spcAft>
                <a:spcPts val="0"/>
              </a:spcAft>
              <a:buClr>
                <a:srgbClr val="3F3F3F"/>
              </a:buClr>
              <a:buSzPts val="1600"/>
              <a:buFont typeface="Calibri"/>
              <a:buChar char="◦"/>
              <a:defRPr b="0" i="0" sz="1600" u="none" cap="none" strike="noStrike">
                <a:solidFill>
                  <a:srgbClr val="3F3F3F"/>
                </a:solidFill>
                <a:latin typeface="Twentieth Century"/>
                <a:ea typeface="Twentieth Century"/>
                <a:cs typeface="Twentieth Century"/>
                <a:sym typeface="Twentieth Century"/>
              </a:defRPr>
            </a:lvl3pPr>
            <a:lvl4pPr indent="-330200" lvl="3" marL="1828800" marR="0" rtl="0" algn="l">
              <a:lnSpc>
                <a:spcPct val="110000"/>
              </a:lnSpc>
              <a:spcBef>
                <a:spcPts val="400"/>
              </a:spcBef>
              <a:spcAft>
                <a:spcPts val="0"/>
              </a:spcAft>
              <a:buClr>
                <a:srgbClr val="3F3F3F"/>
              </a:buClr>
              <a:buSzPts val="1600"/>
              <a:buFont typeface="Calibri"/>
              <a:buChar char="◦"/>
              <a:defRPr b="0" i="0" sz="1600" u="none" cap="none" strike="noStrike">
                <a:solidFill>
                  <a:srgbClr val="3F3F3F"/>
                </a:solidFill>
                <a:latin typeface="Twentieth Century"/>
                <a:ea typeface="Twentieth Century"/>
                <a:cs typeface="Twentieth Century"/>
                <a:sym typeface="Twentieth Century"/>
              </a:defRPr>
            </a:lvl4pPr>
            <a:lvl5pPr indent="-330200" lvl="4" marL="2286000" marR="0" rtl="0" algn="l">
              <a:lnSpc>
                <a:spcPct val="110000"/>
              </a:lnSpc>
              <a:spcBef>
                <a:spcPts val="400"/>
              </a:spcBef>
              <a:spcAft>
                <a:spcPts val="0"/>
              </a:spcAft>
              <a:buClr>
                <a:srgbClr val="3F3F3F"/>
              </a:buClr>
              <a:buSzPts val="1600"/>
              <a:buFont typeface="Calibri"/>
              <a:buChar char="◦"/>
              <a:defRPr b="0" i="0" sz="1600" u="none" cap="none" strike="noStrike">
                <a:solidFill>
                  <a:srgbClr val="3F3F3F"/>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Twentieth Century"/>
                <a:ea typeface="Twentieth Century"/>
                <a:cs typeface="Twentieth Century"/>
                <a:sym typeface="Twentieth Century"/>
              </a:defRPr>
            </a:lvl9pPr>
          </a:lstStyle>
          <a:p/>
        </p:txBody>
      </p:sp>
      <p:sp>
        <p:nvSpPr>
          <p:cNvPr id="9" name="Google Shape;9;p1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FFFFFF"/>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 name="Google Shape;11;p1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rgbClr val="FFFFFF"/>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pl-PL"/>
              <a:t>‹#›</a:t>
            </a:fld>
            <a:endParaRPr/>
          </a:p>
        </p:txBody>
      </p:sp>
      <p:cxnSp>
        <p:nvCxnSpPr>
          <p:cNvPr id="12" name="Google Shape;12;p10"/>
          <p:cNvCxnSpPr/>
          <p:nvPr/>
        </p:nvCxnSpPr>
        <p:spPr>
          <a:xfrm>
            <a:off x="1193532"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0" y="1796716"/>
            <a:ext cx="12192000" cy="2040969"/>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5" name="Google Shape;95;p1"/>
          <p:cNvSpPr txBox="1"/>
          <p:nvPr/>
        </p:nvSpPr>
        <p:spPr>
          <a:xfrm>
            <a:off x="2418689" y="2345553"/>
            <a:ext cx="670927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pl-PL" sz="4800" u="none" cap="none" strike="noStrike">
                <a:solidFill>
                  <a:schemeClr val="lt1"/>
                </a:solidFill>
                <a:latin typeface="Arial"/>
                <a:ea typeface="Arial"/>
                <a:cs typeface="Arial"/>
                <a:sym typeface="Arial"/>
              </a:rPr>
              <a:t>Mikroserwisy</a:t>
            </a:r>
            <a:endParaRPr b="0" i="0" sz="1400" u="none" cap="none" strike="noStrike">
              <a:solidFill>
                <a:srgbClr val="000000"/>
              </a:solidFill>
              <a:latin typeface="Arial"/>
              <a:ea typeface="Arial"/>
              <a:cs typeface="Arial"/>
              <a:sym typeface="Arial"/>
            </a:endParaRPr>
          </a:p>
        </p:txBody>
      </p:sp>
      <p:sp>
        <p:nvSpPr>
          <p:cNvPr id="96" name="Google Shape;96;p1"/>
          <p:cNvSpPr txBox="1"/>
          <p:nvPr/>
        </p:nvSpPr>
        <p:spPr>
          <a:xfrm>
            <a:off x="9002100" y="3903175"/>
            <a:ext cx="2578800" cy="264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i="0" lang="pl-PL" sz="2400" u="none" cap="none" strike="noStrike">
                <a:solidFill>
                  <a:schemeClr val="dk1"/>
                </a:solidFill>
                <a:latin typeface="Arial"/>
                <a:ea typeface="Arial"/>
                <a:cs typeface="Arial"/>
                <a:sym typeface="Arial"/>
              </a:rPr>
              <a:t>Autorzy:</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pl-PL" sz="1700" u="none" cap="none" strike="noStrike">
                <a:solidFill>
                  <a:schemeClr val="dk1"/>
                </a:solidFill>
                <a:latin typeface="Arial"/>
                <a:ea typeface="Arial"/>
                <a:cs typeface="Arial"/>
                <a:sym typeface="Arial"/>
              </a:rPr>
              <a:t>Bartosz Szymański</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pl-PL" sz="1700" u="none" cap="none" strike="noStrike">
                <a:solidFill>
                  <a:schemeClr val="dk1"/>
                </a:solidFill>
                <a:latin typeface="Arial"/>
                <a:ea typeface="Arial"/>
                <a:cs typeface="Arial"/>
                <a:sym typeface="Arial"/>
              </a:rPr>
              <a:t>Daniel Kotarski</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pl-PL" sz="1700" u="none" cap="none" strike="noStrike">
                <a:solidFill>
                  <a:schemeClr val="dk1"/>
                </a:solidFill>
                <a:latin typeface="Arial"/>
                <a:ea typeface="Arial"/>
                <a:cs typeface="Arial"/>
                <a:sym typeface="Arial"/>
              </a:rPr>
              <a:t>Grzegorz Landowski</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pl-PL" sz="1700" u="none" cap="none" strike="noStrike">
                <a:solidFill>
                  <a:schemeClr val="dk1"/>
                </a:solidFill>
                <a:latin typeface="Arial"/>
                <a:ea typeface="Arial"/>
                <a:cs typeface="Arial"/>
                <a:sym typeface="Arial"/>
              </a:rPr>
              <a:t>Michał Stęplewski</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pl-PL" sz="1700" u="none" cap="none" strike="noStrike">
                <a:solidFill>
                  <a:schemeClr val="dk1"/>
                </a:solidFill>
                <a:latin typeface="Arial"/>
                <a:ea typeface="Arial"/>
                <a:cs typeface="Arial"/>
                <a:sym typeface="Arial"/>
              </a:rPr>
              <a:t>Patryk Ernest</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pl-PL" sz="1700" u="none" cap="none" strike="noStrike">
                <a:solidFill>
                  <a:schemeClr val="dk1"/>
                </a:solidFill>
                <a:latin typeface="Arial"/>
                <a:ea typeface="Arial"/>
                <a:cs typeface="Arial"/>
                <a:sym typeface="Arial"/>
              </a:rPr>
              <a:t>Tomasz Malinowski</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wentieth Century"/>
              <a:ea typeface="Twentieth Century"/>
              <a:cs typeface="Twentieth Century"/>
              <a:sym typeface="Twentieth Century"/>
            </a:endParaRPr>
          </a:p>
        </p:txBody>
      </p:sp>
      <p:pic>
        <p:nvPicPr>
          <p:cNvPr id="97" name="Google Shape;97;p1"/>
          <p:cNvPicPr preferRelativeResize="0"/>
          <p:nvPr/>
        </p:nvPicPr>
        <p:blipFill rotWithShape="1">
          <a:blip r:embed="rId3">
            <a:alphaModFix/>
          </a:blip>
          <a:srcRect b="0" l="0" r="0" t="0"/>
          <a:stretch/>
        </p:blipFill>
        <p:spPr>
          <a:xfrm>
            <a:off x="442525" y="364700"/>
            <a:ext cx="5454024" cy="1219700"/>
          </a:xfrm>
          <a:prstGeom prst="rect">
            <a:avLst/>
          </a:prstGeom>
          <a:noFill/>
          <a:ln>
            <a:noFill/>
          </a:ln>
        </p:spPr>
      </p:pic>
      <p:pic>
        <p:nvPicPr>
          <p:cNvPr id="98" name="Google Shape;98;p1"/>
          <p:cNvPicPr preferRelativeResize="0"/>
          <p:nvPr/>
        </p:nvPicPr>
        <p:blipFill rotWithShape="1">
          <a:blip r:embed="rId4">
            <a:alphaModFix/>
          </a:blip>
          <a:srcRect b="0" l="0" r="0" t="0"/>
          <a:stretch/>
        </p:blipFill>
        <p:spPr>
          <a:xfrm>
            <a:off x="6426375" y="-475"/>
            <a:ext cx="5636099" cy="190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4ef9f59295_0_44"/>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75" name="Google Shape;275;g14ef9f59295_0_44"/>
          <p:cNvSpPr txBox="1"/>
          <p:nvPr/>
        </p:nvSpPr>
        <p:spPr>
          <a:xfrm>
            <a:off x="394200" y="695550"/>
            <a:ext cx="6600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ARCH. MIKROUSŁUG- KIEDY NIE STOSOWAĆ</a:t>
            </a:r>
            <a:endParaRPr b="0" i="0" sz="1400" u="none" cap="none" strike="noStrike">
              <a:solidFill>
                <a:srgbClr val="000000"/>
              </a:solidFill>
              <a:latin typeface="Arial"/>
              <a:ea typeface="Arial"/>
              <a:cs typeface="Arial"/>
              <a:sym typeface="Arial"/>
            </a:endParaRPr>
          </a:p>
        </p:txBody>
      </p:sp>
      <p:sp>
        <p:nvSpPr>
          <p:cNvPr id="276" name="Google Shape;276;g14ef9f59295_0_44"/>
          <p:cNvSpPr txBox="1"/>
          <p:nvPr/>
        </p:nvSpPr>
        <p:spPr>
          <a:xfrm>
            <a:off x="394190" y="2160425"/>
            <a:ext cx="11304300" cy="17547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Mikroserwisy to rozwiązanie dla dużych systemów. Gdy piszemy stosunkowo małą aplikację bez potencjalnych planów rozwojowych tworzenie mikroserwisów jest zbędne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Gdy nie mamy odpowiednio dobranego zespołu, który nie jest w stanie obsłużyć związanych z tworzeniem aplikacji zadań. Wykorzystanie mikroserwisów spowoduje tylko opóźnienie dostawy</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77" name="Google Shape;277;g14ef9f59295_0_44"/>
          <p:cNvPicPr preferRelativeResize="0"/>
          <p:nvPr/>
        </p:nvPicPr>
        <p:blipFill rotWithShape="1">
          <a:blip r:embed="rId3">
            <a:alphaModFix/>
          </a:blip>
          <a:srcRect b="0" l="0" r="0" t="0"/>
          <a:stretch/>
        </p:blipFill>
        <p:spPr>
          <a:xfrm>
            <a:off x="10065375" y="4284250"/>
            <a:ext cx="1633126" cy="1633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4c0f8b9409_0_68"/>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83" name="Google Shape;283;g14c0f8b9409_0_68"/>
          <p:cNvSpPr txBox="1"/>
          <p:nvPr/>
        </p:nvSpPr>
        <p:spPr>
          <a:xfrm>
            <a:off x="394199" y="695551"/>
            <a:ext cx="6167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WZORCE W ARCH. MIKROUSŁUG</a:t>
            </a:r>
            <a:endParaRPr b="0" i="0" sz="1400" u="none" cap="none" strike="noStrike">
              <a:solidFill>
                <a:srgbClr val="000000"/>
              </a:solidFill>
              <a:latin typeface="Arial"/>
              <a:ea typeface="Arial"/>
              <a:cs typeface="Arial"/>
              <a:sym typeface="Arial"/>
            </a:endParaRPr>
          </a:p>
        </p:txBody>
      </p:sp>
      <p:sp>
        <p:nvSpPr>
          <p:cNvPr id="284" name="Google Shape;284;g14c0f8b9409_0_68"/>
          <p:cNvSpPr txBox="1"/>
          <p:nvPr/>
        </p:nvSpPr>
        <p:spPr>
          <a:xfrm>
            <a:off x="394199" y="644661"/>
            <a:ext cx="8725800" cy="307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sp>
        <p:nvSpPr>
          <p:cNvPr id="285" name="Google Shape;285;g14c0f8b9409_0_68"/>
          <p:cNvSpPr txBox="1"/>
          <p:nvPr/>
        </p:nvSpPr>
        <p:spPr>
          <a:xfrm>
            <a:off x="394190" y="1956400"/>
            <a:ext cx="113043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Arial"/>
                <a:ea typeface="Arial"/>
                <a:cs typeface="Arial"/>
                <a:sym typeface="Arial"/>
              </a:rPr>
              <a:t>Istnieje wiele różnych wzorców w architekturze mikro usługowej. Poniżej wymieniliśmy część z nich:</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Wzorzec agregator - aggregator pattern.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Wzorze pełnomocnik - proxy pattern.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Wzorzec łańcuch - chain of responsibility.</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Wzorzec rozgałęzienie - branch pattern.</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Wzorzec asynchronicznego przekazywania komunikatów - asynchronous message-based communication pattern.</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8"/>
          <p:cNvSpPr/>
          <p:nvPr/>
        </p:nvSpPr>
        <p:spPr>
          <a:xfrm>
            <a:off x="0" y="0"/>
            <a:ext cx="12192000" cy="1791193"/>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91" name="Google Shape;291;p8"/>
          <p:cNvSpPr txBox="1"/>
          <p:nvPr/>
        </p:nvSpPr>
        <p:spPr>
          <a:xfrm>
            <a:off x="394199" y="447376"/>
            <a:ext cx="6167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WZORCE W ARCH. MIKROUSŁUG</a:t>
            </a:r>
            <a:endParaRPr b="0" i="0" sz="1400" u="none" cap="none" strike="noStrike">
              <a:solidFill>
                <a:srgbClr val="000000"/>
              </a:solidFill>
              <a:latin typeface="Arial"/>
              <a:ea typeface="Arial"/>
              <a:cs typeface="Arial"/>
              <a:sym typeface="Arial"/>
            </a:endParaRPr>
          </a:p>
        </p:txBody>
      </p:sp>
      <p:sp>
        <p:nvSpPr>
          <p:cNvPr id="292" name="Google Shape;292;p8"/>
          <p:cNvSpPr txBox="1"/>
          <p:nvPr/>
        </p:nvSpPr>
        <p:spPr>
          <a:xfrm>
            <a:off x="394199" y="844011"/>
            <a:ext cx="87258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WZORZEC AGREGATOR - </a:t>
            </a:r>
            <a:r>
              <a:rPr b="1" i="0" lang="pl-PL" sz="1400" u="none" cap="none" strike="noStrike">
                <a:solidFill>
                  <a:schemeClr val="lt1"/>
                </a:solidFill>
                <a:latin typeface="Arial"/>
                <a:ea typeface="Arial"/>
                <a:cs typeface="Arial"/>
                <a:sym typeface="Arial"/>
              </a:rPr>
              <a:t>AGGREGATOR PATTERN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Zbiera fragmenty danych z różnych mikrousług i zwraca do Klienta.</a:t>
            </a:r>
            <a:endParaRPr b="1" i="0" sz="1400" u="none" cap="none" strike="noStrike">
              <a:solidFill>
                <a:schemeClr val="lt1"/>
              </a:solidFill>
              <a:latin typeface="Arial"/>
              <a:ea typeface="Arial"/>
              <a:cs typeface="Arial"/>
              <a:sym typeface="Arial"/>
            </a:endParaRPr>
          </a:p>
        </p:txBody>
      </p:sp>
      <p:sp>
        <p:nvSpPr>
          <p:cNvPr id="293" name="Google Shape;293;p8"/>
          <p:cNvSpPr txBox="1"/>
          <p:nvPr/>
        </p:nvSpPr>
        <p:spPr>
          <a:xfrm>
            <a:off x="5455987" y="1980694"/>
            <a:ext cx="60960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PRZYKŁAD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Arial"/>
                <a:ea typeface="Arial"/>
                <a:cs typeface="Arial"/>
                <a:sym typeface="Arial"/>
              </a:rPr>
              <a:t>Operator sklepu potrzebuje informacji o produktach i ich aktualnym stanie magazynowym. Wykonywane jest wywołanie do usługi agregatora, która z kolei wywołuje mikrousługę informacji o produkcie i mikrousługę inwentaryzacji produktów, zwracając połączone informacje.</a:t>
            </a:r>
            <a:endParaRPr b="0" i="0" sz="1400" u="none" cap="none" strike="noStrike">
              <a:solidFill>
                <a:srgbClr val="000000"/>
              </a:solidFill>
              <a:latin typeface="Arial"/>
              <a:ea typeface="Arial"/>
              <a:cs typeface="Arial"/>
              <a:sym typeface="Arial"/>
            </a:endParaRPr>
          </a:p>
        </p:txBody>
      </p:sp>
      <p:sp>
        <p:nvSpPr>
          <p:cNvPr id="294" name="Google Shape;294;p8"/>
          <p:cNvSpPr txBox="1"/>
          <p:nvPr/>
        </p:nvSpPr>
        <p:spPr>
          <a:xfrm>
            <a:off x="5455987" y="4419905"/>
            <a:ext cx="60960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ZASTOSOWANIE</a:t>
            </a:r>
            <a:endParaRPr b="1"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Klient musi komunikować się z wieloma usługami do wykonania operacji</a:t>
            </a:r>
            <a:endParaRPr b="1"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Proces pozyskania danych  wymaga  większego czasu oczekiwania</a:t>
            </a:r>
            <a:endParaRPr b="1" i="0" sz="1800" u="none" cap="none" strike="noStrike">
              <a:solidFill>
                <a:schemeClr val="dk1"/>
              </a:solidFill>
              <a:latin typeface="Arial"/>
              <a:ea typeface="Arial"/>
              <a:cs typeface="Arial"/>
              <a:sym typeface="Arial"/>
            </a:endParaRPr>
          </a:p>
        </p:txBody>
      </p:sp>
      <p:sp>
        <p:nvSpPr>
          <p:cNvPr id="295" name="Google Shape;295;p8"/>
          <p:cNvSpPr/>
          <p:nvPr/>
        </p:nvSpPr>
        <p:spPr>
          <a:xfrm>
            <a:off x="394199" y="2518059"/>
            <a:ext cx="1121359" cy="373172"/>
          </a:xfrm>
          <a:prstGeom prst="snip1Rect">
            <a:avLst>
              <a:gd fmla="val 16667" name="adj"/>
            </a:avLst>
          </a:prstGeom>
          <a:solidFill>
            <a:schemeClr val="lt1"/>
          </a:solidFill>
          <a:ln cap="flat" cmpd="sng" w="15875">
            <a:solidFill>
              <a:srgbClr val="00B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96" name="Google Shape;296;p8"/>
          <p:cNvSpPr txBox="1"/>
          <p:nvPr/>
        </p:nvSpPr>
        <p:spPr>
          <a:xfrm>
            <a:off x="430458" y="2582318"/>
            <a:ext cx="105301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Twentieth Century"/>
                <a:ea typeface="Twentieth Century"/>
                <a:cs typeface="Twentieth Century"/>
                <a:sym typeface="Twentieth Century"/>
              </a:rPr>
              <a:t>MIKROUSŁUGA</a:t>
            </a:r>
            <a:endParaRPr b="0" i="0" sz="1400" u="none" cap="none" strike="noStrike">
              <a:solidFill>
                <a:srgbClr val="000000"/>
              </a:solidFill>
              <a:latin typeface="Arial"/>
              <a:ea typeface="Arial"/>
              <a:cs typeface="Arial"/>
              <a:sym typeface="Arial"/>
            </a:endParaRPr>
          </a:p>
        </p:txBody>
      </p:sp>
      <p:sp>
        <p:nvSpPr>
          <p:cNvPr id="297" name="Google Shape;297;p8"/>
          <p:cNvSpPr/>
          <p:nvPr/>
        </p:nvSpPr>
        <p:spPr>
          <a:xfrm>
            <a:off x="2050381" y="2537474"/>
            <a:ext cx="1121359" cy="373172"/>
          </a:xfrm>
          <a:prstGeom prst="snip1Rect">
            <a:avLst>
              <a:gd fmla="val 16667" name="adj"/>
            </a:avLst>
          </a:prstGeom>
          <a:solidFill>
            <a:schemeClr val="lt1"/>
          </a:solidFill>
          <a:ln cap="flat" cmpd="sng" w="15875">
            <a:solidFill>
              <a:srgbClr val="FF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98" name="Google Shape;298;p8"/>
          <p:cNvSpPr txBox="1"/>
          <p:nvPr/>
        </p:nvSpPr>
        <p:spPr>
          <a:xfrm>
            <a:off x="2086640" y="2601733"/>
            <a:ext cx="105301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Twentieth Century"/>
                <a:ea typeface="Twentieth Century"/>
                <a:cs typeface="Twentieth Century"/>
                <a:sym typeface="Twentieth Century"/>
              </a:rPr>
              <a:t>MIKROUSŁUGA</a:t>
            </a:r>
            <a:endParaRPr b="0" i="0" sz="1400" u="none" cap="none" strike="noStrike">
              <a:solidFill>
                <a:srgbClr val="000000"/>
              </a:solidFill>
              <a:latin typeface="Arial"/>
              <a:ea typeface="Arial"/>
              <a:cs typeface="Arial"/>
              <a:sym typeface="Arial"/>
            </a:endParaRPr>
          </a:p>
        </p:txBody>
      </p:sp>
      <p:sp>
        <p:nvSpPr>
          <p:cNvPr id="299" name="Google Shape;299;p8"/>
          <p:cNvSpPr/>
          <p:nvPr/>
        </p:nvSpPr>
        <p:spPr>
          <a:xfrm>
            <a:off x="3682830" y="2539735"/>
            <a:ext cx="1121359" cy="373172"/>
          </a:xfrm>
          <a:prstGeom prst="snip1Rect">
            <a:avLst>
              <a:gd fmla="val 16667" name="adj"/>
            </a:avLst>
          </a:prstGeom>
          <a:solidFill>
            <a:schemeClr val="lt1"/>
          </a:solidFill>
          <a:ln cap="flat" cmpd="sng" w="15875">
            <a:solidFill>
              <a:srgbClr val="FFC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00" name="Google Shape;300;p8"/>
          <p:cNvSpPr txBox="1"/>
          <p:nvPr/>
        </p:nvSpPr>
        <p:spPr>
          <a:xfrm>
            <a:off x="3719089" y="2612015"/>
            <a:ext cx="105301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Twentieth Century"/>
                <a:ea typeface="Twentieth Century"/>
                <a:cs typeface="Twentieth Century"/>
                <a:sym typeface="Twentieth Century"/>
              </a:rPr>
              <a:t>MIKROUSŁUGA</a:t>
            </a:r>
            <a:endParaRPr b="0" i="0" sz="1400" u="none" cap="none" strike="noStrike">
              <a:solidFill>
                <a:srgbClr val="000000"/>
              </a:solidFill>
              <a:latin typeface="Arial"/>
              <a:ea typeface="Arial"/>
              <a:cs typeface="Arial"/>
              <a:sym typeface="Arial"/>
            </a:endParaRPr>
          </a:p>
        </p:txBody>
      </p:sp>
      <p:sp>
        <p:nvSpPr>
          <p:cNvPr id="301" name="Google Shape;301;p8"/>
          <p:cNvSpPr/>
          <p:nvPr/>
        </p:nvSpPr>
        <p:spPr>
          <a:xfrm>
            <a:off x="1650725" y="3431188"/>
            <a:ext cx="2032105" cy="649705"/>
          </a:xfrm>
          <a:prstGeom prst="rect">
            <a:avLst/>
          </a:prstGeom>
          <a:noFill/>
          <a:ln cap="flat" cmpd="sng" w="15875">
            <a:solidFill>
              <a:srgbClr val="9C6B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cxnSp>
        <p:nvCxnSpPr>
          <p:cNvPr id="302" name="Google Shape;302;p8"/>
          <p:cNvCxnSpPr/>
          <p:nvPr/>
        </p:nvCxnSpPr>
        <p:spPr>
          <a:xfrm>
            <a:off x="772577" y="2894604"/>
            <a:ext cx="842470" cy="751549"/>
          </a:xfrm>
          <a:prstGeom prst="straightConnector1">
            <a:avLst/>
          </a:prstGeom>
          <a:noFill/>
          <a:ln cap="flat" cmpd="sng" w="12700">
            <a:solidFill>
              <a:schemeClr val="accent1"/>
            </a:solidFill>
            <a:prstDash val="solid"/>
            <a:round/>
            <a:headEnd len="sm" w="sm" type="none"/>
            <a:tailEnd len="med" w="med" type="triangle"/>
          </a:ln>
        </p:spPr>
      </p:cxnSp>
      <p:cxnSp>
        <p:nvCxnSpPr>
          <p:cNvPr id="303" name="Google Shape;303;p8"/>
          <p:cNvCxnSpPr/>
          <p:nvPr/>
        </p:nvCxnSpPr>
        <p:spPr>
          <a:xfrm>
            <a:off x="2845862" y="2915294"/>
            <a:ext cx="0" cy="515894"/>
          </a:xfrm>
          <a:prstGeom prst="straightConnector1">
            <a:avLst/>
          </a:prstGeom>
          <a:noFill/>
          <a:ln cap="flat" cmpd="sng" w="12700">
            <a:solidFill>
              <a:schemeClr val="accent1"/>
            </a:solidFill>
            <a:prstDash val="solid"/>
            <a:round/>
            <a:headEnd len="sm" w="sm" type="none"/>
            <a:tailEnd len="med" w="med" type="triangle"/>
          </a:ln>
        </p:spPr>
      </p:cxnSp>
      <p:cxnSp>
        <p:nvCxnSpPr>
          <p:cNvPr id="304" name="Google Shape;304;p8"/>
          <p:cNvCxnSpPr/>
          <p:nvPr/>
        </p:nvCxnSpPr>
        <p:spPr>
          <a:xfrm flipH="1">
            <a:off x="3714914" y="2925888"/>
            <a:ext cx="871976" cy="782027"/>
          </a:xfrm>
          <a:prstGeom prst="straightConnector1">
            <a:avLst/>
          </a:prstGeom>
          <a:noFill/>
          <a:ln cap="flat" cmpd="sng" w="12700">
            <a:solidFill>
              <a:schemeClr val="accent1"/>
            </a:solidFill>
            <a:prstDash val="solid"/>
            <a:round/>
            <a:headEnd len="sm" w="sm" type="none"/>
            <a:tailEnd len="med" w="med" type="triangle"/>
          </a:ln>
        </p:spPr>
      </p:cxnSp>
      <p:cxnSp>
        <p:nvCxnSpPr>
          <p:cNvPr id="305" name="Google Shape;305;p8"/>
          <p:cNvCxnSpPr/>
          <p:nvPr/>
        </p:nvCxnSpPr>
        <p:spPr>
          <a:xfrm rot="10800000">
            <a:off x="1120260" y="2955490"/>
            <a:ext cx="534439" cy="475698"/>
          </a:xfrm>
          <a:prstGeom prst="straightConnector1">
            <a:avLst/>
          </a:prstGeom>
          <a:noFill/>
          <a:ln cap="flat" cmpd="sng" w="12700">
            <a:solidFill>
              <a:srgbClr val="2830C2"/>
            </a:solidFill>
            <a:prstDash val="solid"/>
            <a:round/>
            <a:headEnd len="sm" w="sm" type="none"/>
            <a:tailEnd len="med" w="med" type="triangle"/>
          </a:ln>
        </p:spPr>
      </p:cxnSp>
      <p:cxnSp>
        <p:nvCxnSpPr>
          <p:cNvPr id="306" name="Google Shape;306;p8"/>
          <p:cNvCxnSpPr/>
          <p:nvPr/>
        </p:nvCxnSpPr>
        <p:spPr>
          <a:xfrm rot="10800000">
            <a:off x="2404703" y="2910646"/>
            <a:ext cx="0" cy="513414"/>
          </a:xfrm>
          <a:prstGeom prst="straightConnector1">
            <a:avLst/>
          </a:prstGeom>
          <a:noFill/>
          <a:ln cap="flat" cmpd="sng" w="12700">
            <a:solidFill>
              <a:srgbClr val="2830C2"/>
            </a:solidFill>
            <a:prstDash val="solid"/>
            <a:round/>
            <a:headEnd len="sm" w="sm" type="none"/>
            <a:tailEnd len="med" w="med" type="triangle"/>
          </a:ln>
        </p:spPr>
      </p:cxnSp>
      <p:cxnSp>
        <p:nvCxnSpPr>
          <p:cNvPr id="307" name="Google Shape;307;p8"/>
          <p:cNvCxnSpPr/>
          <p:nvPr/>
        </p:nvCxnSpPr>
        <p:spPr>
          <a:xfrm flipH="1" rot="10800000">
            <a:off x="3689627" y="2973988"/>
            <a:ext cx="546499" cy="473242"/>
          </a:xfrm>
          <a:prstGeom prst="straightConnector1">
            <a:avLst/>
          </a:prstGeom>
          <a:noFill/>
          <a:ln cap="flat" cmpd="sng" w="12700">
            <a:solidFill>
              <a:srgbClr val="2830C2"/>
            </a:solidFill>
            <a:prstDash val="solid"/>
            <a:round/>
            <a:headEnd len="sm" w="sm" type="none"/>
            <a:tailEnd len="med" w="med" type="triangle"/>
          </a:ln>
        </p:spPr>
      </p:cxnSp>
      <p:sp>
        <p:nvSpPr>
          <p:cNvPr id="308" name="Google Shape;308;p8"/>
          <p:cNvSpPr/>
          <p:nvPr/>
        </p:nvSpPr>
        <p:spPr>
          <a:xfrm>
            <a:off x="1657522" y="4600657"/>
            <a:ext cx="2032105" cy="649705"/>
          </a:xfrm>
          <a:prstGeom prst="rect">
            <a:avLst/>
          </a:prstGeom>
          <a:noFill/>
          <a:ln cap="flat" cmpd="sng" w="15875">
            <a:solidFill>
              <a:srgbClr val="9C6B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09" name="Google Shape;309;p8"/>
          <p:cNvSpPr txBox="1"/>
          <p:nvPr/>
        </p:nvSpPr>
        <p:spPr>
          <a:xfrm>
            <a:off x="2140269" y="4810093"/>
            <a:ext cx="105301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Twentieth Century"/>
                <a:ea typeface="Twentieth Century"/>
                <a:cs typeface="Twentieth Century"/>
                <a:sym typeface="Twentieth Century"/>
              </a:rPr>
              <a:t>APLIKACJA</a:t>
            </a:r>
            <a:endParaRPr b="0" i="0" sz="1400" u="none" cap="none" strike="noStrike">
              <a:solidFill>
                <a:srgbClr val="000000"/>
              </a:solidFill>
              <a:latin typeface="Arial"/>
              <a:ea typeface="Arial"/>
              <a:cs typeface="Arial"/>
              <a:sym typeface="Arial"/>
            </a:endParaRPr>
          </a:p>
        </p:txBody>
      </p:sp>
      <p:sp>
        <p:nvSpPr>
          <p:cNvPr id="310" name="Google Shape;310;p8"/>
          <p:cNvSpPr txBox="1"/>
          <p:nvPr/>
        </p:nvSpPr>
        <p:spPr>
          <a:xfrm>
            <a:off x="2034355" y="3662195"/>
            <a:ext cx="128963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Twentieth Century"/>
                <a:ea typeface="Twentieth Century"/>
                <a:cs typeface="Twentieth Century"/>
                <a:sym typeface="Twentieth Century"/>
              </a:rPr>
              <a:t>USŁUGA AGREGACJI</a:t>
            </a:r>
            <a:endParaRPr b="0" i="0" sz="1400" u="none" cap="none" strike="noStrike">
              <a:solidFill>
                <a:srgbClr val="000000"/>
              </a:solidFill>
              <a:latin typeface="Arial"/>
              <a:ea typeface="Arial"/>
              <a:cs typeface="Arial"/>
              <a:sym typeface="Arial"/>
            </a:endParaRPr>
          </a:p>
        </p:txBody>
      </p:sp>
      <p:cxnSp>
        <p:nvCxnSpPr>
          <p:cNvPr id="311" name="Google Shape;311;p8"/>
          <p:cNvCxnSpPr/>
          <p:nvPr/>
        </p:nvCxnSpPr>
        <p:spPr>
          <a:xfrm>
            <a:off x="2845861" y="4080893"/>
            <a:ext cx="0" cy="519764"/>
          </a:xfrm>
          <a:prstGeom prst="straightConnector1">
            <a:avLst/>
          </a:prstGeom>
          <a:noFill/>
          <a:ln cap="flat" cmpd="sng" w="12700">
            <a:solidFill>
              <a:schemeClr val="accent1"/>
            </a:solidFill>
            <a:prstDash val="solid"/>
            <a:round/>
            <a:headEnd len="sm" w="sm" type="none"/>
            <a:tailEnd len="med" w="med" type="triangle"/>
          </a:ln>
        </p:spPr>
      </p:cxnSp>
      <p:cxnSp>
        <p:nvCxnSpPr>
          <p:cNvPr id="312" name="Google Shape;312;p8"/>
          <p:cNvCxnSpPr/>
          <p:nvPr/>
        </p:nvCxnSpPr>
        <p:spPr>
          <a:xfrm rot="10800000">
            <a:off x="2404704" y="4080893"/>
            <a:ext cx="0" cy="519764"/>
          </a:xfrm>
          <a:prstGeom prst="straightConnector1">
            <a:avLst/>
          </a:prstGeom>
          <a:noFill/>
          <a:ln cap="flat" cmpd="sng" w="12700">
            <a:solidFill>
              <a:srgbClr val="2830C2"/>
            </a:solidFill>
            <a:prstDash val="solid"/>
            <a:round/>
            <a:headEnd len="sm" w="sm" type="none"/>
            <a:tailEnd len="med" w="med" type="triangle"/>
          </a:ln>
        </p:spPr>
      </p:cxnSp>
      <p:sp>
        <p:nvSpPr>
          <p:cNvPr id="313" name="Google Shape;313;p8"/>
          <p:cNvSpPr txBox="1"/>
          <p:nvPr/>
        </p:nvSpPr>
        <p:spPr>
          <a:xfrm>
            <a:off x="2046350" y="4177145"/>
            <a:ext cx="35835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1</a:t>
            </a:r>
            <a:endParaRPr b="0" i="0" sz="1400" u="none" cap="none" strike="noStrike">
              <a:solidFill>
                <a:srgbClr val="000000"/>
              </a:solidFill>
              <a:latin typeface="Arial"/>
              <a:ea typeface="Arial"/>
              <a:cs typeface="Arial"/>
              <a:sym typeface="Arial"/>
            </a:endParaRPr>
          </a:p>
        </p:txBody>
      </p:sp>
      <p:sp>
        <p:nvSpPr>
          <p:cNvPr id="314" name="Google Shape;314;p8"/>
          <p:cNvSpPr txBox="1"/>
          <p:nvPr/>
        </p:nvSpPr>
        <p:spPr>
          <a:xfrm>
            <a:off x="1389858" y="2933467"/>
            <a:ext cx="372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2</a:t>
            </a:r>
            <a:endParaRPr b="0" i="0" sz="1400" u="none" cap="none" strike="noStrike">
              <a:solidFill>
                <a:srgbClr val="000000"/>
              </a:solidFill>
              <a:latin typeface="Arial"/>
              <a:ea typeface="Arial"/>
              <a:cs typeface="Arial"/>
              <a:sym typeface="Arial"/>
            </a:endParaRPr>
          </a:p>
        </p:txBody>
      </p:sp>
      <p:sp>
        <p:nvSpPr>
          <p:cNvPr id="315" name="Google Shape;315;p8"/>
          <p:cNvSpPr txBox="1"/>
          <p:nvPr/>
        </p:nvSpPr>
        <p:spPr>
          <a:xfrm>
            <a:off x="2016329" y="2941539"/>
            <a:ext cx="372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2</a:t>
            </a:r>
            <a:endParaRPr b="0" i="0" sz="1400" u="none" cap="none" strike="noStrike">
              <a:solidFill>
                <a:srgbClr val="000000"/>
              </a:solidFill>
              <a:latin typeface="Arial"/>
              <a:ea typeface="Arial"/>
              <a:cs typeface="Arial"/>
              <a:sym typeface="Arial"/>
            </a:endParaRPr>
          </a:p>
        </p:txBody>
      </p:sp>
      <p:sp>
        <p:nvSpPr>
          <p:cNvPr id="316" name="Google Shape;316;p8"/>
          <p:cNvSpPr txBox="1"/>
          <p:nvPr/>
        </p:nvSpPr>
        <p:spPr>
          <a:xfrm>
            <a:off x="3648881" y="2941539"/>
            <a:ext cx="372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2</a:t>
            </a:r>
            <a:endParaRPr b="0" i="0" sz="1400" u="none" cap="none" strike="noStrike">
              <a:solidFill>
                <a:srgbClr val="000000"/>
              </a:solidFill>
              <a:latin typeface="Arial"/>
              <a:ea typeface="Arial"/>
              <a:cs typeface="Arial"/>
              <a:sym typeface="Arial"/>
            </a:endParaRPr>
          </a:p>
        </p:txBody>
      </p:sp>
      <p:sp>
        <p:nvSpPr>
          <p:cNvPr id="317" name="Google Shape;317;p8"/>
          <p:cNvSpPr txBox="1"/>
          <p:nvPr/>
        </p:nvSpPr>
        <p:spPr>
          <a:xfrm>
            <a:off x="580920" y="2910646"/>
            <a:ext cx="372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3</a:t>
            </a:r>
            <a:endParaRPr b="0" i="0" sz="1400" u="none" cap="none" strike="noStrike">
              <a:solidFill>
                <a:srgbClr val="000000"/>
              </a:solidFill>
              <a:latin typeface="Arial"/>
              <a:ea typeface="Arial"/>
              <a:cs typeface="Arial"/>
              <a:sym typeface="Arial"/>
            </a:endParaRPr>
          </a:p>
        </p:txBody>
      </p:sp>
      <p:sp>
        <p:nvSpPr>
          <p:cNvPr id="318" name="Google Shape;318;p8"/>
          <p:cNvSpPr txBox="1"/>
          <p:nvPr/>
        </p:nvSpPr>
        <p:spPr>
          <a:xfrm>
            <a:off x="2873920" y="2925888"/>
            <a:ext cx="372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3</a:t>
            </a:r>
            <a:endParaRPr b="0" i="0" sz="1400" u="none" cap="none" strike="noStrike">
              <a:solidFill>
                <a:srgbClr val="000000"/>
              </a:solidFill>
              <a:latin typeface="Arial"/>
              <a:ea typeface="Arial"/>
              <a:cs typeface="Arial"/>
              <a:sym typeface="Arial"/>
            </a:endParaRPr>
          </a:p>
        </p:txBody>
      </p:sp>
      <p:sp>
        <p:nvSpPr>
          <p:cNvPr id="319" name="Google Shape;319;p8"/>
          <p:cNvSpPr txBox="1"/>
          <p:nvPr/>
        </p:nvSpPr>
        <p:spPr>
          <a:xfrm>
            <a:off x="4405282" y="2958935"/>
            <a:ext cx="372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3</a:t>
            </a:r>
            <a:endParaRPr b="0" i="0" sz="1400" u="none" cap="none" strike="noStrike">
              <a:solidFill>
                <a:srgbClr val="000000"/>
              </a:solidFill>
              <a:latin typeface="Arial"/>
              <a:ea typeface="Arial"/>
              <a:cs typeface="Arial"/>
              <a:sym typeface="Arial"/>
            </a:endParaRPr>
          </a:p>
        </p:txBody>
      </p:sp>
      <p:sp>
        <p:nvSpPr>
          <p:cNvPr id="320" name="Google Shape;320;p8"/>
          <p:cNvSpPr txBox="1"/>
          <p:nvPr/>
        </p:nvSpPr>
        <p:spPr>
          <a:xfrm>
            <a:off x="2873920" y="4164931"/>
            <a:ext cx="372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Twentieth Century"/>
                <a:ea typeface="Twentieth Century"/>
                <a:cs typeface="Twentieth Century"/>
                <a:sym typeface="Twentieth Century"/>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4c0f8b9409_0_0"/>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26" name="Google Shape;326;g14c0f8b9409_0_0"/>
          <p:cNvSpPr txBox="1"/>
          <p:nvPr/>
        </p:nvSpPr>
        <p:spPr>
          <a:xfrm>
            <a:off x="394199" y="244551"/>
            <a:ext cx="6167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WZORCE W ARCH. MIKROUSŁUG</a:t>
            </a:r>
            <a:endParaRPr b="0" i="0" sz="1400" u="none" cap="none" strike="noStrike">
              <a:solidFill>
                <a:srgbClr val="000000"/>
              </a:solidFill>
              <a:latin typeface="Arial"/>
              <a:ea typeface="Arial"/>
              <a:cs typeface="Arial"/>
              <a:sym typeface="Arial"/>
            </a:endParaRPr>
          </a:p>
        </p:txBody>
      </p:sp>
      <p:sp>
        <p:nvSpPr>
          <p:cNvPr id="327" name="Google Shape;327;g14c0f8b9409_0_0"/>
          <p:cNvSpPr txBox="1"/>
          <p:nvPr/>
        </p:nvSpPr>
        <p:spPr>
          <a:xfrm>
            <a:off x="149364" y="1791300"/>
            <a:ext cx="119103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PRZYKŁAD</a:t>
            </a:r>
            <a:br>
              <a:rPr b="1" i="0" lang="pl-PL" sz="1800" u="none" cap="none" strike="noStrike">
                <a:solidFill>
                  <a:schemeClr val="dk1"/>
                </a:solidFill>
                <a:latin typeface="Arial"/>
                <a:ea typeface="Arial"/>
                <a:cs typeface="Arial"/>
                <a:sym typeface="Arial"/>
              </a:rPr>
            </a:br>
            <a:r>
              <a:rPr b="0" i="0" lang="pl-PL" sz="1800" u="none" cap="none" strike="noStrike">
                <a:solidFill>
                  <a:schemeClr val="dk1"/>
                </a:solidFill>
                <a:latin typeface="Arial"/>
                <a:ea typeface="Arial"/>
                <a:cs typeface="Arial"/>
                <a:sym typeface="Arial"/>
              </a:rPr>
              <a:t>Wpłata z potwierdzeniem. Bank udostępnia dwie usługi sieciowe typu SOAP. Jedna odpowiada za rejestrację wpłaty, a druga za pobieranie danych o wykonanych przelewach. Aplikacja kliencka informuje Mikrousługę A o zleceniu. Mikrousługa rejestruje zdarzenie w banku, a po uzyskaniu potwierdzenia o zleceniu wywołuje Mikrousługę B. Mikrousługa B pobiera pełne dane dotyczące przelewu lub wpłaty pozwalające wygenerować potwierdzenie i przesyła je do Mikrousługi A. Mikrousługa A przekształca otrzymane dane i zwraca potwierdzenie do wydrukowania</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8" name="Google Shape;328;g14c0f8b9409_0_0"/>
          <p:cNvSpPr txBox="1"/>
          <p:nvPr/>
        </p:nvSpPr>
        <p:spPr>
          <a:xfrm>
            <a:off x="-11" y="3724750"/>
            <a:ext cx="11841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ZASTOSOWANIE</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Gdy program ma obsługiwać różne rodzaje żądań na różne sposoby, ale dokładne typy żądań i ich sekwencji nie są wcześniej znane.</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Gdy istotne jest uruchomienie wielu obiektów obsługujących w pewnej kolejności.</a:t>
            </a:r>
            <a:endParaRPr b="0" i="0" sz="1800" u="none" cap="none" strike="noStrike">
              <a:solidFill>
                <a:schemeClr val="dk1"/>
              </a:solidFill>
              <a:latin typeface="Arial"/>
              <a:ea typeface="Arial"/>
              <a:cs typeface="Arial"/>
              <a:sym typeface="Arial"/>
            </a:endParaRPr>
          </a:p>
        </p:txBody>
      </p:sp>
      <p:sp>
        <p:nvSpPr>
          <p:cNvPr id="329" name="Google Shape;329;g14c0f8b9409_0_0"/>
          <p:cNvSpPr/>
          <p:nvPr/>
        </p:nvSpPr>
        <p:spPr>
          <a:xfrm>
            <a:off x="3565350" y="5547675"/>
            <a:ext cx="1413000" cy="549900"/>
          </a:xfrm>
          <a:prstGeom prst="snip1Rect">
            <a:avLst>
              <a:gd fmla="val 16667" name="adj"/>
            </a:avLst>
          </a:prstGeom>
          <a:solidFill>
            <a:schemeClr val="lt1"/>
          </a:solidFill>
          <a:ln cap="flat" cmpd="sng" w="15875">
            <a:solidFill>
              <a:srgbClr val="00B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0" name="Google Shape;330;g14c0f8b9409_0_0"/>
          <p:cNvSpPr txBox="1"/>
          <p:nvPr/>
        </p:nvSpPr>
        <p:spPr>
          <a:xfrm>
            <a:off x="3650812" y="5625999"/>
            <a:ext cx="13269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Twentieth Century"/>
                <a:ea typeface="Twentieth Century"/>
                <a:cs typeface="Twentieth Century"/>
                <a:sym typeface="Twentieth Century"/>
              </a:rPr>
              <a:t>MIKROUSŁUGA A</a:t>
            </a:r>
            <a:endParaRPr b="0" i="0" sz="1200" u="none" cap="none" strike="noStrike">
              <a:solidFill>
                <a:srgbClr val="000000"/>
              </a:solidFill>
              <a:latin typeface="Arial"/>
              <a:ea typeface="Arial"/>
              <a:cs typeface="Arial"/>
              <a:sym typeface="Arial"/>
            </a:endParaRPr>
          </a:p>
        </p:txBody>
      </p:sp>
      <p:sp>
        <p:nvSpPr>
          <p:cNvPr id="331" name="Google Shape;331;g14c0f8b9409_0_0"/>
          <p:cNvSpPr/>
          <p:nvPr/>
        </p:nvSpPr>
        <p:spPr>
          <a:xfrm>
            <a:off x="5731907" y="5559903"/>
            <a:ext cx="1413000" cy="549900"/>
          </a:xfrm>
          <a:prstGeom prst="snip1Rect">
            <a:avLst>
              <a:gd fmla="val 16667" name="adj"/>
            </a:avLst>
          </a:prstGeom>
          <a:solidFill>
            <a:schemeClr val="lt1"/>
          </a:solidFill>
          <a:ln cap="flat" cmpd="sng" w="15875">
            <a:solidFill>
              <a:srgbClr val="FF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2" name="Google Shape;332;g14c0f8b9409_0_0"/>
          <p:cNvSpPr txBox="1"/>
          <p:nvPr/>
        </p:nvSpPr>
        <p:spPr>
          <a:xfrm>
            <a:off x="5790590" y="5626001"/>
            <a:ext cx="13269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Twentieth Century"/>
                <a:ea typeface="Twentieth Century"/>
                <a:cs typeface="Twentieth Century"/>
                <a:sym typeface="Twentieth Century"/>
              </a:rPr>
              <a:t>MIKROUSŁUGA B </a:t>
            </a:r>
            <a:endParaRPr b="0" i="0" sz="1200" u="none" cap="none" strike="noStrike">
              <a:solidFill>
                <a:srgbClr val="000000"/>
              </a:solidFill>
              <a:latin typeface="Arial"/>
              <a:ea typeface="Arial"/>
              <a:cs typeface="Arial"/>
              <a:sym typeface="Arial"/>
            </a:endParaRPr>
          </a:p>
        </p:txBody>
      </p:sp>
      <p:sp>
        <p:nvSpPr>
          <p:cNvPr id="333" name="Google Shape;333;g14c0f8b9409_0_0"/>
          <p:cNvSpPr/>
          <p:nvPr/>
        </p:nvSpPr>
        <p:spPr>
          <a:xfrm>
            <a:off x="7917737" y="5579627"/>
            <a:ext cx="1413000" cy="549900"/>
          </a:xfrm>
          <a:prstGeom prst="snip1Rect">
            <a:avLst>
              <a:gd fmla="val 16667" name="adj"/>
            </a:avLst>
          </a:prstGeom>
          <a:solidFill>
            <a:schemeClr val="lt1"/>
          </a:solidFill>
          <a:ln cap="flat" cmpd="sng" w="15875">
            <a:solidFill>
              <a:srgbClr val="FFC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4" name="Google Shape;334;g14c0f8b9409_0_0"/>
          <p:cNvSpPr txBox="1"/>
          <p:nvPr/>
        </p:nvSpPr>
        <p:spPr>
          <a:xfrm>
            <a:off x="7987048" y="5654625"/>
            <a:ext cx="13269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Twentieth Century"/>
                <a:ea typeface="Twentieth Century"/>
                <a:cs typeface="Twentieth Century"/>
                <a:sym typeface="Twentieth Century"/>
              </a:rPr>
              <a:t>MIKROUSŁUGA C</a:t>
            </a:r>
            <a:endParaRPr b="0" i="0" sz="1200" u="none" cap="none" strike="noStrike">
              <a:solidFill>
                <a:srgbClr val="000000"/>
              </a:solidFill>
              <a:latin typeface="Arial"/>
              <a:ea typeface="Arial"/>
              <a:cs typeface="Arial"/>
              <a:sym typeface="Arial"/>
            </a:endParaRPr>
          </a:p>
        </p:txBody>
      </p:sp>
      <p:sp>
        <p:nvSpPr>
          <p:cNvPr id="335" name="Google Shape;335;g14c0f8b9409_0_0"/>
          <p:cNvSpPr/>
          <p:nvPr/>
        </p:nvSpPr>
        <p:spPr>
          <a:xfrm>
            <a:off x="864397" y="5523847"/>
            <a:ext cx="2032200" cy="649800"/>
          </a:xfrm>
          <a:prstGeom prst="rect">
            <a:avLst/>
          </a:prstGeom>
          <a:noFill/>
          <a:ln cap="flat" cmpd="sng" w="15875">
            <a:solidFill>
              <a:srgbClr val="9C6B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6" name="Google Shape;336;g14c0f8b9409_0_0"/>
          <p:cNvSpPr txBox="1"/>
          <p:nvPr/>
        </p:nvSpPr>
        <p:spPr>
          <a:xfrm>
            <a:off x="1353994" y="5668726"/>
            <a:ext cx="1053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l-PL" sz="1400" u="none" cap="none" strike="noStrike">
                <a:solidFill>
                  <a:schemeClr val="dk1"/>
                </a:solidFill>
                <a:latin typeface="Twentieth Century"/>
                <a:ea typeface="Twentieth Century"/>
                <a:cs typeface="Twentieth Century"/>
                <a:sym typeface="Twentieth Century"/>
              </a:rPr>
              <a:t>Klient</a:t>
            </a:r>
            <a:endParaRPr b="0" i="0" sz="1900" u="none" cap="none" strike="noStrike">
              <a:solidFill>
                <a:srgbClr val="000000"/>
              </a:solidFill>
              <a:latin typeface="Arial"/>
              <a:ea typeface="Arial"/>
              <a:cs typeface="Arial"/>
              <a:sym typeface="Arial"/>
            </a:endParaRPr>
          </a:p>
        </p:txBody>
      </p:sp>
      <p:cxnSp>
        <p:nvCxnSpPr>
          <p:cNvPr id="337" name="Google Shape;337;g14c0f8b9409_0_0"/>
          <p:cNvCxnSpPr>
            <a:stCxn id="335" idx="3"/>
            <a:endCxn id="330" idx="1"/>
          </p:cNvCxnSpPr>
          <p:nvPr/>
        </p:nvCxnSpPr>
        <p:spPr>
          <a:xfrm>
            <a:off x="2896597" y="5848747"/>
            <a:ext cx="754200" cy="8100"/>
          </a:xfrm>
          <a:prstGeom prst="straightConnector1">
            <a:avLst/>
          </a:prstGeom>
          <a:noFill/>
          <a:ln cap="flat" cmpd="sng" w="38100">
            <a:solidFill>
              <a:srgbClr val="FF9900"/>
            </a:solidFill>
            <a:prstDash val="solid"/>
            <a:round/>
            <a:headEnd len="med" w="med" type="stealth"/>
            <a:tailEnd len="med" w="med" type="stealth"/>
          </a:ln>
        </p:spPr>
      </p:cxnSp>
      <p:cxnSp>
        <p:nvCxnSpPr>
          <p:cNvPr id="338" name="Google Shape;338;g14c0f8b9409_0_0"/>
          <p:cNvCxnSpPr/>
          <p:nvPr/>
        </p:nvCxnSpPr>
        <p:spPr>
          <a:xfrm flipH="1" rot="10800000">
            <a:off x="5017579" y="5833647"/>
            <a:ext cx="719400" cy="2400"/>
          </a:xfrm>
          <a:prstGeom prst="straightConnector1">
            <a:avLst/>
          </a:prstGeom>
          <a:noFill/>
          <a:ln cap="flat" cmpd="sng" w="38100">
            <a:solidFill>
              <a:srgbClr val="FF9900"/>
            </a:solidFill>
            <a:prstDash val="solid"/>
            <a:round/>
            <a:headEnd len="med" w="med" type="stealth"/>
            <a:tailEnd len="med" w="med" type="stealth"/>
          </a:ln>
        </p:spPr>
      </p:cxnSp>
      <p:cxnSp>
        <p:nvCxnSpPr>
          <p:cNvPr id="339" name="Google Shape;339;g14c0f8b9409_0_0"/>
          <p:cNvCxnSpPr/>
          <p:nvPr/>
        </p:nvCxnSpPr>
        <p:spPr>
          <a:xfrm flipH="1" rot="10800000">
            <a:off x="7171115" y="5833647"/>
            <a:ext cx="719400" cy="2400"/>
          </a:xfrm>
          <a:prstGeom prst="straightConnector1">
            <a:avLst/>
          </a:prstGeom>
          <a:noFill/>
          <a:ln cap="flat" cmpd="sng" w="38100">
            <a:solidFill>
              <a:srgbClr val="FF9900"/>
            </a:solidFill>
            <a:prstDash val="solid"/>
            <a:round/>
            <a:headEnd len="med" w="med" type="stealth"/>
            <a:tailEnd len="med" w="med" type="stealth"/>
          </a:ln>
        </p:spPr>
      </p:cxnSp>
      <p:sp>
        <p:nvSpPr>
          <p:cNvPr id="340" name="Google Shape;340;g14c0f8b9409_0_0"/>
          <p:cNvSpPr txBox="1"/>
          <p:nvPr/>
        </p:nvSpPr>
        <p:spPr>
          <a:xfrm>
            <a:off x="401632" y="642352"/>
            <a:ext cx="8725800" cy="738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WZORZEC ŁAŃCUCH- </a:t>
            </a:r>
            <a:r>
              <a:rPr b="1" i="0" lang="pl-PL" sz="1400" u="none" cap="none" strike="noStrike">
                <a:solidFill>
                  <a:schemeClr val="lt1"/>
                </a:solidFill>
                <a:latin typeface="Arial"/>
                <a:ea typeface="Arial"/>
                <a:cs typeface="Arial"/>
                <a:sym typeface="Arial"/>
              </a:rPr>
              <a:t>CHAIN OF RESPONSIBILITIY PATTERN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Otrzymawszy żądanie, każdy z obiektów obsługujących decyduje o przetworzeniu żądania lub przekazaniu go do kolejnego obiektu obsługującego w łańcuchu.</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4c0f8b9409_0_52"/>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46" name="Google Shape;346;g14c0f8b9409_0_52"/>
          <p:cNvSpPr txBox="1"/>
          <p:nvPr/>
        </p:nvSpPr>
        <p:spPr>
          <a:xfrm>
            <a:off x="394199" y="244551"/>
            <a:ext cx="6167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WZORCE W ARCH. MIKROUSŁUG</a:t>
            </a:r>
            <a:endParaRPr b="0" i="0" sz="1400" u="none" cap="none" strike="noStrike">
              <a:solidFill>
                <a:srgbClr val="000000"/>
              </a:solidFill>
              <a:latin typeface="Arial"/>
              <a:ea typeface="Arial"/>
              <a:cs typeface="Arial"/>
              <a:sym typeface="Arial"/>
            </a:endParaRPr>
          </a:p>
        </p:txBody>
      </p:sp>
      <p:sp>
        <p:nvSpPr>
          <p:cNvPr id="347" name="Google Shape;347;g14c0f8b9409_0_52"/>
          <p:cNvSpPr txBox="1"/>
          <p:nvPr/>
        </p:nvSpPr>
        <p:spPr>
          <a:xfrm>
            <a:off x="6422676" y="2052125"/>
            <a:ext cx="5777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PRZYKŁAD</a:t>
            </a:r>
            <a:br>
              <a:rPr b="1" i="0" lang="pl-PL" sz="1800" u="none" cap="none" strike="noStrike">
                <a:solidFill>
                  <a:schemeClr val="dk1"/>
                </a:solidFill>
                <a:latin typeface="Arial"/>
                <a:ea typeface="Arial"/>
                <a:cs typeface="Arial"/>
                <a:sym typeface="Arial"/>
              </a:rPr>
            </a:br>
            <a:r>
              <a:rPr b="0" i="0" lang="pl-PL" sz="1800" u="none" cap="none" strike="noStrike">
                <a:solidFill>
                  <a:schemeClr val="dk1"/>
                </a:solidFill>
                <a:latin typeface="Arial"/>
                <a:ea typeface="Arial"/>
                <a:cs typeface="Arial"/>
                <a:sym typeface="Arial"/>
              </a:rPr>
              <a:t>Mikrousługa A zostaje wywołąna przez klienta i działa jako agregator. Wywołuje łańcuch usług zbierając dane i generując końcową odpowiedź. Alternatywnie na podstawie żądania wywołany jest określony łańcuch usług działając jako wzorzec proxy.</a:t>
            </a:r>
            <a:endParaRPr b="0" i="0" sz="1400" u="none" cap="none" strike="noStrike">
              <a:solidFill>
                <a:srgbClr val="000000"/>
              </a:solidFill>
              <a:latin typeface="Arial"/>
              <a:ea typeface="Arial"/>
              <a:cs typeface="Arial"/>
              <a:sym typeface="Arial"/>
            </a:endParaRPr>
          </a:p>
        </p:txBody>
      </p:sp>
      <p:sp>
        <p:nvSpPr>
          <p:cNvPr id="348" name="Google Shape;348;g14c0f8b9409_0_52"/>
          <p:cNvSpPr txBox="1"/>
          <p:nvPr/>
        </p:nvSpPr>
        <p:spPr>
          <a:xfrm>
            <a:off x="6422676" y="3990125"/>
            <a:ext cx="5777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ZASTOSOWANIE</a:t>
            </a:r>
            <a:endParaRPr b="1"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Twentieth Century"/>
              <a:buChar char="●"/>
            </a:pPr>
            <a:r>
              <a:rPr b="0" i="0" lang="pl-PL" sz="1800" u="none" cap="none" strike="noStrike">
                <a:solidFill>
                  <a:schemeClr val="dk1"/>
                </a:solidFill>
                <a:latin typeface="Arial"/>
                <a:ea typeface="Arial"/>
                <a:cs typeface="Arial"/>
                <a:sym typeface="Arial"/>
              </a:rPr>
              <a:t>Gdy duża aplikacja monolityczna musi zostać przekonwertowana na aplikację z architekturą mikrousług</a:t>
            </a:r>
            <a:r>
              <a:rPr b="1" i="0" lang="pl-PL"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349" name="Google Shape;349;g14c0f8b9409_0_52"/>
          <p:cNvSpPr txBox="1"/>
          <p:nvPr/>
        </p:nvSpPr>
        <p:spPr>
          <a:xfrm>
            <a:off x="401632" y="642352"/>
            <a:ext cx="87258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WZORZEC ROZGAŁĘZIENIE- </a:t>
            </a:r>
            <a:r>
              <a:rPr b="1" i="0" lang="pl-PL" sz="1400" u="none" cap="none" strike="noStrike">
                <a:solidFill>
                  <a:schemeClr val="lt1"/>
                </a:solidFill>
                <a:latin typeface="Arial"/>
                <a:ea typeface="Arial"/>
                <a:cs typeface="Arial"/>
                <a:sym typeface="Arial"/>
              </a:rPr>
              <a:t>BRANCH PATTERN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To rozszerzona wersja wzorca agregator oraz łańcucha. W tym wzorcu projektowym klient może bezpośrednio komunikować się z usługą. Ponadto jedna usługa może jednocześnie komunikować się z więcej niż jedną usługą. </a:t>
            </a:r>
            <a:endParaRPr b="1" i="0" sz="1400" u="none" cap="none" strike="noStrike">
              <a:solidFill>
                <a:schemeClr val="lt1"/>
              </a:solidFill>
              <a:latin typeface="Arial"/>
              <a:ea typeface="Arial"/>
              <a:cs typeface="Arial"/>
              <a:sym typeface="Arial"/>
            </a:endParaRPr>
          </a:p>
        </p:txBody>
      </p:sp>
      <p:sp>
        <p:nvSpPr>
          <p:cNvPr id="350" name="Google Shape;350;g14c0f8b9409_0_52"/>
          <p:cNvSpPr/>
          <p:nvPr/>
        </p:nvSpPr>
        <p:spPr>
          <a:xfrm>
            <a:off x="164700" y="3631950"/>
            <a:ext cx="1413000" cy="549900"/>
          </a:xfrm>
          <a:prstGeom prst="snip1Rect">
            <a:avLst>
              <a:gd fmla="val 16667" name="adj"/>
            </a:avLst>
          </a:prstGeom>
          <a:solidFill>
            <a:schemeClr val="lt1"/>
          </a:solidFill>
          <a:ln cap="flat" cmpd="sng" w="15875">
            <a:solidFill>
              <a:srgbClr val="00B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1" name="Google Shape;351;g14c0f8b9409_0_52"/>
          <p:cNvSpPr txBox="1"/>
          <p:nvPr/>
        </p:nvSpPr>
        <p:spPr>
          <a:xfrm>
            <a:off x="164699" y="3679313"/>
            <a:ext cx="1413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A</a:t>
            </a:r>
            <a:endParaRPr b="0" i="0" sz="1200" u="none" cap="none" strike="noStrike">
              <a:solidFill>
                <a:srgbClr val="000000"/>
              </a:solidFill>
              <a:latin typeface="Arial"/>
              <a:ea typeface="Arial"/>
              <a:cs typeface="Arial"/>
              <a:sym typeface="Arial"/>
            </a:endParaRPr>
          </a:p>
        </p:txBody>
      </p:sp>
      <p:sp>
        <p:nvSpPr>
          <p:cNvPr id="352" name="Google Shape;352;g14c0f8b9409_0_52"/>
          <p:cNvSpPr/>
          <p:nvPr/>
        </p:nvSpPr>
        <p:spPr>
          <a:xfrm>
            <a:off x="1945832" y="2405053"/>
            <a:ext cx="1413000" cy="549900"/>
          </a:xfrm>
          <a:prstGeom prst="snip1Rect">
            <a:avLst>
              <a:gd fmla="val 16667" name="adj"/>
            </a:avLst>
          </a:prstGeom>
          <a:solidFill>
            <a:schemeClr val="lt1"/>
          </a:solidFill>
          <a:ln cap="flat" cmpd="sng" w="15875">
            <a:solidFill>
              <a:srgbClr val="FF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3" name="Google Shape;353;g14c0f8b9409_0_52"/>
          <p:cNvSpPr txBox="1"/>
          <p:nvPr/>
        </p:nvSpPr>
        <p:spPr>
          <a:xfrm>
            <a:off x="1945825" y="2449150"/>
            <a:ext cx="1413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B </a:t>
            </a:r>
            <a:endParaRPr b="0" i="0" sz="1200" u="none" cap="none" strike="noStrike">
              <a:solidFill>
                <a:srgbClr val="000000"/>
              </a:solidFill>
              <a:latin typeface="Arial"/>
              <a:ea typeface="Arial"/>
              <a:cs typeface="Arial"/>
              <a:sym typeface="Arial"/>
            </a:endParaRPr>
          </a:p>
        </p:txBody>
      </p:sp>
      <p:sp>
        <p:nvSpPr>
          <p:cNvPr id="354" name="Google Shape;354;g14c0f8b9409_0_52"/>
          <p:cNvSpPr/>
          <p:nvPr/>
        </p:nvSpPr>
        <p:spPr>
          <a:xfrm>
            <a:off x="3934607" y="2401790"/>
            <a:ext cx="1413000" cy="549900"/>
          </a:xfrm>
          <a:prstGeom prst="snip1Rect">
            <a:avLst>
              <a:gd fmla="val 16667" name="adj"/>
            </a:avLst>
          </a:prstGeom>
          <a:solidFill>
            <a:schemeClr val="lt1"/>
          </a:solidFill>
          <a:ln cap="flat" cmpd="sng" w="15875">
            <a:solidFill>
              <a:srgbClr val="FFC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5" name="Google Shape;355;g14c0f8b9409_0_52"/>
          <p:cNvSpPr txBox="1"/>
          <p:nvPr/>
        </p:nvSpPr>
        <p:spPr>
          <a:xfrm>
            <a:off x="3934600" y="2449150"/>
            <a:ext cx="1413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C </a:t>
            </a:r>
            <a:endParaRPr b="0" i="0" sz="1200" u="none" cap="none" strike="noStrike">
              <a:solidFill>
                <a:srgbClr val="000000"/>
              </a:solidFill>
              <a:latin typeface="Arial"/>
              <a:ea typeface="Arial"/>
              <a:cs typeface="Arial"/>
              <a:sym typeface="Arial"/>
            </a:endParaRPr>
          </a:p>
        </p:txBody>
      </p:sp>
      <p:sp>
        <p:nvSpPr>
          <p:cNvPr id="356" name="Google Shape;356;g14c0f8b9409_0_52"/>
          <p:cNvSpPr/>
          <p:nvPr/>
        </p:nvSpPr>
        <p:spPr>
          <a:xfrm>
            <a:off x="942007" y="5185803"/>
            <a:ext cx="1413000" cy="549900"/>
          </a:xfrm>
          <a:prstGeom prst="snip1Rect">
            <a:avLst>
              <a:gd fmla="val 16667" name="adj"/>
            </a:avLst>
          </a:prstGeom>
          <a:solidFill>
            <a:schemeClr val="lt1"/>
          </a:solidFill>
          <a:ln cap="flat" cmpd="sng" w="15875">
            <a:solidFill>
              <a:srgbClr val="0000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7" name="Google Shape;357;g14c0f8b9409_0_52"/>
          <p:cNvSpPr txBox="1"/>
          <p:nvPr/>
        </p:nvSpPr>
        <p:spPr>
          <a:xfrm>
            <a:off x="927926" y="5226650"/>
            <a:ext cx="14409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D </a:t>
            </a:r>
            <a:endParaRPr b="0" i="0" sz="1200" u="none" cap="none" strike="noStrike">
              <a:solidFill>
                <a:srgbClr val="000000"/>
              </a:solidFill>
              <a:latin typeface="Arial"/>
              <a:ea typeface="Arial"/>
              <a:cs typeface="Arial"/>
              <a:sym typeface="Arial"/>
            </a:endParaRPr>
          </a:p>
        </p:txBody>
      </p:sp>
      <p:sp>
        <p:nvSpPr>
          <p:cNvPr id="358" name="Google Shape;358;g14c0f8b9409_0_52"/>
          <p:cNvSpPr/>
          <p:nvPr/>
        </p:nvSpPr>
        <p:spPr>
          <a:xfrm>
            <a:off x="2930782" y="5182540"/>
            <a:ext cx="1413000" cy="549900"/>
          </a:xfrm>
          <a:prstGeom prst="snip1Rect">
            <a:avLst>
              <a:gd fmla="val 16667" name="adj"/>
            </a:avLst>
          </a:prstGeom>
          <a:solidFill>
            <a:schemeClr val="lt1"/>
          </a:solidFill>
          <a:ln cap="flat" cmpd="sng" w="15875">
            <a:solidFill>
              <a:srgbClr val="A64D7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9" name="Google Shape;359;g14c0f8b9409_0_52"/>
          <p:cNvSpPr txBox="1"/>
          <p:nvPr/>
        </p:nvSpPr>
        <p:spPr>
          <a:xfrm>
            <a:off x="2930763" y="5281325"/>
            <a:ext cx="1413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E </a:t>
            </a:r>
            <a:endParaRPr b="0" i="0" sz="1200" u="none" cap="none" strike="noStrike">
              <a:solidFill>
                <a:srgbClr val="000000"/>
              </a:solidFill>
              <a:latin typeface="Arial"/>
              <a:ea typeface="Arial"/>
              <a:cs typeface="Arial"/>
              <a:sym typeface="Arial"/>
            </a:endParaRPr>
          </a:p>
        </p:txBody>
      </p:sp>
      <p:sp>
        <p:nvSpPr>
          <p:cNvPr id="360" name="Google Shape;360;g14c0f8b9409_0_52"/>
          <p:cNvSpPr/>
          <p:nvPr/>
        </p:nvSpPr>
        <p:spPr>
          <a:xfrm>
            <a:off x="4772176" y="5137200"/>
            <a:ext cx="1508700" cy="600600"/>
          </a:xfrm>
          <a:prstGeom prst="snip1Rect">
            <a:avLst>
              <a:gd fmla="val 16667" name="adj"/>
            </a:avLst>
          </a:prstGeom>
          <a:solidFill>
            <a:schemeClr val="lt1"/>
          </a:solidFill>
          <a:ln cap="flat" cmpd="sng" w="15875">
            <a:solidFill>
              <a:srgbClr val="7F6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61" name="Google Shape;361;g14c0f8b9409_0_52"/>
          <p:cNvSpPr txBox="1"/>
          <p:nvPr/>
        </p:nvSpPr>
        <p:spPr>
          <a:xfrm>
            <a:off x="4772175" y="5206650"/>
            <a:ext cx="15087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F </a:t>
            </a:r>
            <a:endParaRPr b="0" i="0" sz="1200" u="none" cap="none" strike="noStrike">
              <a:solidFill>
                <a:srgbClr val="000000"/>
              </a:solidFill>
              <a:latin typeface="Arial"/>
              <a:ea typeface="Arial"/>
              <a:cs typeface="Arial"/>
              <a:sym typeface="Arial"/>
            </a:endParaRPr>
          </a:p>
        </p:txBody>
      </p:sp>
      <p:cxnSp>
        <p:nvCxnSpPr>
          <p:cNvPr id="362" name="Google Shape;362;g14c0f8b9409_0_52"/>
          <p:cNvCxnSpPr>
            <a:stCxn id="350" idx="3"/>
            <a:endCxn id="353" idx="1"/>
          </p:cNvCxnSpPr>
          <p:nvPr/>
        </p:nvCxnSpPr>
        <p:spPr>
          <a:xfrm flipH="1" rot="10800000">
            <a:off x="871200" y="2680050"/>
            <a:ext cx="1074600" cy="951900"/>
          </a:xfrm>
          <a:prstGeom prst="straightConnector1">
            <a:avLst/>
          </a:prstGeom>
          <a:noFill/>
          <a:ln cap="flat" cmpd="sng" w="38100">
            <a:solidFill>
              <a:srgbClr val="FF9900"/>
            </a:solidFill>
            <a:prstDash val="solid"/>
            <a:round/>
            <a:headEnd len="med" w="med" type="stealth"/>
            <a:tailEnd len="med" w="med" type="stealth"/>
          </a:ln>
        </p:spPr>
      </p:cxnSp>
      <p:cxnSp>
        <p:nvCxnSpPr>
          <p:cNvPr id="363" name="Google Shape;363;g14c0f8b9409_0_52"/>
          <p:cNvCxnSpPr>
            <a:stCxn id="351" idx="2"/>
            <a:endCxn id="356" idx="3"/>
          </p:cNvCxnSpPr>
          <p:nvPr/>
        </p:nvCxnSpPr>
        <p:spPr>
          <a:xfrm>
            <a:off x="871199" y="4141013"/>
            <a:ext cx="777300" cy="1044900"/>
          </a:xfrm>
          <a:prstGeom prst="straightConnector1">
            <a:avLst/>
          </a:prstGeom>
          <a:noFill/>
          <a:ln cap="flat" cmpd="sng" w="38100">
            <a:solidFill>
              <a:srgbClr val="FF9900"/>
            </a:solidFill>
            <a:prstDash val="solid"/>
            <a:round/>
            <a:headEnd len="med" w="med" type="stealth"/>
            <a:tailEnd len="med" w="med" type="stealth"/>
          </a:ln>
        </p:spPr>
      </p:cxnSp>
      <p:cxnSp>
        <p:nvCxnSpPr>
          <p:cNvPr id="364" name="Google Shape;364;g14c0f8b9409_0_52"/>
          <p:cNvCxnSpPr>
            <a:stCxn id="353" idx="3"/>
          </p:cNvCxnSpPr>
          <p:nvPr/>
        </p:nvCxnSpPr>
        <p:spPr>
          <a:xfrm>
            <a:off x="3358825" y="2680000"/>
            <a:ext cx="661800" cy="0"/>
          </a:xfrm>
          <a:prstGeom prst="straightConnector1">
            <a:avLst/>
          </a:prstGeom>
          <a:noFill/>
          <a:ln cap="flat" cmpd="sng" w="38100">
            <a:solidFill>
              <a:srgbClr val="FF9900"/>
            </a:solidFill>
            <a:prstDash val="solid"/>
            <a:round/>
            <a:headEnd len="med" w="med" type="stealth"/>
            <a:tailEnd len="med" w="med" type="stealth"/>
          </a:ln>
        </p:spPr>
      </p:cxnSp>
      <p:cxnSp>
        <p:nvCxnSpPr>
          <p:cNvPr id="365" name="Google Shape;365;g14c0f8b9409_0_52"/>
          <p:cNvCxnSpPr>
            <a:stCxn id="357" idx="3"/>
            <a:endCxn id="359" idx="1"/>
          </p:cNvCxnSpPr>
          <p:nvPr/>
        </p:nvCxnSpPr>
        <p:spPr>
          <a:xfrm>
            <a:off x="2368826" y="5457500"/>
            <a:ext cx="561900" cy="54600"/>
          </a:xfrm>
          <a:prstGeom prst="straightConnector1">
            <a:avLst/>
          </a:prstGeom>
          <a:noFill/>
          <a:ln cap="flat" cmpd="sng" w="38100">
            <a:solidFill>
              <a:srgbClr val="FF9900"/>
            </a:solidFill>
            <a:prstDash val="solid"/>
            <a:round/>
            <a:headEnd len="med" w="med" type="stealth"/>
            <a:tailEnd len="med" w="med" type="stealth"/>
          </a:ln>
        </p:spPr>
      </p:cxnSp>
      <p:cxnSp>
        <p:nvCxnSpPr>
          <p:cNvPr id="366" name="Google Shape;366;g14c0f8b9409_0_52"/>
          <p:cNvCxnSpPr>
            <a:stCxn id="359" idx="3"/>
            <a:endCxn id="361" idx="1"/>
          </p:cNvCxnSpPr>
          <p:nvPr/>
        </p:nvCxnSpPr>
        <p:spPr>
          <a:xfrm flipH="1" rot="10800000">
            <a:off x="4343763" y="5437475"/>
            <a:ext cx="428400" cy="74700"/>
          </a:xfrm>
          <a:prstGeom prst="straightConnector1">
            <a:avLst/>
          </a:prstGeom>
          <a:noFill/>
          <a:ln cap="flat" cmpd="sng" w="38100">
            <a:solidFill>
              <a:srgbClr val="FF9900"/>
            </a:solidFill>
            <a:prstDash val="solid"/>
            <a:round/>
            <a:headEnd len="med" w="med" type="stealth"/>
            <a:tailEnd len="med" w="med" type="stealth"/>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4ef9f59295_0_62"/>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72" name="Google Shape;372;g14ef9f59295_0_62"/>
          <p:cNvSpPr txBox="1"/>
          <p:nvPr/>
        </p:nvSpPr>
        <p:spPr>
          <a:xfrm>
            <a:off x="394199" y="244551"/>
            <a:ext cx="6167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WZORCE W ARCH. MIKROUSŁUG</a:t>
            </a:r>
            <a:endParaRPr b="0" i="0" sz="1400" u="none" cap="none" strike="noStrike">
              <a:solidFill>
                <a:srgbClr val="000000"/>
              </a:solidFill>
              <a:latin typeface="Arial"/>
              <a:ea typeface="Arial"/>
              <a:cs typeface="Arial"/>
              <a:sym typeface="Arial"/>
            </a:endParaRPr>
          </a:p>
        </p:txBody>
      </p:sp>
      <p:sp>
        <p:nvSpPr>
          <p:cNvPr id="373" name="Google Shape;373;g14ef9f59295_0_62"/>
          <p:cNvSpPr txBox="1"/>
          <p:nvPr/>
        </p:nvSpPr>
        <p:spPr>
          <a:xfrm>
            <a:off x="5127275" y="2052125"/>
            <a:ext cx="69027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PRZYKŁAD</a:t>
            </a:r>
            <a:br>
              <a:rPr b="1" i="0" lang="pl-PL" sz="1800" u="none" cap="none" strike="noStrike">
                <a:solidFill>
                  <a:schemeClr val="dk1"/>
                </a:solidFill>
                <a:latin typeface="Arial"/>
                <a:ea typeface="Arial"/>
                <a:cs typeface="Arial"/>
                <a:sym typeface="Arial"/>
              </a:rPr>
            </a:br>
            <a:r>
              <a:rPr b="0" i="0" lang="pl-PL" sz="1800" u="none" cap="none" strike="noStrike">
                <a:solidFill>
                  <a:schemeClr val="dk1"/>
                </a:solidFill>
                <a:latin typeface="Arial"/>
                <a:ea typeface="Arial"/>
                <a:cs typeface="Arial"/>
                <a:sym typeface="Arial"/>
              </a:rPr>
              <a:t>Mikrousługa A otrzymuje żądanie od klienta i wywołuje Mikrousługę B w sposób synchroniczny. Mikrousługa B zależy od Mikrousługi C, ale wywołuje ją asynchronicznie przy użyciu kolejki komunikatów. Mikrousługa C odczytuje komunikat z kolejki, przetwarza go i zwraca odpowiedź do Mikrousługi B również za pomocą kolejki. (Zawsze powinniśmy pamiętać o niezależności wywoływanych usług).</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4" name="Google Shape;374;g14ef9f59295_0_62"/>
          <p:cNvSpPr txBox="1"/>
          <p:nvPr/>
        </p:nvSpPr>
        <p:spPr>
          <a:xfrm>
            <a:off x="5127275" y="4911075"/>
            <a:ext cx="6902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ZASTOSOWANIE</a:t>
            </a:r>
            <a:endParaRPr b="1"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Twentieth Century"/>
              <a:buChar char="●"/>
            </a:pPr>
            <a:r>
              <a:rPr b="0" i="0" lang="pl-PL" sz="1800" u="none" cap="none" strike="noStrike">
                <a:solidFill>
                  <a:schemeClr val="dk1"/>
                </a:solidFill>
                <a:latin typeface="Arial"/>
                <a:ea typeface="Arial"/>
                <a:cs typeface="Arial"/>
                <a:sym typeface="Arial"/>
              </a:rPr>
              <a:t>Gdy wykorzystujemy wiele mikrousług które muszą się wywołać i czekać na zakończenie kilku długich operacji (zapobieganie powstawaniu wąskiego gardła)</a:t>
            </a:r>
            <a:r>
              <a:rPr b="0" i="0" lang="pl-PL" sz="1400" u="none" cap="none" strike="noStrike">
                <a:solidFill>
                  <a:srgbClr val="000000"/>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375" name="Google Shape;375;g14ef9f59295_0_62"/>
          <p:cNvSpPr txBox="1"/>
          <p:nvPr/>
        </p:nvSpPr>
        <p:spPr>
          <a:xfrm>
            <a:off x="401625" y="642350"/>
            <a:ext cx="100665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WZORZEC ASYNCHRONICZNEGO PRZESYŁANIA KOMUNIKATÓW - </a:t>
            </a:r>
            <a:r>
              <a:rPr b="1" i="0" lang="pl-PL" sz="1400" u="none" cap="none" strike="noStrike">
                <a:solidFill>
                  <a:schemeClr val="lt1"/>
                </a:solidFill>
                <a:latin typeface="Arial"/>
                <a:ea typeface="Arial"/>
                <a:cs typeface="Arial"/>
                <a:sym typeface="Arial"/>
              </a:rPr>
              <a:t>ASYNCHRONOUS MESSAGE-BASED COMMUNICATION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dk1"/>
                </a:solidFill>
                <a:latin typeface="Arial"/>
                <a:ea typeface="Arial"/>
                <a:cs typeface="Arial"/>
                <a:sym typeface="Arial"/>
              </a:rPr>
              <a:t>Komunikacja asynchroniczna to metoda komunikacji, w której strona wysyłająca może wysłać wiadomość i kontynuować swoje niepowiązane zadania bez oczekiwania na natychmiastową odpowiedź od drugiej strony.</a:t>
            </a:r>
            <a:endParaRPr b="1" i="0" sz="1400" u="none" cap="none" strike="noStrike">
              <a:solidFill>
                <a:schemeClr val="lt1"/>
              </a:solidFill>
              <a:latin typeface="Arial"/>
              <a:ea typeface="Arial"/>
              <a:cs typeface="Arial"/>
              <a:sym typeface="Arial"/>
            </a:endParaRPr>
          </a:p>
        </p:txBody>
      </p:sp>
      <p:sp>
        <p:nvSpPr>
          <p:cNvPr id="376" name="Google Shape;376;g14ef9f59295_0_62"/>
          <p:cNvSpPr/>
          <p:nvPr/>
        </p:nvSpPr>
        <p:spPr>
          <a:xfrm>
            <a:off x="1945832" y="2405053"/>
            <a:ext cx="1413000" cy="549900"/>
          </a:xfrm>
          <a:prstGeom prst="snip1Rect">
            <a:avLst>
              <a:gd fmla="val 16667" name="adj"/>
            </a:avLst>
          </a:prstGeom>
          <a:solidFill>
            <a:schemeClr val="lt1"/>
          </a:solidFill>
          <a:ln cap="flat" cmpd="sng" w="15875">
            <a:solidFill>
              <a:srgbClr val="FF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77" name="Google Shape;377;g14ef9f59295_0_62"/>
          <p:cNvSpPr txBox="1"/>
          <p:nvPr/>
        </p:nvSpPr>
        <p:spPr>
          <a:xfrm>
            <a:off x="1961626" y="2499775"/>
            <a:ext cx="1413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C </a:t>
            </a:r>
            <a:endParaRPr b="0" i="0" sz="1200" u="none" cap="none" strike="noStrike">
              <a:solidFill>
                <a:srgbClr val="000000"/>
              </a:solidFill>
              <a:latin typeface="Arial"/>
              <a:ea typeface="Arial"/>
              <a:cs typeface="Arial"/>
              <a:sym typeface="Arial"/>
            </a:endParaRPr>
          </a:p>
        </p:txBody>
      </p:sp>
      <p:sp>
        <p:nvSpPr>
          <p:cNvPr id="378" name="Google Shape;378;g14ef9f59295_0_62"/>
          <p:cNvSpPr/>
          <p:nvPr/>
        </p:nvSpPr>
        <p:spPr>
          <a:xfrm>
            <a:off x="942007" y="5185803"/>
            <a:ext cx="1413000" cy="549900"/>
          </a:xfrm>
          <a:prstGeom prst="snip1Rect">
            <a:avLst>
              <a:gd fmla="val 16667" name="adj"/>
            </a:avLst>
          </a:prstGeom>
          <a:solidFill>
            <a:schemeClr val="lt1"/>
          </a:solidFill>
          <a:ln cap="flat" cmpd="sng" w="15875">
            <a:solidFill>
              <a:srgbClr val="0000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79" name="Google Shape;379;g14ef9f59295_0_62"/>
          <p:cNvSpPr txBox="1"/>
          <p:nvPr/>
        </p:nvSpPr>
        <p:spPr>
          <a:xfrm>
            <a:off x="871701" y="5280525"/>
            <a:ext cx="1413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A </a:t>
            </a:r>
            <a:endParaRPr b="0" i="0" sz="1200" u="none" cap="none" strike="noStrike">
              <a:solidFill>
                <a:srgbClr val="000000"/>
              </a:solidFill>
              <a:latin typeface="Arial"/>
              <a:ea typeface="Arial"/>
              <a:cs typeface="Arial"/>
              <a:sym typeface="Arial"/>
            </a:endParaRPr>
          </a:p>
        </p:txBody>
      </p:sp>
      <p:sp>
        <p:nvSpPr>
          <p:cNvPr id="380" name="Google Shape;380;g14ef9f59295_0_62"/>
          <p:cNvSpPr/>
          <p:nvPr/>
        </p:nvSpPr>
        <p:spPr>
          <a:xfrm>
            <a:off x="2930782" y="5182540"/>
            <a:ext cx="1413000" cy="549900"/>
          </a:xfrm>
          <a:prstGeom prst="snip1Rect">
            <a:avLst>
              <a:gd fmla="val 16667" name="adj"/>
            </a:avLst>
          </a:prstGeom>
          <a:solidFill>
            <a:schemeClr val="lt1"/>
          </a:solidFill>
          <a:ln cap="flat" cmpd="sng" w="15875">
            <a:solidFill>
              <a:srgbClr val="A64D7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81" name="Google Shape;381;g14ef9f59295_0_62"/>
          <p:cNvSpPr txBox="1"/>
          <p:nvPr/>
        </p:nvSpPr>
        <p:spPr>
          <a:xfrm>
            <a:off x="2946576" y="5277275"/>
            <a:ext cx="1413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MIKROUSŁUGA  B </a:t>
            </a:r>
            <a:endParaRPr b="0" i="0" sz="1200" u="none" cap="none" strike="noStrike">
              <a:solidFill>
                <a:srgbClr val="000000"/>
              </a:solidFill>
              <a:latin typeface="Arial"/>
              <a:ea typeface="Arial"/>
              <a:cs typeface="Arial"/>
              <a:sym typeface="Arial"/>
            </a:endParaRPr>
          </a:p>
        </p:txBody>
      </p:sp>
      <p:cxnSp>
        <p:nvCxnSpPr>
          <p:cNvPr id="382" name="Google Shape;382;g14ef9f59295_0_62"/>
          <p:cNvCxnSpPr>
            <a:stCxn id="383" idx="0"/>
            <a:endCxn id="377" idx="1"/>
          </p:cNvCxnSpPr>
          <p:nvPr/>
        </p:nvCxnSpPr>
        <p:spPr>
          <a:xfrm flipH="1" rot="10800000">
            <a:off x="1191297" y="2730497"/>
            <a:ext cx="770400" cy="838200"/>
          </a:xfrm>
          <a:prstGeom prst="straightConnector1">
            <a:avLst/>
          </a:prstGeom>
          <a:noFill/>
          <a:ln cap="flat" cmpd="sng" w="38100">
            <a:solidFill>
              <a:srgbClr val="FF9900"/>
            </a:solidFill>
            <a:prstDash val="solid"/>
            <a:round/>
            <a:headEnd len="med" w="med" type="stealth"/>
            <a:tailEnd len="med" w="med" type="stealth"/>
          </a:ln>
        </p:spPr>
      </p:cxnSp>
      <p:cxnSp>
        <p:nvCxnSpPr>
          <p:cNvPr id="384" name="Google Shape;384;g14ef9f59295_0_62"/>
          <p:cNvCxnSpPr>
            <a:stCxn id="383" idx="2"/>
            <a:endCxn id="378" idx="3"/>
          </p:cNvCxnSpPr>
          <p:nvPr/>
        </p:nvCxnSpPr>
        <p:spPr>
          <a:xfrm>
            <a:off x="1191297" y="4218497"/>
            <a:ext cx="457200" cy="967200"/>
          </a:xfrm>
          <a:prstGeom prst="straightConnector1">
            <a:avLst/>
          </a:prstGeom>
          <a:noFill/>
          <a:ln cap="flat" cmpd="sng" w="38100">
            <a:solidFill>
              <a:srgbClr val="FF9900"/>
            </a:solidFill>
            <a:prstDash val="solid"/>
            <a:round/>
            <a:headEnd len="med" w="med" type="stealth"/>
            <a:tailEnd len="med" w="med" type="stealth"/>
          </a:ln>
        </p:spPr>
      </p:cxnSp>
      <p:cxnSp>
        <p:nvCxnSpPr>
          <p:cNvPr id="385" name="Google Shape;385;g14ef9f59295_0_62"/>
          <p:cNvCxnSpPr>
            <a:stCxn id="379" idx="3"/>
            <a:endCxn id="381" idx="1"/>
          </p:cNvCxnSpPr>
          <p:nvPr/>
        </p:nvCxnSpPr>
        <p:spPr>
          <a:xfrm flipH="1" rot="10800000">
            <a:off x="2284701" y="5508075"/>
            <a:ext cx="661800" cy="3300"/>
          </a:xfrm>
          <a:prstGeom prst="straightConnector1">
            <a:avLst/>
          </a:prstGeom>
          <a:noFill/>
          <a:ln cap="flat" cmpd="sng" w="38100">
            <a:solidFill>
              <a:srgbClr val="FF9900"/>
            </a:solidFill>
            <a:prstDash val="solid"/>
            <a:round/>
            <a:headEnd len="med" w="med" type="stealth"/>
            <a:tailEnd len="med" w="med" type="stealth"/>
          </a:ln>
        </p:spPr>
      </p:cxnSp>
      <p:sp>
        <p:nvSpPr>
          <p:cNvPr id="383" name="Google Shape;383;g14ef9f59295_0_62"/>
          <p:cNvSpPr/>
          <p:nvPr/>
        </p:nvSpPr>
        <p:spPr>
          <a:xfrm>
            <a:off x="175197" y="3568697"/>
            <a:ext cx="2032200" cy="649800"/>
          </a:xfrm>
          <a:prstGeom prst="rect">
            <a:avLst/>
          </a:prstGeom>
          <a:noFill/>
          <a:ln cap="flat" cmpd="sng" w="15875">
            <a:solidFill>
              <a:srgbClr val="9C6B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86" name="Google Shape;386;g14ef9f59295_0_62"/>
          <p:cNvSpPr txBox="1"/>
          <p:nvPr/>
        </p:nvSpPr>
        <p:spPr>
          <a:xfrm>
            <a:off x="664794" y="3739701"/>
            <a:ext cx="1053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pl-PL" sz="1400" u="none" cap="none" strike="noStrike">
                <a:solidFill>
                  <a:schemeClr val="dk1"/>
                </a:solidFill>
                <a:latin typeface="Arial"/>
                <a:ea typeface="Arial"/>
                <a:cs typeface="Arial"/>
                <a:sym typeface="Arial"/>
              </a:rPr>
              <a:t>Kolejka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810125" y="703258"/>
            <a:ext cx="10732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Mikrousługi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Arial"/>
                <a:ea typeface="Arial"/>
                <a:cs typeface="Arial"/>
                <a:sym typeface="Arial"/>
              </a:rPr>
              <a:t>W architekturze mikrousług pojedyncza aplikacja składa się z wielu luźno powiązanych, mniejszych usług, które można wdrażać niezależnie od siebie.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4" name="Google Shape;104;p2"/>
          <p:cNvSpPr txBox="1"/>
          <p:nvPr/>
        </p:nvSpPr>
        <p:spPr>
          <a:xfrm>
            <a:off x="810125" y="2053625"/>
            <a:ext cx="10475400" cy="2031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Mikrousługi</a:t>
            </a:r>
            <a:r>
              <a:rPr b="0" i="0" lang="pl-PL" sz="1800" u="none" cap="none" strike="noStrike">
                <a:solidFill>
                  <a:schemeClr val="dk1"/>
                </a:solidFill>
                <a:latin typeface="Arial"/>
                <a:ea typeface="Arial"/>
                <a:cs typeface="Arial"/>
                <a:sym typeface="Arial"/>
              </a:rPr>
              <a:t>, architektura mikroserwisów – styl tworzenia architektury aplikacji komputerowych implementujący wzorzec architektury zorientowanej na usługi, który aranżuje aplikację jako zbiór luźno połączonych ze sobą niewielkich serwisów komunikujących się poprzez lekkie protokoły komunikacyjne. Celem jest zapewnienie niezależności poszczególnych komponentów, które mogą być rozwijane niezależnie od pozostałych elementów składowych systemu oraz wyraźny podział komponentów tak, by realizowały jedną, konkretną logikę biznesową lub programową.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pl-PL"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105" name="Google Shape;105;p2"/>
          <p:cNvCxnSpPr/>
          <p:nvPr/>
        </p:nvCxnSpPr>
        <p:spPr>
          <a:xfrm>
            <a:off x="898358" y="1732547"/>
            <a:ext cx="10178716" cy="0"/>
          </a:xfrm>
          <a:prstGeom prst="straightConnector1">
            <a:avLst/>
          </a:prstGeom>
          <a:noFill/>
          <a:ln cap="flat" cmpd="sng" w="12700">
            <a:solidFill>
              <a:schemeClr val="accent1"/>
            </a:solidFill>
            <a:prstDash val="solid"/>
            <a:round/>
            <a:headEnd len="sm" w="sm" type="none"/>
            <a:tailEnd len="sm" w="sm" type="none"/>
          </a:ln>
        </p:spPr>
      </p:cxnSp>
      <p:sp>
        <p:nvSpPr>
          <p:cNvPr id="106" name="Google Shape;106;p2"/>
          <p:cNvSpPr txBox="1"/>
          <p:nvPr/>
        </p:nvSpPr>
        <p:spPr>
          <a:xfrm>
            <a:off x="10363201" y="1363215"/>
            <a:ext cx="802106"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IBM</a:t>
            </a:r>
            <a:endParaRPr b="0" i="0" sz="1800" u="none" cap="none" strike="noStrike">
              <a:solidFill>
                <a:schemeClr val="dk1"/>
              </a:solidFill>
              <a:latin typeface="Arial"/>
              <a:ea typeface="Arial"/>
              <a:cs typeface="Arial"/>
              <a:sym typeface="Arial"/>
            </a:endParaRPr>
          </a:p>
        </p:txBody>
      </p:sp>
      <p:cxnSp>
        <p:nvCxnSpPr>
          <p:cNvPr id="107" name="Google Shape;107;p2"/>
          <p:cNvCxnSpPr/>
          <p:nvPr/>
        </p:nvCxnSpPr>
        <p:spPr>
          <a:xfrm>
            <a:off x="898358" y="4269616"/>
            <a:ext cx="10274968" cy="0"/>
          </a:xfrm>
          <a:prstGeom prst="straightConnector1">
            <a:avLst/>
          </a:prstGeom>
          <a:noFill/>
          <a:ln cap="flat" cmpd="sng" w="12700">
            <a:solidFill>
              <a:schemeClr val="accent1"/>
            </a:solidFill>
            <a:prstDash val="solid"/>
            <a:round/>
            <a:headEnd len="sm" w="sm" type="none"/>
            <a:tailEnd len="sm" w="sm" type="none"/>
          </a:ln>
        </p:spPr>
      </p:cxnSp>
      <p:sp>
        <p:nvSpPr>
          <p:cNvPr id="108" name="Google Shape;108;p2"/>
          <p:cNvSpPr txBox="1"/>
          <p:nvPr/>
        </p:nvSpPr>
        <p:spPr>
          <a:xfrm>
            <a:off x="9750751" y="3865650"/>
            <a:ext cx="15348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pl-PL" sz="1800" u="none" cap="none" strike="noStrike">
                <a:solidFill>
                  <a:schemeClr val="dk1"/>
                </a:solidFill>
                <a:latin typeface="Arial"/>
                <a:ea typeface="Arial"/>
                <a:cs typeface="Arial"/>
                <a:sym typeface="Arial"/>
              </a:rPr>
              <a:t>WIKIPEDIA</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p:nvPr/>
        </p:nvSpPr>
        <p:spPr>
          <a:xfrm>
            <a:off x="0" y="0"/>
            <a:ext cx="12192000" cy="1791193"/>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4" name="Google Shape;114;p3"/>
          <p:cNvSpPr/>
          <p:nvPr/>
        </p:nvSpPr>
        <p:spPr>
          <a:xfrm>
            <a:off x="5629341" y="2454298"/>
            <a:ext cx="5222726" cy="2957909"/>
          </a:xfrm>
          <a:prstGeom prst="roundRect">
            <a:avLst>
              <a:gd fmla="val 16667" name="adj"/>
            </a:avLst>
          </a:prstGeom>
          <a:solidFill>
            <a:srgbClr val="65727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5" name="Google Shape;115;p3"/>
          <p:cNvSpPr/>
          <p:nvPr/>
        </p:nvSpPr>
        <p:spPr>
          <a:xfrm>
            <a:off x="1339933" y="2405614"/>
            <a:ext cx="2237850" cy="2957909"/>
          </a:xfrm>
          <a:prstGeom prst="roundRect">
            <a:avLst>
              <a:gd fmla="val 16667" name="adj"/>
            </a:avLst>
          </a:prstGeom>
          <a:solidFill>
            <a:srgbClr val="0C0C0C"/>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6" name="Google Shape;116;p3"/>
          <p:cNvSpPr/>
          <p:nvPr/>
        </p:nvSpPr>
        <p:spPr>
          <a:xfrm>
            <a:off x="1536018" y="2648465"/>
            <a:ext cx="1892969"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17" name="Google Shape;117;p3"/>
          <p:cNvSpPr/>
          <p:nvPr/>
        </p:nvSpPr>
        <p:spPr>
          <a:xfrm>
            <a:off x="1536017" y="3154320"/>
            <a:ext cx="1892969"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18" name="Google Shape;118;p3"/>
          <p:cNvSpPr/>
          <p:nvPr/>
        </p:nvSpPr>
        <p:spPr>
          <a:xfrm>
            <a:off x="1536017" y="3654881"/>
            <a:ext cx="1892969"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19" name="Google Shape;119;p3"/>
          <p:cNvSpPr txBox="1"/>
          <p:nvPr/>
        </p:nvSpPr>
        <p:spPr>
          <a:xfrm>
            <a:off x="1202672" y="5540025"/>
            <a:ext cx="2534651"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pl-PL" sz="1600" u="none" cap="none" strike="noStrike">
                <a:solidFill>
                  <a:schemeClr val="dk1"/>
                </a:solidFill>
                <a:latin typeface="Arial"/>
                <a:ea typeface="Arial"/>
                <a:cs typeface="Arial"/>
                <a:sym typeface="Arial"/>
              </a:rPr>
              <a:t>ARCH. MONOLITYCZNA</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373618" y="4186934"/>
            <a:ext cx="217766" cy="429656"/>
          </a:xfrm>
          <a:prstGeom prst="upDownArrow">
            <a:avLst>
              <a:gd fmla="val 50000" name="adj1"/>
              <a:gd fmla="val 50000"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Obraz zawierający clipart, grafika wektorowa, sprężyna śrubowa&#10;&#10;Opis wygenerowany automatycznie" id="121" name="Google Shape;121;p3"/>
          <p:cNvPicPr preferRelativeResize="0"/>
          <p:nvPr/>
        </p:nvPicPr>
        <p:blipFill rotWithShape="1">
          <a:blip r:embed="rId3">
            <a:alphaModFix/>
          </a:blip>
          <a:srcRect b="0" l="0" r="0" t="0"/>
          <a:stretch/>
        </p:blipFill>
        <p:spPr>
          <a:xfrm>
            <a:off x="2236182" y="4678740"/>
            <a:ext cx="492638" cy="492638"/>
          </a:xfrm>
          <a:prstGeom prst="rect">
            <a:avLst/>
          </a:prstGeom>
          <a:noFill/>
          <a:ln>
            <a:noFill/>
          </a:ln>
        </p:spPr>
      </p:pic>
      <p:sp>
        <p:nvSpPr>
          <p:cNvPr id="122" name="Google Shape;122;p3"/>
          <p:cNvSpPr txBox="1"/>
          <p:nvPr/>
        </p:nvSpPr>
        <p:spPr>
          <a:xfrm>
            <a:off x="1523514" y="2743439"/>
            <a:ext cx="1892969"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INTERFEJS UŻYTKOWNIKA</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1536017" y="3238343"/>
            <a:ext cx="1893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WARSTWA BIZNESOWA LOGICZNA</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1536016" y="3764025"/>
            <a:ext cx="1892969"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INTERFEJS DANYCH</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6605533" y="5573928"/>
            <a:ext cx="3498944"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pl-PL" sz="1600" u="none" cap="none" strike="noStrike">
                <a:solidFill>
                  <a:schemeClr val="dk1"/>
                </a:solidFill>
                <a:latin typeface="Arial"/>
                <a:ea typeface="Arial"/>
                <a:cs typeface="Arial"/>
                <a:sym typeface="Arial"/>
              </a:rPr>
              <a:t>ARCHITEKTURA MIKROUSŁUG</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5850941" y="3724642"/>
            <a:ext cx="1038726"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27" name="Google Shape;127;p3"/>
          <p:cNvSpPr/>
          <p:nvPr/>
        </p:nvSpPr>
        <p:spPr>
          <a:xfrm>
            <a:off x="7036904" y="3724642"/>
            <a:ext cx="1038726"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28" name="Google Shape;128;p3"/>
          <p:cNvSpPr/>
          <p:nvPr/>
        </p:nvSpPr>
        <p:spPr>
          <a:xfrm>
            <a:off x="8410476" y="3724642"/>
            <a:ext cx="1038726"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29" name="Google Shape;129;p3"/>
          <p:cNvSpPr/>
          <p:nvPr/>
        </p:nvSpPr>
        <p:spPr>
          <a:xfrm>
            <a:off x="9575124" y="3724642"/>
            <a:ext cx="1038726"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30" name="Google Shape;130;p3"/>
          <p:cNvSpPr txBox="1"/>
          <p:nvPr/>
        </p:nvSpPr>
        <p:spPr>
          <a:xfrm>
            <a:off x="5776528" y="3784966"/>
            <a:ext cx="118675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 1</a:t>
            </a:r>
            <a:endParaRPr b="0" i="0" sz="1400" u="none" cap="none" strike="noStrike">
              <a:solidFill>
                <a:srgbClr val="000000"/>
              </a:solidFill>
              <a:latin typeface="Arial"/>
              <a:ea typeface="Arial"/>
              <a:cs typeface="Arial"/>
              <a:sym typeface="Arial"/>
            </a:endParaRPr>
          </a:p>
        </p:txBody>
      </p:sp>
      <p:sp>
        <p:nvSpPr>
          <p:cNvPr id="131" name="Google Shape;131;p3"/>
          <p:cNvSpPr txBox="1"/>
          <p:nvPr/>
        </p:nvSpPr>
        <p:spPr>
          <a:xfrm>
            <a:off x="6962491" y="3784966"/>
            <a:ext cx="118675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 2</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8347773" y="3784966"/>
            <a:ext cx="118675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 N</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9501108" y="3784966"/>
            <a:ext cx="1186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 N+1</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8058080" y="3854216"/>
            <a:ext cx="3727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lt1"/>
                </a:solidFill>
                <a:latin typeface="Arial Black"/>
                <a:ea typeface="Arial Black"/>
                <a:cs typeface="Arial Black"/>
                <a:sym typeface="Arial Black"/>
              </a:rPr>
              <a:t>….</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6247483" y="4293394"/>
            <a:ext cx="217766" cy="429656"/>
          </a:xfrm>
          <a:prstGeom prst="upDown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Obraz zawierający clipart, grafika wektorowa, sprężyna śrubowa&#10;&#10;Opis wygenerowany automatycznie" id="136" name="Google Shape;136;p3"/>
          <p:cNvPicPr preferRelativeResize="0"/>
          <p:nvPr/>
        </p:nvPicPr>
        <p:blipFill rotWithShape="1">
          <a:blip r:embed="rId3">
            <a:alphaModFix/>
          </a:blip>
          <a:srcRect b="0" l="0" r="0" t="0"/>
          <a:stretch/>
        </p:blipFill>
        <p:spPr>
          <a:xfrm>
            <a:off x="6110047" y="4766389"/>
            <a:ext cx="492638" cy="492638"/>
          </a:xfrm>
          <a:prstGeom prst="rect">
            <a:avLst/>
          </a:prstGeom>
          <a:noFill/>
          <a:ln>
            <a:noFill/>
          </a:ln>
        </p:spPr>
      </p:pic>
      <p:sp>
        <p:nvSpPr>
          <p:cNvPr id="137" name="Google Shape;137;p3"/>
          <p:cNvSpPr/>
          <p:nvPr/>
        </p:nvSpPr>
        <p:spPr>
          <a:xfrm>
            <a:off x="7441044" y="4293394"/>
            <a:ext cx="217766" cy="429656"/>
          </a:xfrm>
          <a:prstGeom prst="upDown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Obraz zawierający clipart, grafika wektorowa, sprężyna śrubowa&#10;&#10;Opis wygenerowany automatycznie" id="138" name="Google Shape;138;p3"/>
          <p:cNvPicPr preferRelativeResize="0"/>
          <p:nvPr/>
        </p:nvPicPr>
        <p:blipFill rotWithShape="1">
          <a:blip r:embed="rId3">
            <a:alphaModFix/>
          </a:blip>
          <a:srcRect b="0" l="0" r="0" t="0"/>
          <a:stretch/>
        </p:blipFill>
        <p:spPr>
          <a:xfrm>
            <a:off x="7303608" y="4766389"/>
            <a:ext cx="492638" cy="492638"/>
          </a:xfrm>
          <a:prstGeom prst="rect">
            <a:avLst/>
          </a:prstGeom>
          <a:noFill/>
          <a:ln>
            <a:noFill/>
          </a:ln>
        </p:spPr>
      </p:pic>
      <p:sp>
        <p:nvSpPr>
          <p:cNvPr id="139" name="Google Shape;139;p3"/>
          <p:cNvSpPr/>
          <p:nvPr/>
        </p:nvSpPr>
        <p:spPr>
          <a:xfrm>
            <a:off x="8860473" y="4283669"/>
            <a:ext cx="217766" cy="429656"/>
          </a:xfrm>
          <a:prstGeom prst="upDown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Obraz zawierający clipart, grafika wektorowa, sprężyna śrubowa&#10;&#10;Opis wygenerowany automatycznie" id="140" name="Google Shape;140;p3"/>
          <p:cNvPicPr preferRelativeResize="0"/>
          <p:nvPr/>
        </p:nvPicPr>
        <p:blipFill rotWithShape="1">
          <a:blip r:embed="rId3">
            <a:alphaModFix/>
          </a:blip>
          <a:srcRect b="0" l="0" r="0" t="0"/>
          <a:stretch/>
        </p:blipFill>
        <p:spPr>
          <a:xfrm>
            <a:off x="8723037" y="4756664"/>
            <a:ext cx="492638" cy="492638"/>
          </a:xfrm>
          <a:prstGeom prst="rect">
            <a:avLst/>
          </a:prstGeom>
          <a:noFill/>
          <a:ln>
            <a:noFill/>
          </a:ln>
        </p:spPr>
      </p:pic>
      <p:sp>
        <p:nvSpPr>
          <p:cNvPr id="141" name="Google Shape;141;p3"/>
          <p:cNvSpPr/>
          <p:nvPr/>
        </p:nvSpPr>
        <p:spPr>
          <a:xfrm>
            <a:off x="9985603" y="4283669"/>
            <a:ext cx="217766" cy="429656"/>
          </a:xfrm>
          <a:prstGeom prst="upDown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Obraz zawierający clipart, grafika wektorowa, sprężyna śrubowa&#10;&#10;Opis wygenerowany automatycznie" id="142" name="Google Shape;142;p3"/>
          <p:cNvPicPr preferRelativeResize="0"/>
          <p:nvPr/>
        </p:nvPicPr>
        <p:blipFill rotWithShape="1">
          <a:blip r:embed="rId3">
            <a:alphaModFix/>
          </a:blip>
          <a:srcRect b="0" l="0" r="0" t="0"/>
          <a:stretch/>
        </p:blipFill>
        <p:spPr>
          <a:xfrm>
            <a:off x="9848167" y="4756664"/>
            <a:ext cx="492638" cy="492638"/>
          </a:xfrm>
          <a:prstGeom prst="rect">
            <a:avLst/>
          </a:prstGeom>
          <a:noFill/>
          <a:ln>
            <a:noFill/>
          </a:ln>
        </p:spPr>
      </p:pic>
      <p:sp>
        <p:nvSpPr>
          <p:cNvPr id="143" name="Google Shape;143;p3"/>
          <p:cNvSpPr/>
          <p:nvPr/>
        </p:nvSpPr>
        <p:spPr>
          <a:xfrm>
            <a:off x="5858382" y="2756742"/>
            <a:ext cx="1038726" cy="429656"/>
          </a:xfrm>
          <a:prstGeom prst="snip1Rect">
            <a:avLst>
              <a:gd fmla="val 16667" name="adj"/>
            </a:avLst>
          </a:prstGeom>
          <a:solidFill>
            <a:schemeClr val="lt1"/>
          </a:solidFill>
          <a:ln cap="flat" cmpd="sng" w="1587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44" name="Google Shape;144;p3"/>
          <p:cNvSpPr txBox="1"/>
          <p:nvPr/>
        </p:nvSpPr>
        <p:spPr>
          <a:xfrm>
            <a:off x="5784366" y="2815213"/>
            <a:ext cx="1186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 UI</a:t>
            </a:r>
            <a:endParaRPr b="0" i="0" sz="1400" u="none" cap="none" strike="noStrike">
              <a:solidFill>
                <a:srgbClr val="000000"/>
              </a:solidFill>
              <a:latin typeface="Arial"/>
              <a:ea typeface="Arial"/>
              <a:cs typeface="Arial"/>
              <a:sym typeface="Arial"/>
            </a:endParaRPr>
          </a:p>
        </p:txBody>
      </p:sp>
      <p:pic>
        <p:nvPicPr>
          <p:cNvPr id="145" name="Google Shape;145;p3"/>
          <p:cNvPicPr preferRelativeResize="0"/>
          <p:nvPr/>
        </p:nvPicPr>
        <p:blipFill rotWithShape="1">
          <a:blip r:embed="rId4">
            <a:alphaModFix/>
          </a:blip>
          <a:srcRect b="0" l="0" r="0" t="0"/>
          <a:stretch/>
        </p:blipFill>
        <p:spPr>
          <a:xfrm>
            <a:off x="6715528" y="2884761"/>
            <a:ext cx="642751" cy="642751"/>
          </a:xfrm>
          <a:prstGeom prst="rect">
            <a:avLst/>
          </a:prstGeom>
          <a:noFill/>
          <a:ln>
            <a:noFill/>
          </a:ln>
          <a:effectLst>
            <a:outerShdw blurRad="50800" rotWithShape="0" algn="bl" dir="18900000" dist="38100">
              <a:srgbClr val="000000">
                <a:alpha val="40000"/>
              </a:srgbClr>
            </a:outerShdw>
          </a:effectLst>
        </p:spPr>
      </p:pic>
      <p:sp>
        <p:nvSpPr>
          <p:cNvPr id="146" name="Google Shape;146;p3"/>
          <p:cNvSpPr/>
          <p:nvPr/>
        </p:nvSpPr>
        <p:spPr>
          <a:xfrm>
            <a:off x="9015167" y="2768612"/>
            <a:ext cx="1310546" cy="429656"/>
          </a:xfrm>
          <a:prstGeom prst="snip1Rect">
            <a:avLst>
              <a:gd fmla="val 16667" name="adj"/>
            </a:avLst>
          </a:prstGeom>
          <a:solidFill>
            <a:srgbClr val="14161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haroni"/>
              <a:ea typeface="Aharoni"/>
              <a:cs typeface="Aharoni"/>
              <a:sym typeface="Aharoni"/>
            </a:endParaRPr>
          </a:p>
        </p:txBody>
      </p:sp>
      <p:sp>
        <p:nvSpPr>
          <p:cNvPr id="147" name="Google Shape;147;p3"/>
          <p:cNvSpPr txBox="1"/>
          <p:nvPr/>
        </p:nvSpPr>
        <p:spPr>
          <a:xfrm>
            <a:off x="9058959" y="2884775"/>
            <a:ext cx="118675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lt1"/>
                </a:solidFill>
                <a:latin typeface="Twentieth Century"/>
                <a:ea typeface="Twentieth Century"/>
                <a:cs typeface="Twentieth Century"/>
                <a:sym typeface="Twentieth Century"/>
              </a:rPr>
              <a:t>MIKROUSŁUGA</a:t>
            </a:r>
            <a:r>
              <a:rPr b="1" i="0" lang="pl-PL" sz="900" u="none" cap="none" strike="noStrike">
                <a:solidFill>
                  <a:schemeClr val="dk1"/>
                </a:solidFill>
                <a:latin typeface="Twentieth Century"/>
                <a:ea typeface="Twentieth Century"/>
                <a:cs typeface="Twentieth Century"/>
                <a:sym typeface="Twentieth Century"/>
              </a:rPr>
              <a:t> </a:t>
            </a:r>
            <a:endParaRPr b="0" i="0" sz="1400" u="none" cap="none" strike="noStrike">
              <a:solidFill>
                <a:srgbClr val="000000"/>
              </a:solidFill>
              <a:latin typeface="Arial"/>
              <a:ea typeface="Arial"/>
              <a:cs typeface="Arial"/>
              <a:sym typeface="Arial"/>
            </a:endParaRPr>
          </a:p>
        </p:txBody>
      </p:sp>
      <p:cxnSp>
        <p:nvCxnSpPr>
          <p:cNvPr id="148" name="Google Shape;148;p3"/>
          <p:cNvCxnSpPr/>
          <p:nvPr/>
        </p:nvCxnSpPr>
        <p:spPr>
          <a:xfrm>
            <a:off x="8793922" y="2983837"/>
            <a:ext cx="11220" cy="653858"/>
          </a:xfrm>
          <a:prstGeom prst="straightConnector1">
            <a:avLst/>
          </a:prstGeom>
          <a:noFill/>
          <a:ln cap="flat" cmpd="sng" w="25400">
            <a:solidFill>
              <a:schemeClr val="l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49" name="Google Shape;149;p3"/>
          <p:cNvCxnSpPr/>
          <p:nvPr/>
        </p:nvCxnSpPr>
        <p:spPr>
          <a:xfrm>
            <a:off x="10521022" y="2999879"/>
            <a:ext cx="10409" cy="690701"/>
          </a:xfrm>
          <a:prstGeom prst="straightConnector1">
            <a:avLst/>
          </a:prstGeom>
          <a:noFill/>
          <a:ln cap="flat" cmpd="sng" w="25400">
            <a:solidFill>
              <a:schemeClr val="l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50" name="Google Shape;150;p3"/>
          <p:cNvCxnSpPr/>
          <p:nvPr/>
        </p:nvCxnSpPr>
        <p:spPr>
          <a:xfrm>
            <a:off x="7651100" y="2990437"/>
            <a:ext cx="14535" cy="674262"/>
          </a:xfrm>
          <a:prstGeom prst="straightConnector1">
            <a:avLst/>
          </a:prstGeom>
          <a:noFill/>
          <a:ln cap="flat" cmpd="sng" w="25400">
            <a:solidFill>
              <a:schemeClr val="l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51" name="Google Shape;151;p3"/>
          <p:cNvCxnSpPr/>
          <p:nvPr/>
        </p:nvCxnSpPr>
        <p:spPr>
          <a:xfrm>
            <a:off x="6356366" y="3266846"/>
            <a:ext cx="0" cy="365033"/>
          </a:xfrm>
          <a:prstGeom prst="straightConnector1">
            <a:avLst/>
          </a:prstGeom>
          <a:noFill/>
          <a:ln cap="flat" cmpd="sng" w="25400">
            <a:solidFill>
              <a:schemeClr val="l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152" name="Google Shape;152;p3"/>
          <p:cNvCxnSpPr>
            <a:endCxn id="146" idx="2"/>
          </p:cNvCxnSpPr>
          <p:nvPr/>
        </p:nvCxnSpPr>
        <p:spPr>
          <a:xfrm flipH="1" rot="10800000">
            <a:off x="7640267" y="2983440"/>
            <a:ext cx="1374900" cy="6900"/>
          </a:xfrm>
          <a:prstGeom prst="straightConnector1">
            <a:avLst/>
          </a:prstGeom>
          <a:noFill/>
          <a:ln cap="flat" cmpd="sng" w="12700">
            <a:solidFill>
              <a:schemeClr val="lt1"/>
            </a:solidFill>
            <a:prstDash val="solid"/>
            <a:round/>
            <a:headEnd len="sm" w="sm" type="none"/>
            <a:tailEnd len="sm" w="sm" type="none"/>
          </a:ln>
          <a:effectLst>
            <a:outerShdw blurRad="50800" rotWithShape="0" algn="tl" dir="2700000" dist="38100">
              <a:srgbClr val="000000">
                <a:alpha val="40000"/>
              </a:srgbClr>
            </a:outerShdw>
          </a:effectLst>
        </p:spPr>
      </p:cxnSp>
      <p:cxnSp>
        <p:nvCxnSpPr>
          <p:cNvPr id="153" name="Google Shape;153;p3"/>
          <p:cNvCxnSpPr/>
          <p:nvPr/>
        </p:nvCxnSpPr>
        <p:spPr>
          <a:xfrm>
            <a:off x="10297081" y="3009890"/>
            <a:ext cx="234350" cy="0"/>
          </a:xfrm>
          <a:prstGeom prst="straightConnector1">
            <a:avLst/>
          </a:prstGeom>
          <a:noFill/>
          <a:ln cap="flat" cmpd="sng" w="12700">
            <a:solidFill>
              <a:schemeClr val="lt1"/>
            </a:solidFill>
            <a:prstDash val="solid"/>
            <a:round/>
            <a:headEnd len="sm" w="sm" type="none"/>
            <a:tailEnd len="sm" w="sm" type="none"/>
          </a:ln>
          <a:effectLst>
            <a:outerShdw blurRad="50800" rotWithShape="0" algn="tl" dir="2700000" dist="38100">
              <a:srgbClr val="000000">
                <a:alpha val="40000"/>
              </a:srgbClr>
            </a:outerShdw>
          </a:effectLst>
        </p:spPr>
      </p:cxnSp>
      <p:sp>
        <p:nvSpPr>
          <p:cNvPr id="154" name="Google Shape;154;p3"/>
          <p:cNvSpPr txBox="1"/>
          <p:nvPr/>
        </p:nvSpPr>
        <p:spPr>
          <a:xfrm>
            <a:off x="7268940" y="2585722"/>
            <a:ext cx="189296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lt1"/>
                </a:solidFill>
                <a:latin typeface="Twentieth Century"/>
                <a:ea typeface="Twentieth Century"/>
                <a:cs typeface="Twentieth Century"/>
                <a:sym typeface="Twentieth Century"/>
              </a:rPr>
              <a:t>Komunikacja: API lub np. kolejka wiadomości</a:t>
            </a:r>
            <a:endParaRPr b="0" i="0" sz="1400" u="none" cap="none" strike="noStrike">
              <a:solidFill>
                <a:srgbClr val="000000"/>
              </a:solidFill>
              <a:latin typeface="Arial"/>
              <a:ea typeface="Arial"/>
              <a:cs typeface="Arial"/>
              <a:sym typeface="Arial"/>
            </a:endParaRPr>
          </a:p>
        </p:txBody>
      </p:sp>
      <p:cxnSp>
        <p:nvCxnSpPr>
          <p:cNvPr id="155" name="Google Shape;155;p3"/>
          <p:cNvCxnSpPr/>
          <p:nvPr/>
        </p:nvCxnSpPr>
        <p:spPr>
          <a:xfrm>
            <a:off x="11123342" y="2815213"/>
            <a:ext cx="0" cy="369332"/>
          </a:xfrm>
          <a:prstGeom prst="straightConnector1">
            <a:avLst/>
          </a:prstGeom>
          <a:noFill/>
          <a:ln cap="flat" cmpd="sng" w="12700">
            <a:solidFill>
              <a:schemeClr val="dk1"/>
            </a:solidFill>
            <a:prstDash val="solid"/>
            <a:round/>
            <a:headEnd len="sm" w="sm" type="none"/>
            <a:tailEnd len="sm" w="sm" type="none"/>
          </a:ln>
        </p:spPr>
      </p:cxnSp>
      <p:cxnSp>
        <p:nvCxnSpPr>
          <p:cNvPr id="156" name="Google Shape;156;p3"/>
          <p:cNvCxnSpPr/>
          <p:nvPr/>
        </p:nvCxnSpPr>
        <p:spPr>
          <a:xfrm>
            <a:off x="10978963" y="2808717"/>
            <a:ext cx="144379" cy="0"/>
          </a:xfrm>
          <a:prstGeom prst="straightConnector1">
            <a:avLst/>
          </a:prstGeom>
          <a:noFill/>
          <a:ln cap="flat" cmpd="sng" w="12700">
            <a:solidFill>
              <a:schemeClr val="dk1"/>
            </a:solidFill>
            <a:prstDash val="solid"/>
            <a:round/>
            <a:headEnd len="sm" w="sm" type="none"/>
            <a:tailEnd len="sm" w="sm" type="none"/>
          </a:ln>
        </p:spPr>
      </p:cxnSp>
      <p:cxnSp>
        <p:nvCxnSpPr>
          <p:cNvPr id="157" name="Google Shape;157;p3"/>
          <p:cNvCxnSpPr/>
          <p:nvPr/>
        </p:nvCxnSpPr>
        <p:spPr>
          <a:xfrm>
            <a:off x="10986985" y="3185705"/>
            <a:ext cx="144379" cy="0"/>
          </a:xfrm>
          <a:prstGeom prst="straightConnector1">
            <a:avLst/>
          </a:prstGeom>
          <a:noFill/>
          <a:ln cap="flat" cmpd="sng" w="12700">
            <a:solidFill>
              <a:schemeClr val="dk1"/>
            </a:solidFill>
            <a:prstDash val="solid"/>
            <a:round/>
            <a:headEnd len="sm" w="sm" type="none"/>
            <a:tailEnd len="sm" w="sm" type="none"/>
          </a:ln>
        </p:spPr>
      </p:cxnSp>
      <p:cxnSp>
        <p:nvCxnSpPr>
          <p:cNvPr id="158" name="Google Shape;158;p3"/>
          <p:cNvCxnSpPr/>
          <p:nvPr/>
        </p:nvCxnSpPr>
        <p:spPr>
          <a:xfrm>
            <a:off x="11131363" y="3017264"/>
            <a:ext cx="144379" cy="0"/>
          </a:xfrm>
          <a:prstGeom prst="straightConnector1">
            <a:avLst/>
          </a:prstGeom>
          <a:noFill/>
          <a:ln cap="flat" cmpd="sng" w="12700">
            <a:solidFill>
              <a:schemeClr val="dk1"/>
            </a:solidFill>
            <a:prstDash val="solid"/>
            <a:round/>
            <a:headEnd len="sm" w="sm" type="none"/>
            <a:tailEnd len="sm" w="sm" type="none"/>
          </a:ln>
        </p:spPr>
      </p:cxnSp>
      <p:cxnSp>
        <p:nvCxnSpPr>
          <p:cNvPr id="159" name="Google Shape;159;p3"/>
          <p:cNvCxnSpPr/>
          <p:nvPr/>
        </p:nvCxnSpPr>
        <p:spPr>
          <a:xfrm>
            <a:off x="1122608" y="2619299"/>
            <a:ext cx="0" cy="2658815"/>
          </a:xfrm>
          <a:prstGeom prst="straightConnector1">
            <a:avLst/>
          </a:prstGeom>
          <a:noFill/>
          <a:ln cap="flat" cmpd="sng" w="12700">
            <a:solidFill>
              <a:schemeClr val="dk1"/>
            </a:solidFill>
            <a:prstDash val="solid"/>
            <a:round/>
            <a:headEnd len="sm" w="sm" type="none"/>
            <a:tailEnd len="sm" w="sm" type="none"/>
          </a:ln>
        </p:spPr>
      </p:cxnSp>
      <p:cxnSp>
        <p:nvCxnSpPr>
          <p:cNvPr id="160" name="Google Shape;160;p3"/>
          <p:cNvCxnSpPr/>
          <p:nvPr/>
        </p:nvCxnSpPr>
        <p:spPr>
          <a:xfrm>
            <a:off x="1114586" y="2623148"/>
            <a:ext cx="144379" cy="0"/>
          </a:xfrm>
          <a:prstGeom prst="straightConnector1">
            <a:avLst/>
          </a:prstGeom>
          <a:noFill/>
          <a:ln cap="flat" cmpd="sng" w="12700">
            <a:solidFill>
              <a:schemeClr val="dk1"/>
            </a:solidFill>
            <a:prstDash val="solid"/>
            <a:round/>
            <a:headEnd len="sm" w="sm" type="none"/>
            <a:tailEnd len="sm" w="sm" type="none"/>
          </a:ln>
        </p:spPr>
      </p:cxnSp>
      <p:cxnSp>
        <p:nvCxnSpPr>
          <p:cNvPr id="161" name="Google Shape;161;p3"/>
          <p:cNvCxnSpPr/>
          <p:nvPr/>
        </p:nvCxnSpPr>
        <p:spPr>
          <a:xfrm>
            <a:off x="1123341" y="5278114"/>
            <a:ext cx="144379" cy="0"/>
          </a:xfrm>
          <a:prstGeom prst="straightConnector1">
            <a:avLst/>
          </a:prstGeom>
          <a:noFill/>
          <a:ln cap="flat" cmpd="sng" w="12700">
            <a:solidFill>
              <a:schemeClr val="dk1"/>
            </a:solidFill>
            <a:prstDash val="solid"/>
            <a:round/>
            <a:headEnd len="sm" w="sm" type="none"/>
            <a:tailEnd len="sm" w="sm" type="none"/>
          </a:ln>
        </p:spPr>
      </p:cxnSp>
      <p:cxnSp>
        <p:nvCxnSpPr>
          <p:cNvPr id="162" name="Google Shape;162;p3"/>
          <p:cNvCxnSpPr/>
          <p:nvPr/>
        </p:nvCxnSpPr>
        <p:spPr>
          <a:xfrm>
            <a:off x="970209" y="3890467"/>
            <a:ext cx="144379" cy="0"/>
          </a:xfrm>
          <a:prstGeom prst="straightConnector1">
            <a:avLst/>
          </a:prstGeom>
          <a:noFill/>
          <a:ln cap="flat" cmpd="sng" w="12700">
            <a:solidFill>
              <a:schemeClr val="dk1"/>
            </a:solidFill>
            <a:prstDash val="solid"/>
            <a:round/>
            <a:headEnd len="sm" w="sm" type="none"/>
            <a:tailEnd len="sm" w="sm" type="none"/>
          </a:ln>
        </p:spPr>
      </p:cxnSp>
      <p:sp>
        <p:nvSpPr>
          <p:cNvPr id="163" name="Google Shape;163;p3"/>
          <p:cNvSpPr txBox="1"/>
          <p:nvPr/>
        </p:nvSpPr>
        <p:spPr>
          <a:xfrm rot="-5400000">
            <a:off x="-923672" y="3846097"/>
            <a:ext cx="3533037"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pl-PL" sz="1000" u="none" cap="none" strike="noStrike">
                <a:solidFill>
                  <a:srgbClr val="1C518B"/>
                </a:solidFill>
                <a:latin typeface="Arial"/>
                <a:ea typeface="Arial"/>
                <a:cs typeface="Arial"/>
                <a:sym typeface="Arial"/>
              </a:rPr>
              <a:t>POJEDYNCZA JEDNOSTKA WDROŻENIOWA</a:t>
            </a:r>
            <a:endParaRPr b="0" i="0" sz="1400" u="none" cap="none" strike="noStrike">
              <a:solidFill>
                <a:srgbClr val="000000"/>
              </a:solidFill>
              <a:latin typeface="Arial"/>
              <a:ea typeface="Arial"/>
              <a:cs typeface="Arial"/>
              <a:sym typeface="Arial"/>
            </a:endParaRPr>
          </a:p>
        </p:txBody>
      </p:sp>
      <p:sp>
        <p:nvSpPr>
          <p:cNvPr id="164" name="Google Shape;164;p3"/>
          <p:cNvSpPr txBox="1"/>
          <p:nvPr/>
        </p:nvSpPr>
        <p:spPr>
          <a:xfrm rot="5400000">
            <a:off x="9636120" y="3762915"/>
            <a:ext cx="3533037"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pl-PL" sz="1000" u="none" cap="none" strike="noStrike">
                <a:solidFill>
                  <a:srgbClr val="1C518B"/>
                </a:solidFill>
                <a:latin typeface="Arial"/>
                <a:ea typeface="Arial"/>
                <a:cs typeface="Arial"/>
                <a:sym typeface="Arial"/>
              </a:rPr>
              <a:t>POJEDYNCZA JEDNOSTKA WDROŻENIOWA</a:t>
            </a:r>
            <a:endParaRPr b="0" i="0" sz="1400" u="none" cap="none" strike="noStrike">
              <a:solidFill>
                <a:srgbClr val="000000"/>
              </a:solidFill>
              <a:latin typeface="Arial"/>
              <a:ea typeface="Arial"/>
              <a:cs typeface="Arial"/>
              <a:sym typeface="Arial"/>
            </a:endParaRPr>
          </a:p>
        </p:txBody>
      </p:sp>
      <p:sp>
        <p:nvSpPr>
          <p:cNvPr id="165" name="Google Shape;165;p3"/>
          <p:cNvSpPr txBox="1"/>
          <p:nvPr/>
        </p:nvSpPr>
        <p:spPr>
          <a:xfrm>
            <a:off x="905625" y="277550"/>
            <a:ext cx="3690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ARCH. MONOLITYCZNA</a:t>
            </a:r>
            <a:endParaRPr b="0" i="0" sz="1400" u="none" cap="none" strike="noStrike">
              <a:solidFill>
                <a:srgbClr val="000000"/>
              </a:solidFill>
              <a:latin typeface="Arial"/>
              <a:ea typeface="Arial"/>
              <a:cs typeface="Arial"/>
              <a:sym typeface="Arial"/>
            </a:endParaRPr>
          </a:p>
        </p:txBody>
      </p:sp>
      <p:sp>
        <p:nvSpPr>
          <p:cNvPr id="166" name="Google Shape;166;p3"/>
          <p:cNvSpPr txBox="1"/>
          <p:nvPr/>
        </p:nvSpPr>
        <p:spPr>
          <a:xfrm>
            <a:off x="5858374" y="277500"/>
            <a:ext cx="3542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ARCH. MIKROUSŁUG</a:t>
            </a:r>
            <a:endParaRPr b="0" i="0" sz="1400" u="none" cap="none" strike="noStrike">
              <a:solidFill>
                <a:srgbClr val="000000"/>
              </a:solidFill>
              <a:latin typeface="Arial"/>
              <a:ea typeface="Arial"/>
              <a:cs typeface="Arial"/>
              <a:sym typeface="Arial"/>
            </a:endParaRPr>
          </a:p>
        </p:txBody>
      </p:sp>
      <p:sp>
        <p:nvSpPr>
          <p:cNvPr id="167" name="Google Shape;167;p3"/>
          <p:cNvSpPr txBox="1"/>
          <p:nvPr/>
        </p:nvSpPr>
        <p:spPr>
          <a:xfrm>
            <a:off x="5784376" y="732250"/>
            <a:ext cx="40779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Aplikacja jest  zmodularyzowana w usługi. Usługi  realizują jedną wybraną funkcjonalność są odrębnymi bytami. Wszystkie usługi tworzą finalną aplikację-produkt.</a:t>
            </a:r>
            <a:endParaRPr b="1" i="0" sz="1400" u="none" cap="none" strike="noStrike">
              <a:solidFill>
                <a:schemeClr val="lt1"/>
              </a:solidFill>
              <a:latin typeface="Arial"/>
              <a:ea typeface="Arial"/>
              <a:cs typeface="Arial"/>
              <a:sym typeface="Arial"/>
            </a:endParaRPr>
          </a:p>
        </p:txBody>
      </p:sp>
      <p:sp>
        <p:nvSpPr>
          <p:cNvPr id="168" name="Google Shape;168;p3"/>
          <p:cNvSpPr txBox="1"/>
          <p:nvPr/>
        </p:nvSpPr>
        <p:spPr>
          <a:xfrm>
            <a:off x="852382" y="808514"/>
            <a:ext cx="32601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Elementy aplikacji: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UI, baza danych, logika biznesowa, razem w ramach jednego programu.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4"/>
          <p:cNvPicPr preferRelativeResize="0"/>
          <p:nvPr/>
        </p:nvPicPr>
        <p:blipFill rotWithShape="1">
          <a:blip r:embed="rId3">
            <a:alphaModFix/>
          </a:blip>
          <a:srcRect b="0" l="0" r="0" t="1671"/>
          <a:stretch/>
        </p:blipFill>
        <p:spPr>
          <a:xfrm>
            <a:off x="1163616" y="1874496"/>
            <a:ext cx="4492315" cy="4286174"/>
          </a:xfrm>
          <a:prstGeom prst="rect">
            <a:avLst/>
          </a:prstGeom>
          <a:noFill/>
          <a:ln>
            <a:noFill/>
          </a:ln>
        </p:spPr>
      </p:pic>
      <p:sp>
        <p:nvSpPr>
          <p:cNvPr id="174" name="Google Shape;174;p4"/>
          <p:cNvSpPr/>
          <p:nvPr/>
        </p:nvSpPr>
        <p:spPr>
          <a:xfrm>
            <a:off x="1186500" y="5164444"/>
            <a:ext cx="2868200" cy="759357"/>
          </a:xfrm>
          <a:prstGeom prst="rect">
            <a:avLst/>
          </a:prstGeom>
          <a:noFill/>
          <a:ln cap="flat" cmpd="sng" w="1587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5" name="Google Shape;175;p4"/>
          <p:cNvSpPr/>
          <p:nvPr/>
        </p:nvSpPr>
        <p:spPr>
          <a:xfrm>
            <a:off x="1200212" y="5294284"/>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6" name="Google Shape;176;p4"/>
          <p:cNvSpPr/>
          <p:nvPr/>
        </p:nvSpPr>
        <p:spPr>
          <a:xfrm>
            <a:off x="1761130" y="5306677"/>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7" name="Google Shape;177;p4"/>
          <p:cNvSpPr/>
          <p:nvPr/>
        </p:nvSpPr>
        <p:spPr>
          <a:xfrm>
            <a:off x="2342511" y="5294284"/>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8" name="Google Shape;178;p4"/>
          <p:cNvSpPr/>
          <p:nvPr/>
        </p:nvSpPr>
        <p:spPr>
          <a:xfrm>
            <a:off x="2908908" y="5306677"/>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9" name="Google Shape;179;p4"/>
          <p:cNvSpPr/>
          <p:nvPr/>
        </p:nvSpPr>
        <p:spPr>
          <a:xfrm>
            <a:off x="3484630" y="5306677"/>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0" name="Google Shape;180;p4"/>
          <p:cNvSpPr/>
          <p:nvPr/>
        </p:nvSpPr>
        <p:spPr>
          <a:xfrm>
            <a:off x="1186500" y="2553025"/>
            <a:ext cx="2851890" cy="2075123"/>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1" name="Google Shape;181;p4"/>
          <p:cNvSpPr/>
          <p:nvPr/>
        </p:nvSpPr>
        <p:spPr>
          <a:xfrm>
            <a:off x="4195855" y="4236418"/>
            <a:ext cx="1387838" cy="592160"/>
          </a:xfrm>
          <a:prstGeom prst="rect">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2" name="Google Shape;182;p4"/>
          <p:cNvSpPr/>
          <p:nvPr/>
        </p:nvSpPr>
        <p:spPr>
          <a:xfrm>
            <a:off x="4202752" y="3160922"/>
            <a:ext cx="1387838" cy="271697"/>
          </a:xfrm>
          <a:prstGeom prst="rect">
            <a:avLst/>
          </a:prstGeom>
          <a:noFill/>
          <a:ln cap="flat" cmpd="sng" w="15875">
            <a:solidFill>
              <a:srgbClr val="2830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3" name="Google Shape;183;p4"/>
          <p:cNvSpPr/>
          <p:nvPr/>
        </p:nvSpPr>
        <p:spPr>
          <a:xfrm>
            <a:off x="4180770" y="2587860"/>
            <a:ext cx="1387838" cy="285194"/>
          </a:xfrm>
          <a:prstGeom prst="rect">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4" name="Google Shape;184;p4"/>
          <p:cNvSpPr/>
          <p:nvPr/>
        </p:nvSpPr>
        <p:spPr>
          <a:xfrm>
            <a:off x="1123511" y="1822862"/>
            <a:ext cx="4587478" cy="4409998"/>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cxnSp>
        <p:nvCxnSpPr>
          <p:cNvPr id="185" name="Google Shape;185;p4"/>
          <p:cNvCxnSpPr>
            <a:stCxn id="183" idx="3"/>
          </p:cNvCxnSpPr>
          <p:nvPr/>
        </p:nvCxnSpPr>
        <p:spPr>
          <a:xfrm flipH="1" rot="10800000">
            <a:off x="5568608" y="2090857"/>
            <a:ext cx="2266800" cy="639600"/>
          </a:xfrm>
          <a:prstGeom prst="straightConnector1">
            <a:avLst/>
          </a:prstGeom>
          <a:noFill/>
          <a:ln cap="flat" cmpd="sng" w="12700">
            <a:solidFill>
              <a:srgbClr val="FF0000"/>
            </a:solidFill>
            <a:prstDash val="solid"/>
            <a:round/>
            <a:headEnd len="sm" w="sm" type="none"/>
            <a:tailEnd len="med" w="med" type="triangle"/>
          </a:ln>
        </p:spPr>
      </p:cxnSp>
      <p:cxnSp>
        <p:nvCxnSpPr>
          <p:cNvPr id="186" name="Google Shape;186;p4"/>
          <p:cNvCxnSpPr/>
          <p:nvPr/>
        </p:nvCxnSpPr>
        <p:spPr>
          <a:xfrm flipH="1" rot="10800000">
            <a:off x="5215501" y="1949117"/>
            <a:ext cx="2613046" cy="2287301"/>
          </a:xfrm>
          <a:prstGeom prst="straightConnector1">
            <a:avLst/>
          </a:prstGeom>
          <a:noFill/>
          <a:ln cap="flat" cmpd="sng" w="12700">
            <a:solidFill>
              <a:srgbClr val="FF0000"/>
            </a:solidFill>
            <a:prstDash val="solid"/>
            <a:round/>
            <a:headEnd len="sm" w="sm" type="none"/>
            <a:tailEnd len="med" w="med" type="triangle"/>
          </a:ln>
        </p:spPr>
      </p:cxnSp>
      <p:sp>
        <p:nvSpPr>
          <p:cNvPr id="187" name="Google Shape;187;p4"/>
          <p:cNvSpPr/>
          <p:nvPr/>
        </p:nvSpPr>
        <p:spPr>
          <a:xfrm>
            <a:off x="7845346" y="1830878"/>
            <a:ext cx="1679641" cy="373172"/>
          </a:xfrm>
          <a:prstGeom prst="snip1Rect">
            <a:avLst>
              <a:gd fmla="val 16667" name="adj"/>
            </a:avLst>
          </a:prstGeom>
          <a:solidFill>
            <a:schemeClr val="lt1"/>
          </a:solidFill>
          <a:ln cap="flat" cmpd="sng" w="15875">
            <a:solidFill>
              <a:srgbClr val="FF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8" name="Google Shape;188;p4"/>
          <p:cNvSpPr txBox="1"/>
          <p:nvPr/>
        </p:nvSpPr>
        <p:spPr>
          <a:xfrm>
            <a:off x="8158969" y="1822948"/>
            <a:ext cx="105301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SPRZEDAWCA</a:t>
            </a:r>
            <a:endParaRPr b="0" i="0" sz="1400" u="none" cap="none" strike="noStrike">
              <a:solidFill>
                <a:srgbClr val="000000"/>
              </a:solidFill>
              <a:latin typeface="Arial"/>
              <a:ea typeface="Arial"/>
              <a:cs typeface="Arial"/>
              <a:sym typeface="Arial"/>
            </a:endParaRPr>
          </a:p>
        </p:txBody>
      </p:sp>
      <p:cxnSp>
        <p:nvCxnSpPr>
          <p:cNvPr id="189" name="Google Shape;189;p4"/>
          <p:cNvCxnSpPr/>
          <p:nvPr/>
        </p:nvCxnSpPr>
        <p:spPr>
          <a:xfrm>
            <a:off x="4018546" y="2621582"/>
            <a:ext cx="3729790" cy="452824"/>
          </a:xfrm>
          <a:prstGeom prst="straightConnector1">
            <a:avLst/>
          </a:prstGeom>
          <a:noFill/>
          <a:ln cap="flat" cmpd="sng" w="12700">
            <a:solidFill>
              <a:srgbClr val="00B050"/>
            </a:solidFill>
            <a:prstDash val="solid"/>
            <a:round/>
            <a:headEnd len="sm" w="sm" type="none"/>
            <a:tailEnd len="med" w="med" type="triangle"/>
          </a:ln>
        </p:spPr>
      </p:cxnSp>
      <p:cxnSp>
        <p:nvCxnSpPr>
          <p:cNvPr id="190" name="Google Shape;190;p4"/>
          <p:cNvCxnSpPr/>
          <p:nvPr/>
        </p:nvCxnSpPr>
        <p:spPr>
          <a:xfrm flipH="1" rot="10800000">
            <a:off x="3304674" y="3180827"/>
            <a:ext cx="4423000" cy="2125850"/>
          </a:xfrm>
          <a:prstGeom prst="straightConnector1">
            <a:avLst/>
          </a:prstGeom>
          <a:noFill/>
          <a:ln cap="flat" cmpd="sng" w="12700">
            <a:solidFill>
              <a:srgbClr val="00B050"/>
            </a:solidFill>
            <a:prstDash val="solid"/>
            <a:round/>
            <a:headEnd len="sm" w="sm" type="none"/>
            <a:tailEnd len="med" w="med" type="triangle"/>
          </a:ln>
        </p:spPr>
      </p:cxnSp>
      <p:sp>
        <p:nvSpPr>
          <p:cNvPr id="191" name="Google Shape;191;p4"/>
          <p:cNvSpPr/>
          <p:nvPr/>
        </p:nvSpPr>
        <p:spPr>
          <a:xfrm>
            <a:off x="7807263" y="2956965"/>
            <a:ext cx="1679641" cy="373172"/>
          </a:xfrm>
          <a:prstGeom prst="snip1Rect">
            <a:avLst>
              <a:gd fmla="val 16667" name="adj"/>
            </a:avLst>
          </a:prstGeom>
          <a:solidFill>
            <a:schemeClr val="lt1"/>
          </a:solidFill>
          <a:ln cap="flat" cmpd="sng" w="15875">
            <a:solidFill>
              <a:srgbClr val="00B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92" name="Google Shape;192;p4"/>
          <p:cNvSpPr txBox="1"/>
          <p:nvPr/>
        </p:nvSpPr>
        <p:spPr>
          <a:xfrm>
            <a:off x="8080781" y="2981119"/>
            <a:ext cx="105301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PRODUKT</a:t>
            </a:r>
            <a:endParaRPr b="0" i="0" sz="1400" u="none" cap="none" strike="noStrike">
              <a:solidFill>
                <a:srgbClr val="000000"/>
              </a:solidFill>
              <a:latin typeface="Arial"/>
              <a:ea typeface="Arial"/>
              <a:cs typeface="Arial"/>
              <a:sym typeface="Arial"/>
            </a:endParaRPr>
          </a:p>
        </p:txBody>
      </p:sp>
      <p:cxnSp>
        <p:nvCxnSpPr>
          <p:cNvPr id="193" name="Google Shape;193;p4"/>
          <p:cNvCxnSpPr/>
          <p:nvPr/>
        </p:nvCxnSpPr>
        <p:spPr>
          <a:xfrm flipH="1" rot="10800000">
            <a:off x="3347698" y="4236418"/>
            <a:ext cx="4400638" cy="928026"/>
          </a:xfrm>
          <a:prstGeom prst="straightConnector1">
            <a:avLst/>
          </a:prstGeom>
          <a:noFill/>
          <a:ln cap="flat" cmpd="sng" w="12700">
            <a:solidFill>
              <a:srgbClr val="7F7F7F"/>
            </a:solidFill>
            <a:prstDash val="solid"/>
            <a:round/>
            <a:headEnd len="sm" w="sm" type="none"/>
            <a:tailEnd len="med" w="med" type="triangle"/>
          </a:ln>
        </p:spPr>
      </p:cxnSp>
      <p:sp>
        <p:nvSpPr>
          <p:cNvPr id="194" name="Google Shape;194;p4"/>
          <p:cNvSpPr/>
          <p:nvPr/>
        </p:nvSpPr>
        <p:spPr>
          <a:xfrm>
            <a:off x="7819603" y="4062833"/>
            <a:ext cx="1679641" cy="373172"/>
          </a:xfrm>
          <a:prstGeom prst="snip1Rect">
            <a:avLst>
              <a:gd fmla="val 16667" name="adj"/>
            </a:avLst>
          </a:prstGeom>
          <a:solidFill>
            <a:schemeClr val="lt1"/>
          </a:solidFill>
          <a:ln cap="flat" cmpd="sng" w="15875">
            <a:solidFill>
              <a:srgbClr val="7F7F7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95" name="Google Shape;195;p4"/>
          <p:cNvSpPr txBox="1"/>
          <p:nvPr/>
        </p:nvSpPr>
        <p:spPr>
          <a:xfrm>
            <a:off x="8089976" y="4074938"/>
            <a:ext cx="1191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REKOMENDACJE</a:t>
            </a:r>
            <a:endParaRPr b="0" i="0" sz="1400" u="none" cap="none" strike="noStrike">
              <a:solidFill>
                <a:srgbClr val="000000"/>
              </a:solidFill>
              <a:latin typeface="Arial"/>
              <a:ea typeface="Arial"/>
              <a:cs typeface="Arial"/>
              <a:sym typeface="Arial"/>
            </a:endParaRPr>
          </a:p>
        </p:txBody>
      </p:sp>
      <p:cxnSp>
        <p:nvCxnSpPr>
          <p:cNvPr id="196" name="Google Shape;196;p4"/>
          <p:cNvCxnSpPr/>
          <p:nvPr/>
        </p:nvCxnSpPr>
        <p:spPr>
          <a:xfrm>
            <a:off x="5586653" y="3382639"/>
            <a:ext cx="2176287" cy="2007756"/>
          </a:xfrm>
          <a:prstGeom prst="straightConnector1">
            <a:avLst/>
          </a:prstGeom>
          <a:noFill/>
          <a:ln cap="flat" cmpd="sng" w="12700">
            <a:solidFill>
              <a:srgbClr val="0070C0"/>
            </a:solidFill>
            <a:prstDash val="solid"/>
            <a:round/>
            <a:headEnd len="sm" w="sm" type="none"/>
            <a:tailEnd len="med" w="med" type="triangle"/>
          </a:ln>
        </p:spPr>
      </p:cxnSp>
      <p:sp>
        <p:nvSpPr>
          <p:cNvPr id="197" name="Google Shape;197;p4"/>
          <p:cNvSpPr/>
          <p:nvPr/>
        </p:nvSpPr>
        <p:spPr>
          <a:xfrm>
            <a:off x="7835327" y="5189043"/>
            <a:ext cx="1679641" cy="373172"/>
          </a:xfrm>
          <a:prstGeom prst="snip1Rect">
            <a:avLst>
              <a:gd fmla="val 16667" name="adj"/>
            </a:avLst>
          </a:prstGeom>
          <a:solidFill>
            <a:schemeClr val="lt1"/>
          </a:solidFill>
          <a:ln cap="flat" cmpd="sng" w="15875">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98" name="Google Shape;198;p4"/>
          <p:cNvSpPr txBox="1"/>
          <p:nvPr/>
        </p:nvSpPr>
        <p:spPr>
          <a:xfrm>
            <a:off x="8158968" y="5199078"/>
            <a:ext cx="105301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PROMOCJE</a:t>
            </a:r>
            <a:endParaRPr b="0" i="0" sz="1400" u="none" cap="none" strike="noStrike">
              <a:solidFill>
                <a:srgbClr val="000000"/>
              </a:solidFill>
              <a:latin typeface="Arial"/>
              <a:ea typeface="Arial"/>
              <a:cs typeface="Arial"/>
              <a:sym typeface="Arial"/>
            </a:endParaRPr>
          </a:p>
        </p:txBody>
      </p:sp>
      <p:sp>
        <p:nvSpPr>
          <p:cNvPr id="199" name="Google Shape;199;p4"/>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0" name="Google Shape;200;p4"/>
          <p:cNvSpPr txBox="1"/>
          <p:nvPr/>
        </p:nvSpPr>
        <p:spPr>
          <a:xfrm>
            <a:off x="1007875" y="244450"/>
            <a:ext cx="3509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ARCH. MIKROUSŁUG</a:t>
            </a:r>
            <a:endParaRPr b="0" i="0" sz="1400" u="none" cap="none" strike="noStrike">
              <a:solidFill>
                <a:srgbClr val="000000"/>
              </a:solidFill>
              <a:latin typeface="Arial"/>
              <a:ea typeface="Arial"/>
              <a:cs typeface="Arial"/>
              <a:sym typeface="Arial"/>
            </a:endParaRPr>
          </a:p>
        </p:txBody>
      </p:sp>
      <p:sp>
        <p:nvSpPr>
          <p:cNvPr id="201" name="Google Shape;201;p4"/>
          <p:cNvSpPr txBox="1"/>
          <p:nvPr/>
        </p:nvSpPr>
        <p:spPr>
          <a:xfrm>
            <a:off x="944825" y="644650"/>
            <a:ext cx="40098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Aplikacja jest  zmodularyzowana w usługi. Usługi  realizują </a:t>
            </a:r>
            <a:r>
              <a:rPr b="0" i="0" lang="pl-PL" sz="1400" u="none" cap="none" strike="noStrike">
                <a:solidFill>
                  <a:srgbClr val="D34831"/>
                </a:solidFill>
                <a:latin typeface="Arial"/>
                <a:ea typeface="Arial"/>
                <a:cs typeface="Arial"/>
                <a:sym typeface="Arial"/>
              </a:rPr>
              <a:t>jedną</a:t>
            </a:r>
            <a:r>
              <a:rPr b="0" i="0" lang="pl-PL" sz="1400" u="none" cap="none" strike="noStrike">
                <a:solidFill>
                  <a:schemeClr val="lt1"/>
                </a:solidFill>
                <a:latin typeface="Arial"/>
                <a:ea typeface="Arial"/>
                <a:cs typeface="Arial"/>
                <a:sym typeface="Arial"/>
              </a:rPr>
              <a:t> wybraną funkcjonalność są odrębnymi bytami. Wszystkie usługi tworzą finalną aplikację-produkt.</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5"/>
          <p:cNvPicPr preferRelativeResize="0"/>
          <p:nvPr/>
        </p:nvPicPr>
        <p:blipFill rotWithShape="1">
          <a:blip r:embed="rId3">
            <a:alphaModFix/>
          </a:blip>
          <a:srcRect b="0" l="0" r="0" t="1671"/>
          <a:stretch/>
        </p:blipFill>
        <p:spPr>
          <a:xfrm>
            <a:off x="1163616" y="1874496"/>
            <a:ext cx="4492315" cy="4286174"/>
          </a:xfrm>
          <a:prstGeom prst="rect">
            <a:avLst/>
          </a:prstGeom>
          <a:noFill/>
          <a:ln>
            <a:noFill/>
          </a:ln>
        </p:spPr>
      </p:pic>
      <p:sp>
        <p:nvSpPr>
          <p:cNvPr id="207" name="Google Shape;207;p5"/>
          <p:cNvSpPr/>
          <p:nvPr/>
        </p:nvSpPr>
        <p:spPr>
          <a:xfrm>
            <a:off x="1186500" y="5164444"/>
            <a:ext cx="2868200" cy="759357"/>
          </a:xfrm>
          <a:prstGeom prst="rect">
            <a:avLst/>
          </a:prstGeom>
          <a:noFill/>
          <a:ln cap="flat" cmpd="sng" w="1587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8" name="Google Shape;208;p5"/>
          <p:cNvSpPr/>
          <p:nvPr/>
        </p:nvSpPr>
        <p:spPr>
          <a:xfrm>
            <a:off x="1200212" y="5294284"/>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9" name="Google Shape;209;p5"/>
          <p:cNvSpPr/>
          <p:nvPr/>
        </p:nvSpPr>
        <p:spPr>
          <a:xfrm>
            <a:off x="1761130" y="5306677"/>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0" name="Google Shape;210;p5"/>
          <p:cNvSpPr/>
          <p:nvPr/>
        </p:nvSpPr>
        <p:spPr>
          <a:xfrm>
            <a:off x="2342511" y="5294284"/>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1" name="Google Shape;211;p5"/>
          <p:cNvSpPr/>
          <p:nvPr/>
        </p:nvSpPr>
        <p:spPr>
          <a:xfrm>
            <a:off x="2908908" y="5306677"/>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2" name="Google Shape;212;p5"/>
          <p:cNvSpPr/>
          <p:nvPr/>
        </p:nvSpPr>
        <p:spPr>
          <a:xfrm>
            <a:off x="3484630" y="5306677"/>
            <a:ext cx="540456" cy="557326"/>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3" name="Google Shape;213;p5"/>
          <p:cNvSpPr/>
          <p:nvPr/>
        </p:nvSpPr>
        <p:spPr>
          <a:xfrm>
            <a:off x="1186500" y="2553025"/>
            <a:ext cx="2851890" cy="2075123"/>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4" name="Google Shape;214;p5"/>
          <p:cNvSpPr/>
          <p:nvPr/>
        </p:nvSpPr>
        <p:spPr>
          <a:xfrm>
            <a:off x="4195855" y="4236418"/>
            <a:ext cx="1387838" cy="5921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5" name="Google Shape;215;p5"/>
          <p:cNvSpPr/>
          <p:nvPr/>
        </p:nvSpPr>
        <p:spPr>
          <a:xfrm>
            <a:off x="4202752" y="3160922"/>
            <a:ext cx="1387838" cy="271697"/>
          </a:xfrm>
          <a:prstGeom prst="rect">
            <a:avLst/>
          </a:prstGeom>
          <a:noFill/>
          <a:ln cap="flat" cmpd="sng" w="15875">
            <a:solidFill>
              <a:srgbClr val="2830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6" name="Google Shape;216;p5"/>
          <p:cNvSpPr/>
          <p:nvPr/>
        </p:nvSpPr>
        <p:spPr>
          <a:xfrm>
            <a:off x="4180770" y="2587860"/>
            <a:ext cx="1387838" cy="2851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7" name="Google Shape;217;p5"/>
          <p:cNvSpPr/>
          <p:nvPr/>
        </p:nvSpPr>
        <p:spPr>
          <a:xfrm>
            <a:off x="1123511" y="1822862"/>
            <a:ext cx="4587478" cy="4409998"/>
          </a:xfrm>
          <a:prstGeom prst="rect">
            <a:avLst/>
          </a:prstGeom>
          <a:noFill/>
          <a:ln cap="flat" cmpd="sng" w="158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cxnSp>
        <p:nvCxnSpPr>
          <p:cNvPr id="218" name="Google Shape;218;p5"/>
          <p:cNvCxnSpPr/>
          <p:nvPr/>
        </p:nvCxnSpPr>
        <p:spPr>
          <a:xfrm>
            <a:off x="4018546" y="2621582"/>
            <a:ext cx="3729790" cy="452824"/>
          </a:xfrm>
          <a:prstGeom prst="straightConnector1">
            <a:avLst/>
          </a:prstGeom>
          <a:noFill/>
          <a:ln cap="flat" cmpd="sng" w="12700">
            <a:solidFill>
              <a:srgbClr val="00B050"/>
            </a:solidFill>
            <a:prstDash val="solid"/>
            <a:round/>
            <a:headEnd len="sm" w="sm" type="none"/>
            <a:tailEnd len="med" w="med" type="triangle"/>
          </a:ln>
        </p:spPr>
      </p:cxnSp>
      <p:cxnSp>
        <p:nvCxnSpPr>
          <p:cNvPr id="219" name="Google Shape;219;p5"/>
          <p:cNvCxnSpPr/>
          <p:nvPr/>
        </p:nvCxnSpPr>
        <p:spPr>
          <a:xfrm flipH="1" rot="10800000">
            <a:off x="3304674" y="3180827"/>
            <a:ext cx="4423000" cy="2125850"/>
          </a:xfrm>
          <a:prstGeom prst="straightConnector1">
            <a:avLst/>
          </a:prstGeom>
          <a:noFill/>
          <a:ln cap="flat" cmpd="sng" w="12700">
            <a:solidFill>
              <a:srgbClr val="00B050"/>
            </a:solidFill>
            <a:prstDash val="solid"/>
            <a:round/>
            <a:headEnd len="sm" w="sm" type="none"/>
            <a:tailEnd len="med" w="med" type="triangle"/>
          </a:ln>
        </p:spPr>
      </p:cxnSp>
      <p:sp>
        <p:nvSpPr>
          <p:cNvPr id="220" name="Google Shape;220;p5"/>
          <p:cNvSpPr/>
          <p:nvPr/>
        </p:nvSpPr>
        <p:spPr>
          <a:xfrm>
            <a:off x="7807263" y="2956965"/>
            <a:ext cx="1679641" cy="373172"/>
          </a:xfrm>
          <a:prstGeom prst="snip1Rect">
            <a:avLst>
              <a:gd fmla="val 16667" name="adj"/>
            </a:avLst>
          </a:prstGeom>
          <a:solidFill>
            <a:schemeClr val="lt1"/>
          </a:solidFill>
          <a:ln cap="flat" cmpd="sng" w="15875">
            <a:solidFill>
              <a:srgbClr val="00B05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1" name="Google Shape;221;p5"/>
          <p:cNvSpPr txBox="1"/>
          <p:nvPr/>
        </p:nvSpPr>
        <p:spPr>
          <a:xfrm>
            <a:off x="8080781" y="2981119"/>
            <a:ext cx="105301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PRODUKT</a:t>
            </a:r>
            <a:endParaRPr b="0" i="0" sz="1400" u="none" cap="none" strike="noStrike">
              <a:solidFill>
                <a:srgbClr val="000000"/>
              </a:solidFill>
              <a:latin typeface="Arial"/>
              <a:ea typeface="Arial"/>
              <a:cs typeface="Arial"/>
              <a:sym typeface="Arial"/>
            </a:endParaRPr>
          </a:p>
        </p:txBody>
      </p:sp>
      <p:cxnSp>
        <p:nvCxnSpPr>
          <p:cNvPr id="222" name="Google Shape;222;p5"/>
          <p:cNvCxnSpPr/>
          <p:nvPr/>
        </p:nvCxnSpPr>
        <p:spPr>
          <a:xfrm flipH="1" rot="10800000">
            <a:off x="3347698" y="4236418"/>
            <a:ext cx="4400638" cy="928026"/>
          </a:xfrm>
          <a:prstGeom prst="straightConnector1">
            <a:avLst/>
          </a:prstGeom>
          <a:noFill/>
          <a:ln cap="flat" cmpd="sng" w="12700">
            <a:solidFill>
              <a:srgbClr val="7F7F7F"/>
            </a:solidFill>
            <a:prstDash val="solid"/>
            <a:round/>
            <a:headEnd len="sm" w="sm" type="none"/>
            <a:tailEnd len="med" w="med" type="triangle"/>
          </a:ln>
        </p:spPr>
      </p:cxnSp>
      <p:sp>
        <p:nvSpPr>
          <p:cNvPr id="223" name="Google Shape;223;p5"/>
          <p:cNvSpPr/>
          <p:nvPr/>
        </p:nvSpPr>
        <p:spPr>
          <a:xfrm>
            <a:off x="7819603" y="4062833"/>
            <a:ext cx="1679641" cy="373172"/>
          </a:xfrm>
          <a:prstGeom prst="snip1Rect">
            <a:avLst>
              <a:gd fmla="val 16667" name="adj"/>
            </a:avLst>
          </a:prstGeom>
          <a:solidFill>
            <a:schemeClr val="lt1"/>
          </a:solidFill>
          <a:ln cap="flat" cmpd="sng" w="15875">
            <a:solidFill>
              <a:srgbClr val="7F7F7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4" name="Google Shape;224;p5"/>
          <p:cNvSpPr txBox="1"/>
          <p:nvPr/>
        </p:nvSpPr>
        <p:spPr>
          <a:xfrm>
            <a:off x="8042726" y="4074925"/>
            <a:ext cx="1208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REKOMENDACJE</a:t>
            </a:r>
            <a:endParaRPr b="0" i="0" sz="1400" u="none" cap="none" strike="noStrike">
              <a:solidFill>
                <a:srgbClr val="000000"/>
              </a:solidFill>
              <a:latin typeface="Arial"/>
              <a:ea typeface="Arial"/>
              <a:cs typeface="Arial"/>
              <a:sym typeface="Arial"/>
            </a:endParaRPr>
          </a:p>
        </p:txBody>
      </p:sp>
      <p:cxnSp>
        <p:nvCxnSpPr>
          <p:cNvPr id="225" name="Google Shape;225;p5"/>
          <p:cNvCxnSpPr/>
          <p:nvPr/>
        </p:nvCxnSpPr>
        <p:spPr>
          <a:xfrm>
            <a:off x="5586653" y="3382639"/>
            <a:ext cx="2176287" cy="2007756"/>
          </a:xfrm>
          <a:prstGeom prst="straightConnector1">
            <a:avLst/>
          </a:prstGeom>
          <a:noFill/>
          <a:ln cap="flat" cmpd="sng" w="12700">
            <a:solidFill>
              <a:srgbClr val="0070C0"/>
            </a:solidFill>
            <a:prstDash val="solid"/>
            <a:round/>
            <a:headEnd len="sm" w="sm" type="none"/>
            <a:tailEnd len="med" w="med" type="triangle"/>
          </a:ln>
        </p:spPr>
      </p:cxnSp>
      <p:sp>
        <p:nvSpPr>
          <p:cNvPr id="226" name="Google Shape;226;p5"/>
          <p:cNvSpPr/>
          <p:nvPr/>
        </p:nvSpPr>
        <p:spPr>
          <a:xfrm>
            <a:off x="7835327" y="5189043"/>
            <a:ext cx="1679641" cy="373172"/>
          </a:xfrm>
          <a:prstGeom prst="snip1Rect">
            <a:avLst>
              <a:gd fmla="val 16667" name="adj"/>
            </a:avLst>
          </a:prstGeom>
          <a:solidFill>
            <a:schemeClr val="lt1"/>
          </a:solidFill>
          <a:ln cap="flat" cmpd="sng" w="15875">
            <a:solidFill>
              <a:srgbClr val="0070C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7" name="Google Shape;227;p5"/>
          <p:cNvSpPr txBox="1"/>
          <p:nvPr/>
        </p:nvSpPr>
        <p:spPr>
          <a:xfrm>
            <a:off x="8158968" y="5199078"/>
            <a:ext cx="105301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MIKROUSŁUGA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pl-PL" sz="900" u="none" cap="none" strike="noStrike">
                <a:solidFill>
                  <a:schemeClr val="dk1"/>
                </a:solidFill>
                <a:latin typeface="Arial"/>
                <a:ea typeface="Arial"/>
                <a:cs typeface="Arial"/>
                <a:sym typeface="Arial"/>
              </a:rPr>
              <a:t>PROMOCJE</a:t>
            </a:r>
            <a:endParaRPr b="0" i="0" sz="1400" u="none" cap="none" strike="noStrike">
              <a:solidFill>
                <a:srgbClr val="000000"/>
              </a:solidFill>
              <a:latin typeface="Arial"/>
              <a:ea typeface="Arial"/>
              <a:cs typeface="Arial"/>
              <a:sym typeface="Arial"/>
            </a:endParaRPr>
          </a:p>
        </p:txBody>
      </p:sp>
      <p:sp>
        <p:nvSpPr>
          <p:cNvPr id="228" name="Google Shape;228;p5"/>
          <p:cNvSpPr txBox="1"/>
          <p:nvPr/>
        </p:nvSpPr>
        <p:spPr>
          <a:xfrm>
            <a:off x="-94760" y="6166906"/>
            <a:ext cx="65757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pl-PL" sz="1200" u="none" cap="none" strike="noStrike">
                <a:solidFill>
                  <a:schemeClr val="dk1"/>
                </a:solidFill>
                <a:latin typeface="Arial"/>
                <a:ea typeface="Arial"/>
                <a:cs typeface="Arial"/>
                <a:sym typeface="Arial"/>
              </a:rPr>
              <a:t>Odporność na ew. błędy</a:t>
            </a:r>
            <a:endParaRPr b="0" i="0" sz="1400" u="none" cap="none" strike="noStrike">
              <a:solidFill>
                <a:srgbClr val="000000"/>
              </a:solidFill>
              <a:latin typeface="Arial"/>
              <a:ea typeface="Arial"/>
              <a:cs typeface="Arial"/>
              <a:sym typeface="Arial"/>
            </a:endParaRPr>
          </a:p>
        </p:txBody>
      </p:sp>
      <p:sp>
        <p:nvSpPr>
          <p:cNvPr id="229" name="Google Shape;229;p5"/>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0" name="Google Shape;230;p5"/>
          <p:cNvSpPr txBox="1"/>
          <p:nvPr/>
        </p:nvSpPr>
        <p:spPr>
          <a:xfrm>
            <a:off x="1007875" y="244450"/>
            <a:ext cx="3509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ARCH. MIKROUSŁUG</a:t>
            </a:r>
            <a:endParaRPr b="0" i="0" sz="1400" u="none" cap="none" strike="noStrike">
              <a:solidFill>
                <a:srgbClr val="000000"/>
              </a:solidFill>
              <a:latin typeface="Arial"/>
              <a:ea typeface="Arial"/>
              <a:cs typeface="Arial"/>
              <a:sym typeface="Arial"/>
            </a:endParaRPr>
          </a:p>
        </p:txBody>
      </p:sp>
      <p:sp>
        <p:nvSpPr>
          <p:cNvPr id="231" name="Google Shape;231;p5"/>
          <p:cNvSpPr txBox="1"/>
          <p:nvPr/>
        </p:nvSpPr>
        <p:spPr>
          <a:xfrm>
            <a:off x="944825" y="644650"/>
            <a:ext cx="40098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pl-PL" sz="1400" u="none" cap="none" strike="noStrike">
                <a:solidFill>
                  <a:schemeClr val="lt1"/>
                </a:solidFill>
                <a:latin typeface="Arial"/>
                <a:ea typeface="Arial"/>
                <a:cs typeface="Arial"/>
                <a:sym typeface="Arial"/>
              </a:rPr>
              <a:t>Aplikacja jest  zmodularyzowana w usługi. Usługi  realizują jedną wybraną funkcjonalność są </a:t>
            </a:r>
            <a:r>
              <a:rPr b="0" i="0" lang="pl-PL" sz="1400" u="none" cap="none" strike="noStrike">
                <a:solidFill>
                  <a:srgbClr val="FF0000"/>
                </a:solidFill>
                <a:latin typeface="Arial"/>
                <a:ea typeface="Arial"/>
                <a:cs typeface="Arial"/>
                <a:sym typeface="Arial"/>
              </a:rPr>
              <a:t>odrębnymi</a:t>
            </a:r>
            <a:r>
              <a:rPr b="0" i="0" lang="pl-PL" sz="1400" u="none" cap="none" strike="noStrike">
                <a:solidFill>
                  <a:schemeClr val="lt1"/>
                </a:solidFill>
                <a:latin typeface="Arial"/>
                <a:ea typeface="Arial"/>
                <a:cs typeface="Arial"/>
                <a:sym typeface="Arial"/>
              </a:rPr>
              <a:t> bytami. Wszystkie usługi tworzą finalną aplikację-produkt.</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4c0f8b9409_6_0"/>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7" name="Google Shape;237;g14c0f8b9409_6_0"/>
          <p:cNvSpPr txBox="1"/>
          <p:nvPr/>
        </p:nvSpPr>
        <p:spPr>
          <a:xfrm>
            <a:off x="554876" y="178800"/>
            <a:ext cx="6492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SKALOWALNOŚĆ MIKROUSŁUG</a:t>
            </a:r>
            <a:endParaRPr b="0" i="0" sz="1400" u="none" cap="none" strike="noStrike">
              <a:solidFill>
                <a:srgbClr val="000000"/>
              </a:solidFill>
              <a:latin typeface="Arial"/>
              <a:ea typeface="Arial"/>
              <a:cs typeface="Arial"/>
              <a:sym typeface="Arial"/>
            </a:endParaRPr>
          </a:p>
        </p:txBody>
      </p:sp>
      <p:sp>
        <p:nvSpPr>
          <p:cNvPr id="238" name="Google Shape;238;g14c0f8b9409_6_0"/>
          <p:cNvSpPr txBox="1"/>
          <p:nvPr/>
        </p:nvSpPr>
        <p:spPr>
          <a:xfrm>
            <a:off x="554875" y="741750"/>
            <a:ext cx="9312300" cy="307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pl-PL" sz="1400" u="none" cap="none" strike="noStrike">
                <a:solidFill>
                  <a:schemeClr val="lt1"/>
                </a:solidFill>
                <a:latin typeface="Arial"/>
                <a:ea typeface="Arial"/>
                <a:cs typeface="Arial"/>
                <a:sym typeface="Arial"/>
              </a:rPr>
              <a:t>Aplikacje mikrousługowe łatwiej skalować pod względem używanych zasobów.</a:t>
            </a:r>
            <a:endParaRPr b="1" i="0" sz="1400" u="none" cap="none" strike="noStrike">
              <a:solidFill>
                <a:schemeClr val="lt1"/>
              </a:solidFill>
              <a:latin typeface="Arial"/>
              <a:ea typeface="Arial"/>
              <a:cs typeface="Arial"/>
              <a:sym typeface="Arial"/>
            </a:endParaRPr>
          </a:p>
        </p:txBody>
      </p:sp>
      <p:pic>
        <p:nvPicPr>
          <p:cNvPr id="239" name="Google Shape;239;g14c0f8b9409_6_0"/>
          <p:cNvPicPr preferRelativeResize="0"/>
          <p:nvPr/>
        </p:nvPicPr>
        <p:blipFill rotWithShape="1">
          <a:blip r:embed="rId3">
            <a:alphaModFix/>
          </a:blip>
          <a:srcRect b="0" l="0" r="0" t="0"/>
          <a:stretch/>
        </p:blipFill>
        <p:spPr>
          <a:xfrm>
            <a:off x="1397638" y="989300"/>
            <a:ext cx="9396724" cy="5796599"/>
          </a:xfrm>
          <a:prstGeom prst="rect">
            <a:avLst/>
          </a:prstGeom>
          <a:noFill/>
          <a:ln>
            <a:noFill/>
          </a:ln>
        </p:spPr>
      </p:pic>
      <p:sp>
        <p:nvSpPr>
          <p:cNvPr id="240" name="Google Shape;240;g14c0f8b9409_6_0"/>
          <p:cNvSpPr txBox="1"/>
          <p:nvPr/>
        </p:nvSpPr>
        <p:spPr>
          <a:xfrm>
            <a:off x="2051550" y="1791300"/>
            <a:ext cx="4324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Arial"/>
                <a:ea typeface="Arial"/>
                <a:cs typeface="Arial"/>
                <a:sym typeface="Arial"/>
              </a:rPr>
              <a:t>Skalowanie pionowe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Arial"/>
                <a:ea typeface="Arial"/>
                <a:cs typeface="Arial"/>
                <a:sym typeface="Arial"/>
              </a:rPr>
              <a:t>(Vertical Scaling)</a:t>
            </a:r>
            <a:endParaRPr b="0" i="0" sz="1600" u="none" cap="none" strike="noStrike">
              <a:solidFill>
                <a:srgbClr val="000000"/>
              </a:solidFill>
              <a:latin typeface="Arial"/>
              <a:ea typeface="Arial"/>
              <a:cs typeface="Arial"/>
              <a:sym typeface="Arial"/>
            </a:endParaRPr>
          </a:p>
        </p:txBody>
      </p:sp>
      <p:sp>
        <p:nvSpPr>
          <p:cNvPr id="241" name="Google Shape;241;g14c0f8b9409_6_0"/>
          <p:cNvSpPr txBox="1"/>
          <p:nvPr/>
        </p:nvSpPr>
        <p:spPr>
          <a:xfrm>
            <a:off x="6827100" y="1791300"/>
            <a:ext cx="55557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Arial"/>
                <a:ea typeface="Arial"/>
                <a:cs typeface="Arial"/>
                <a:sym typeface="Arial"/>
              </a:rPr>
              <a:t>Skalowanie poziome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pl-PL" sz="1600" u="none" cap="none" strike="noStrike">
                <a:solidFill>
                  <a:srgbClr val="000000"/>
                </a:solidFill>
                <a:latin typeface="Arial"/>
                <a:ea typeface="Arial"/>
                <a:cs typeface="Arial"/>
                <a:sym typeface="Arial"/>
              </a:rPr>
              <a:t>(Horizontal Scaling)</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7c3560dbc6_0_1"/>
          <p:cNvSpPr/>
          <p:nvPr/>
        </p:nvSpPr>
        <p:spPr>
          <a:xfrm>
            <a:off x="4195855" y="4236418"/>
            <a:ext cx="1387800" cy="59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47" name="Google Shape;247;g17c3560dbc6_0_1"/>
          <p:cNvSpPr/>
          <p:nvPr/>
        </p:nvSpPr>
        <p:spPr>
          <a:xfrm>
            <a:off x="4180770" y="2587860"/>
            <a:ext cx="1387800" cy="285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48" name="Google Shape;248;g17c3560dbc6_0_1"/>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49" name="Google Shape;249;g17c3560dbc6_0_1"/>
          <p:cNvSpPr txBox="1"/>
          <p:nvPr/>
        </p:nvSpPr>
        <p:spPr>
          <a:xfrm>
            <a:off x="860150" y="695550"/>
            <a:ext cx="402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ZALETY MIKROUSŁUG</a:t>
            </a:r>
            <a:endParaRPr b="0" i="0" sz="1400" u="none" cap="none" strike="noStrike">
              <a:solidFill>
                <a:srgbClr val="000000"/>
              </a:solidFill>
              <a:latin typeface="Arial"/>
              <a:ea typeface="Arial"/>
              <a:cs typeface="Arial"/>
              <a:sym typeface="Arial"/>
            </a:endParaRPr>
          </a:p>
        </p:txBody>
      </p:sp>
      <p:sp>
        <p:nvSpPr>
          <p:cNvPr id="250" name="Google Shape;250;g17c3560dbc6_0_1"/>
          <p:cNvSpPr txBox="1"/>
          <p:nvPr/>
        </p:nvSpPr>
        <p:spPr>
          <a:xfrm>
            <a:off x="527650" y="2541975"/>
            <a:ext cx="10075200" cy="23826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120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redukują ryzyko zatrzymania pracy całego systemu z powodu drobnego błędu w jednym obszarze, </a:t>
            </a:r>
            <a:r>
              <a:rPr b="0" i="0" lang="pl-PL" sz="1400" u="none" cap="none" strike="noStrike">
                <a:solidFill>
                  <a:schemeClr val="dk1"/>
                </a:solidFill>
                <a:latin typeface="Arial"/>
                <a:ea typeface="Arial"/>
                <a:cs typeface="Arial"/>
                <a:sym typeface="Arial"/>
              </a:rPr>
              <a:t>podnoszą stabilność systemu,</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możliwość wymiany małej części systemu w przypadku np. ich zawodności,</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umożliwiają szybsze i częstsze wdrożenia nowych wersji,</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łatwa integracja z nowymi systemami i zewnętrznymi źródłami za pomocą API,</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mniejsza zależność firmy od dostawcy usługi,</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możliwość pracy wielu zespołów jednocześnie, większa niezależność wprowadzanych zmian,</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swoboda wyboru technologii,</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duża skalowalność, każdą mikrousługę można niezależnie skalować.</a:t>
            </a:r>
            <a:endParaRPr b="0" i="0" sz="1400" u="none" cap="none" strike="noStrike">
              <a:solidFill>
                <a:srgbClr val="000000"/>
              </a:solidFill>
              <a:latin typeface="Arial"/>
              <a:ea typeface="Arial"/>
              <a:cs typeface="Arial"/>
              <a:sym typeface="Arial"/>
            </a:endParaRPr>
          </a:p>
        </p:txBody>
      </p:sp>
      <p:sp>
        <p:nvSpPr>
          <p:cNvPr id="251" name="Google Shape;251;g17c3560dbc6_0_1"/>
          <p:cNvSpPr txBox="1"/>
          <p:nvPr/>
        </p:nvSpPr>
        <p:spPr>
          <a:xfrm>
            <a:off x="683575" y="5246975"/>
            <a:ext cx="11226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Architektura mikrousług jest dobrym wyborem gdy trzeba często testować pomysły na nowe funkcjonalności i sprawdzać, jak zareagują na nie użytkownicy.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7c3560dbc6_0_36"/>
          <p:cNvSpPr/>
          <p:nvPr/>
        </p:nvSpPr>
        <p:spPr>
          <a:xfrm>
            <a:off x="4195855" y="4236418"/>
            <a:ext cx="1387800" cy="59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57" name="Google Shape;257;g17c3560dbc6_0_36"/>
          <p:cNvSpPr/>
          <p:nvPr/>
        </p:nvSpPr>
        <p:spPr>
          <a:xfrm>
            <a:off x="4180770" y="2587860"/>
            <a:ext cx="1387800" cy="285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58" name="Google Shape;258;g17c3560dbc6_0_36"/>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59" name="Google Shape;259;g17c3560dbc6_0_36"/>
          <p:cNvSpPr txBox="1"/>
          <p:nvPr/>
        </p:nvSpPr>
        <p:spPr>
          <a:xfrm>
            <a:off x="860150" y="695550"/>
            <a:ext cx="402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WADY MIKROUSŁUG</a:t>
            </a:r>
            <a:endParaRPr b="0" i="0" sz="1400" u="none" cap="none" strike="noStrike">
              <a:solidFill>
                <a:srgbClr val="000000"/>
              </a:solidFill>
              <a:latin typeface="Arial"/>
              <a:ea typeface="Arial"/>
              <a:cs typeface="Arial"/>
              <a:sym typeface="Arial"/>
            </a:endParaRPr>
          </a:p>
        </p:txBody>
      </p:sp>
      <p:sp>
        <p:nvSpPr>
          <p:cNvPr id="260" name="Google Shape;260;g17c3560dbc6_0_36"/>
          <p:cNvSpPr txBox="1"/>
          <p:nvPr/>
        </p:nvSpPr>
        <p:spPr>
          <a:xfrm>
            <a:off x="629925" y="2587850"/>
            <a:ext cx="10075200" cy="13914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120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zapewnienie bezpieczeństwa trudniejsze niż w systemie monolitycznym - komunikacja w sieci a nie w ramach pamięci</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trudniejsze analizowanie i debugowanie</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wdrażanie aplikacji bardziej złożone</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trudność z zagwarantowaniem transakcyjności</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pl-PL" sz="1400" u="none" cap="none" strike="noStrike">
                <a:solidFill>
                  <a:srgbClr val="000000"/>
                </a:solidFill>
                <a:latin typeface="Arial"/>
                <a:ea typeface="Arial"/>
                <a:cs typeface="Arial"/>
                <a:sym typeface="Arial"/>
              </a:rPr>
              <a:t>zapewnienie monitoringu działania usług</a:t>
            </a:r>
            <a:endParaRPr b="0" i="0" sz="1400" u="none" cap="none" strike="noStrike">
              <a:solidFill>
                <a:srgbClr val="000000"/>
              </a:solidFill>
              <a:latin typeface="Arial"/>
              <a:ea typeface="Arial"/>
              <a:cs typeface="Arial"/>
              <a:sym typeface="Arial"/>
            </a:endParaRPr>
          </a:p>
        </p:txBody>
      </p:sp>
      <p:sp>
        <p:nvSpPr>
          <p:cNvPr id="261" name="Google Shape;261;g17c3560dbc6_0_36"/>
          <p:cNvSpPr txBox="1"/>
          <p:nvPr/>
        </p:nvSpPr>
        <p:spPr>
          <a:xfrm>
            <a:off x="683575" y="4859875"/>
            <a:ext cx="11226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Architektura mikrousługowa jest bardziej złożona, jest architekturą systemów rozproszonych. Komplikuje projekt, wymaga wdrożenia mechanizmu komunikacji między procesami opartej na komunikatach, RPC. Wymaga uwzględnienia aspektów związanych z obliczeniami rozproszonymi.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4ef9f59295_0_36"/>
          <p:cNvSpPr/>
          <p:nvPr/>
        </p:nvSpPr>
        <p:spPr>
          <a:xfrm>
            <a:off x="0" y="0"/>
            <a:ext cx="12192000" cy="1791300"/>
          </a:xfrm>
          <a:prstGeom prst="rect">
            <a:avLst/>
          </a:prstGeom>
          <a:solidFill>
            <a:srgbClr val="7BA4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67" name="Google Shape;267;g14ef9f59295_0_36"/>
          <p:cNvSpPr txBox="1"/>
          <p:nvPr/>
        </p:nvSpPr>
        <p:spPr>
          <a:xfrm>
            <a:off x="394199" y="695551"/>
            <a:ext cx="60867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pl-PL" sz="2000" u="none" cap="none" strike="noStrike">
                <a:solidFill>
                  <a:schemeClr val="dk1"/>
                </a:solidFill>
                <a:latin typeface="Arial"/>
                <a:ea typeface="Arial"/>
                <a:cs typeface="Arial"/>
                <a:sym typeface="Arial"/>
              </a:rPr>
              <a:t>ARCH. MIKROUSŁUG- KIEDY STOSOWAĆ</a:t>
            </a:r>
            <a:endParaRPr b="0" i="0" sz="1400" u="none" cap="none" strike="noStrike">
              <a:solidFill>
                <a:srgbClr val="000000"/>
              </a:solidFill>
              <a:latin typeface="Arial"/>
              <a:ea typeface="Arial"/>
              <a:cs typeface="Arial"/>
              <a:sym typeface="Arial"/>
            </a:endParaRPr>
          </a:p>
        </p:txBody>
      </p:sp>
      <p:sp>
        <p:nvSpPr>
          <p:cNvPr id="268" name="Google Shape;268;g14ef9f59295_0_36"/>
          <p:cNvSpPr txBox="1"/>
          <p:nvPr/>
        </p:nvSpPr>
        <p:spPr>
          <a:xfrm>
            <a:off x="394190" y="2069750"/>
            <a:ext cx="11304300" cy="31401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Gdy chcemy aby aplikacja zapewniała skalowalność, elastyczność, łatwość zarządzania i szybkość dostarczania</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Gdy musimy przepisać starsze aplikacje na współczesne języki programowania, aby nadążyć za współczesnymi wymaganiami i rozwiązaniami biznesowymi</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Gdy mamy samodzielne aplikację biznesowe lub moduły które mogą być ponownie wykorzystane w różnych kanałach - dobrymi przykładami są usługi logowania, opcje wyszukiwania, narzędzia uwierzytelniania itd.</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pl-PL" sz="1800" u="none" cap="none" strike="noStrike">
                <a:solidFill>
                  <a:schemeClr val="dk1"/>
                </a:solidFill>
                <a:latin typeface="Arial"/>
                <a:ea typeface="Arial"/>
                <a:cs typeface="Arial"/>
                <a:sym typeface="Arial"/>
              </a:rPr>
              <a:t>Gdy tworzymy bardzo elastyczną aplikację która wymaga szybkości dostarczenia innowacyjności itd.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69" name="Google Shape;269;g14ef9f59295_0_36"/>
          <p:cNvPicPr preferRelativeResize="0"/>
          <p:nvPr/>
        </p:nvPicPr>
        <p:blipFill rotWithShape="1">
          <a:blip r:embed="rId3">
            <a:alphaModFix/>
          </a:blip>
          <a:srcRect b="0" l="0" r="0" t="0"/>
          <a:stretch/>
        </p:blipFill>
        <p:spPr>
          <a:xfrm>
            <a:off x="10031134" y="4511150"/>
            <a:ext cx="1667374" cy="1667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VTI">
  <a:themeElements>
    <a:clrScheme name="AnalogousFromLightSeed_2SEEDS">
      <a:dk1>
        <a:srgbClr val="000000"/>
      </a:dk1>
      <a:lt1>
        <a:srgbClr val="FFFFFF"/>
      </a:lt1>
      <a:dk2>
        <a:srgbClr val="243841"/>
      </a:dk2>
      <a:lt2>
        <a:srgbClr val="E2E5E8"/>
      </a:lt2>
      <a:accent1>
        <a:srgbClr val="D6933E"/>
      </a:accent1>
      <a:accent2>
        <a:srgbClr val="E38879"/>
      </a:accent2>
      <a:accent3>
        <a:srgbClr val="A7A559"/>
      </a:accent3>
      <a:accent4>
        <a:srgbClr val="49B0BD"/>
      </a:accent4>
      <a:accent5>
        <a:srgbClr val="6FA5E1"/>
      </a:accent5>
      <a:accent6>
        <a:srgbClr val="5C63DD"/>
      </a:accent6>
      <a:hlink>
        <a:srgbClr val="6383A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2022-10-18T14:14:57Z</dcterms:created>
  <dc:creator>Daniel Kotarski</dc:creator>
</cp:coreProperties>
</file>