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0_4DE41ED.xml" ContentType="application/vnd.ms-powerpoint.comments+xml"/>
  <Override PartName="/ppt/notesSlides/notesSlide3.xml" ContentType="application/vnd.openxmlformats-officedocument.presentationml.notesSlide+xml"/>
  <Override PartName="/ppt/comments/modernComment_113_3B25B320.xml" ContentType="application/vnd.ms-powerpoint.comments+xml"/>
  <Override PartName="/ppt/notesSlides/notesSlide4.xml" ContentType="application/vnd.openxmlformats-officedocument.presentationml.notesSlide+xml"/>
  <Override PartName="/ppt/comments/modernComment_114_49CBD5DA.xml" ContentType="application/vnd.ms-powerpoint.comments+xml"/>
  <Override PartName="/ppt/notesSlides/notesSlide5.xml" ContentType="application/vnd.openxmlformats-officedocument.presentationml.notesSlide+xml"/>
  <Override PartName="/ppt/comments/modernComment_115_2E635DDE.xml" ContentType="application/vnd.ms-powerpoint.comments+xml"/>
  <Override PartName="/ppt/notesSlides/notesSlide6.xml" ContentType="application/vnd.openxmlformats-officedocument.presentationml.notesSlide+xml"/>
  <Override PartName="/ppt/comments/modernComment_117_1AF8E5F9.xml" ContentType="application/vnd.ms-powerpoint.comments+xml"/>
  <Override PartName="/ppt/notesSlides/notesSlide7.xml" ContentType="application/vnd.openxmlformats-officedocument.presentationml.notesSlide+xml"/>
  <Override PartName="/ppt/comments/modernComment_118_E5533E6C.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72" r:id="rId3"/>
    <p:sldId id="275" r:id="rId4"/>
    <p:sldId id="276" r:id="rId5"/>
    <p:sldId id="277" r:id="rId6"/>
    <p:sldId id="279" r:id="rId7"/>
    <p:sldId id="280" r:id="rId8"/>
    <p:sldId id="281" r:id="rId9"/>
    <p:sldId id="282" r:id="rId10"/>
    <p:sldId id="284" r:id="rId11"/>
    <p:sldId id="285" r:id="rId12"/>
    <p:sldId id="286" r:id="rId13"/>
    <p:sldId id="283" r:id="rId14"/>
  </p:sldIdLst>
  <p:sldSz cx="12192000" cy="6858000"/>
  <p:notesSz cx="6858000" cy="9144000"/>
  <p:embeddedFontLs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gjo/oKKpeem/Nv4jl6Hd8YchHrV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F6F04C-8115-FE6F-198D-C2C42C50C7EE}" name="Daniel Kotarski" initials="DK" userId="S::daniel.kotarski@student.pk.edu.pl::ea7118b8-01d9-4d39-b4f4-99e8ec15bf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microsoft.com/office/2018/10/relationships/authors" Target="authors.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modernComment_110_4DE41ED.xml><?xml version="1.0" encoding="utf-8"?>
<p188:cmLst xmlns:a="http://schemas.openxmlformats.org/drawingml/2006/main" xmlns:r="http://schemas.openxmlformats.org/officeDocument/2006/relationships" xmlns:p188="http://schemas.microsoft.com/office/powerpoint/2018/8/main">
  <p188:cm id="{F62DB32B-532B-483D-BE49-311E402827D9}" authorId="{34F6F04C-8115-FE6F-198D-C2C42C50C7EE}" created="2022-11-30T10:25:30.289">
    <pc:sldMkLst xmlns:pc="http://schemas.microsoft.com/office/powerpoint/2013/main/command">
      <pc:docMk/>
      <pc:sldMk cId="81674733" sldId="272"/>
    </pc:sldMkLst>
    <p188:txBody>
      <a:bodyPr/>
      <a:lstStyle/>
      <a:p>
        <a:r>
          <a:rPr lang="pl-PL"/>
          <a:t>Kiedy mówimy o przesyłaniu wiadomości, mamy na myśli to, że komponenty oprogramowania wysyłają wiadomości do określonego punktu końcowego, ale mogą nie znać ostatecznego miejsca docelowego wiadomości. To właśnie mamy na myśli, gdy mówimy, że przesyłanie wiadomości umożliwia luźno powiązane aplikacje . Jeśli więc aplikacja źródłowa musi wysłać wiadomość do aplikacji docelowej, aplikacja źródłowa nie musi wiedzieć, gdzie znajduje się aplikacja docelowa ani nawet jakiego formatu wymaga. Aplikacja źródłowa po prostu wysyła wiadomość do punktu końcowego. A gdzieś pośrodku może znajdować się inna aplikacja, która działa jako oprogramowanie pośredniczące lub broker, aby określić, w jaki sposób przekazać wiadomość do aplikacji docelowej. </a:t>
        </a:r>
      </a:p>
    </p188:txBody>
  </p188:cm>
</p188:cmLst>
</file>

<file path=ppt/comments/modernComment_113_3B25B320.xml><?xml version="1.0" encoding="utf-8"?>
<p188:cmLst xmlns:a="http://schemas.openxmlformats.org/drawingml/2006/main" xmlns:r="http://schemas.openxmlformats.org/officeDocument/2006/relationships" xmlns:p188="http://schemas.microsoft.com/office/powerpoint/2018/8/main">
  <p188:cm id="{7AA74B0F-44C9-44F8-BFD5-113E8127C1EB}" authorId="{34F6F04C-8115-FE6F-198D-C2C42C50C7EE}" created="2022-11-30T10:51:28.287">
    <pc:sldMkLst xmlns:pc="http://schemas.microsoft.com/office/powerpoint/2013/main/command">
      <pc:docMk/>
      <pc:sldMk cId="992326432" sldId="275"/>
    </pc:sldMkLst>
    <p188:txBody>
      <a:bodyPr/>
      <a:lstStyle/>
      <a:p>
        <a:r>
          <a:rPr lang="pl-PL"/>
          <a:t>Klientami są oczywiście aplikacje, fragmenty systemu które w środowisku rozproszonym mogą wymieniać komunikaty przy czym
1. klient-producent wysyła komunikat,
2. klient-konsument odczytuje komunikat,
3. obaj klienci nie muszą działać równocześnie,
4.żaden z nich nie musi nic "wiedzieć" o budowie, kodzie itp. drugiego.</a:t>
        </a:r>
      </a:p>
    </p188:txBody>
  </p188:cm>
</p188:cmLst>
</file>

<file path=ppt/comments/modernComment_114_49CBD5DA.xml><?xml version="1.0" encoding="utf-8"?>
<p188:cmLst xmlns:a="http://schemas.openxmlformats.org/drawingml/2006/main" xmlns:r="http://schemas.openxmlformats.org/officeDocument/2006/relationships" xmlns:p188="http://schemas.microsoft.com/office/powerpoint/2018/8/main">
  <p188:cm id="{6A375C19-A0BE-4A9C-AB3A-6917A83FEF9B}" authorId="{34F6F04C-8115-FE6F-198D-C2C42C50C7EE}" created="2022-11-30T10:58:52.384">
    <ac:txMkLst xmlns:ac="http://schemas.microsoft.com/office/drawing/2013/main/command">
      <pc:docMk xmlns:pc="http://schemas.microsoft.com/office/powerpoint/2013/main/command"/>
      <pc:sldMk xmlns:pc="http://schemas.microsoft.com/office/powerpoint/2013/main/command" cId="1238095322" sldId="276"/>
      <ac:spMk id="11" creationId="{8548056B-63BA-3379-3D13-AE88F6890C07}"/>
      <ac:txMk cp="38">
        <ac:context len="428" hash="4093823152"/>
      </ac:txMk>
    </ac:txMkLst>
    <p188:pos x="10689711" y="37819"/>
    <p188:txBody>
      <a:bodyPr/>
      <a:lstStyle/>
      <a:p>
        <a:r>
          <a:rPr lang="pl-PL"/>
          <a:t>Dostawca JMS( JMS provider)  to system przesyłania komunikatów, który implementuje interfejsy JMS i zapewnia funkcje administracyjne i kontrolne. 
Klienci JMS to programy lub komponenty napisane w języku programowania Java, które generują i odbierają komunikaty. 
Komunikaty to obiekty, które przekazują informacje między klientami JMS.
Obiekty administrowane to wstępnie skonfigurowane obiekty JMS utworzone przez administratora na potrzeby klientów. </a:t>
        </a:r>
      </a:p>
    </p188:txBody>
  </p188:cm>
</p188:cmLst>
</file>

<file path=ppt/comments/modernComment_115_2E635DDE.xml><?xml version="1.0" encoding="utf-8"?>
<p188:cmLst xmlns:a="http://schemas.openxmlformats.org/drawingml/2006/main" xmlns:r="http://schemas.openxmlformats.org/officeDocument/2006/relationships" xmlns:p188="http://schemas.microsoft.com/office/powerpoint/2018/8/main">
  <p188:cm id="{3B2BD0A6-1060-42F6-9BFC-FBB31551B25B}" authorId="{34F6F04C-8115-FE6F-198D-C2C42C50C7EE}" created="2022-11-30T11:12:20.869">
    <pc:sldMkLst xmlns:pc="http://schemas.microsoft.com/office/powerpoint/2013/main/command">
      <pc:docMk/>
      <pc:sldMk cId="778264030" sldId="277"/>
    </pc:sldMkLst>
    <p188:txBody>
      <a:bodyPr/>
      <a:lstStyle/>
      <a:p>
        <a:r>
          <a:rPr lang="pl-PL"/>
          <a:t>W modelu PTP jedna wiadomość jest dostarczana tylko do jednego odbiorcy. W tym przypadku kolejka działa jako zorientowane na komunikaty oprogramowanie pośredniczące (MOM) i jest odpowiedzialna za przechowywanie komunikatu, dopóki odbiorca nie będzie gotowy.
W modelu PTP nie ma dostępnej zależności czasowej między nadawcą a odbiorcą. Nadawca (producent) wysyła komunikat adresujący określoną kolejkę. Odbiorca (konsument) odbiera komunikat z Kolejki utworzonej do przechowywania jego komunikatów. Kolejki przechowują wszystkie wysłane do nich wiadomości do momentu odebrania wiadomości lub wygaśnięcia wiadomości. Odbiorca może otrzymać komunikat niezależnie od tego, czy był on uruchomiony, gdy klient wysłał komunikat. Odbiorca potwierdza również pomyślne przetworzenie wiadomości.</a:t>
        </a:r>
      </a:p>
    </p188:txBody>
  </p188:cm>
</p188:cmLst>
</file>

<file path=ppt/comments/modernComment_117_1AF8E5F9.xml><?xml version="1.0" encoding="utf-8"?>
<p188:cmLst xmlns:a="http://schemas.openxmlformats.org/drawingml/2006/main" xmlns:r="http://schemas.openxmlformats.org/officeDocument/2006/relationships" xmlns:p188="http://schemas.microsoft.com/office/powerpoint/2018/8/main">
  <p188:cm id="{B1534766-01B4-491D-A533-76E8BB6425EF}" authorId="{34F6F04C-8115-FE6F-198D-C2C42C50C7EE}" created="2022-12-01T07:34:46.326">
    <pc:sldMkLst xmlns:pc="http://schemas.microsoft.com/office/powerpoint/2013/main/command">
      <pc:docMk/>
      <pc:sldMk cId="452519417" sldId="279"/>
    </pc:sldMkLst>
    <p188:txBody>
      <a:bodyPr/>
      <a:lstStyle/>
      <a:p>
        <a:r>
          <a:rPr lang="pl-PL"/>
          <a:t>Producenci wiadomości nazywani są wydawcami , a konsumenci wiadomości nazywani są subskrybentami . Wymieniają wiadomości za pomocą miejsca docelowego zwanego tematem : wydawcy tworzą wiadomości na dany temat; abonenci subskrybują wiadomości z tematu.
Rysunek z lewej strony  przedstawia prostą operację przesyłania wiadomości w domenie publikowania/subskrybowania. MyTopicPublisher publikuje Msg1 w miejscu docelowym MyTopic . Następnie MyTopicSubscriber1 i MyTopicSubscriber2 otrzymują kopię Msg1 z MyTopic.
Rysunek po prawej stronie pokazuje Kilku producentów, którzy publikują wiadomości oraz  kilku subskrybentów Każdy subskrybent otrzymuje wszystkie wiadomości opublikowane w temacie który jest subskrybowany chyba że używa selektora wiadomości jak na rysunku tj. MyTSubscriber2 odfiltrował Msg2. </a:t>
        </a:r>
      </a:p>
    </p188:txBody>
  </p188:cm>
</p188:cmLst>
</file>

<file path=ppt/comments/modernComment_118_E5533E6C.xml><?xml version="1.0" encoding="utf-8"?>
<p188:cmLst xmlns:a="http://schemas.openxmlformats.org/drawingml/2006/main" xmlns:r="http://schemas.openxmlformats.org/officeDocument/2006/relationships" xmlns:p188="http://schemas.microsoft.com/office/powerpoint/2018/8/main">
  <p188:cm id="{C8CA02AF-7909-45E7-9B2D-E46AD3C404DE}" authorId="{34F6F04C-8115-FE6F-198D-C2C42C50C7EE}" created="2022-12-01T08:40:01.873">
    <pc:sldMkLst xmlns:pc="http://schemas.microsoft.com/office/powerpoint/2013/main/command">
      <pc:docMk/>
      <pc:sldMk cId="3847437932" sldId="280"/>
    </pc:sldMkLst>
    <p188:txBody>
      <a:bodyPr/>
      <a:lstStyle/>
      <a:p>
        <a:r>
          <a:rPr lang="pl-PL"/>
          <a:t>Model pub/sub jak i PTP jest  dobrym  sposób na rozbicie aplikacji, na to by  uczynić ją bardziej skalowalną w poziomie.
Zaletą jest trwalsza komunikacja niż w przypadku tradycyjnych synchronicznych trybów komunikacji. Na przykład, jeśli aplikacja X komunikuje się z aplikacją Y za pośrednictwem asynchronicznego wywołania HTTP, to jeśli jedna z aplikacji ulegnie awarii, dane zostaną utracone i żądanie musi zostać ponowione.
W przypadku korzystania z kolejek komunikatów, jeśli instancja aplikacji konsumenckiej ulegnie awarii, inny konsument będzie mógł zamiast tego obsłużyć komunikat. Używając pub-sub, jeśli subskrybent nie działa to jest wstanie , odzyskaniu pominięte wiadomości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1218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3835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037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898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1355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229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728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7031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3988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1314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3789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263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3"/>
        <p:cNvGrpSpPr/>
        <p:nvPr/>
      </p:nvGrpSpPr>
      <p:grpSpPr>
        <a:xfrm>
          <a:off x="0" y="0"/>
          <a:ext cx="0" cy="0"/>
          <a:chOff x="0" y="0"/>
          <a:chExt cx="0" cy="0"/>
        </a:xfrm>
      </p:grpSpPr>
      <p:sp>
        <p:nvSpPr>
          <p:cNvPr id="14" name="Google Shape;14;p1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2"/>
        <p:cNvGrpSpPr/>
        <p:nvPr/>
      </p:nvGrpSpPr>
      <p:grpSpPr>
        <a:xfrm>
          <a:off x="0" y="0"/>
          <a:ext cx="0" cy="0"/>
          <a:chOff x="0" y="0"/>
          <a:chExt cx="0" cy="0"/>
        </a:xfrm>
      </p:grpSpPr>
      <p:sp>
        <p:nvSpPr>
          <p:cNvPr id="33" name="Google Shape;33;p14"/>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4"/>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Twentieth Century"/>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1097280" y="4663440"/>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2400"/>
              <a:buNone/>
              <a:defRPr sz="2400" cap="none">
                <a:solidFill>
                  <a:schemeClr val="dk1"/>
                </a:solidFill>
                <a:latin typeface="Twentieth Century"/>
                <a:ea typeface="Twentieth Century"/>
                <a:cs typeface="Twentieth Century"/>
                <a:sym typeface="Twentieth Century"/>
              </a:defRPr>
            </a:lvl1pPr>
            <a:lvl2pPr marL="914400" lvl="1" indent="-228600" algn="l">
              <a:lnSpc>
                <a:spcPct val="110000"/>
              </a:lnSpc>
              <a:spcBef>
                <a:spcPts val="200"/>
              </a:spcBef>
              <a:spcAft>
                <a:spcPts val="0"/>
              </a:spcAft>
              <a:buClr>
                <a:srgbClr val="888888"/>
              </a:buClr>
              <a:buSzPts val="1800"/>
              <a:buNone/>
              <a:defRPr sz="1800">
                <a:solidFill>
                  <a:srgbClr val="888888"/>
                </a:solidFill>
              </a:defRPr>
            </a:lvl2pPr>
            <a:lvl3pPr marL="1371600" lvl="2" indent="-228600" algn="l">
              <a:lnSpc>
                <a:spcPct val="110000"/>
              </a:lnSpc>
              <a:spcBef>
                <a:spcPts val="400"/>
              </a:spcBef>
              <a:spcAft>
                <a:spcPts val="0"/>
              </a:spcAft>
              <a:buClr>
                <a:srgbClr val="888888"/>
              </a:buClr>
              <a:buSzPts val="1600"/>
              <a:buNone/>
              <a:defRPr sz="1600">
                <a:solidFill>
                  <a:srgbClr val="888888"/>
                </a:solidFill>
              </a:defRPr>
            </a:lvl3pPr>
            <a:lvl4pPr marL="1828800" lvl="3" indent="-228600" algn="l">
              <a:lnSpc>
                <a:spcPct val="110000"/>
              </a:lnSpc>
              <a:spcBef>
                <a:spcPts val="400"/>
              </a:spcBef>
              <a:spcAft>
                <a:spcPts val="0"/>
              </a:spcAft>
              <a:buClr>
                <a:srgbClr val="888888"/>
              </a:buClr>
              <a:buSzPts val="1400"/>
              <a:buNone/>
              <a:defRPr sz="1400">
                <a:solidFill>
                  <a:srgbClr val="888888"/>
                </a:solidFill>
              </a:defRPr>
            </a:lvl4pPr>
            <a:lvl5pPr marL="2286000" lvl="4" indent="-228600" algn="l">
              <a:lnSpc>
                <a:spcPct val="11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cxnSp>
        <p:nvCxnSpPr>
          <p:cNvPr id="36" name="Google Shape;36;p14"/>
          <p:cNvCxnSpPr/>
          <p:nvPr/>
        </p:nvCxnSpPr>
        <p:spPr>
          <a:xfrm>
            <a:off x="1207658" y="4485132"/>
            <a:ext cx="9875520" cy="0"/>
          </a:xfrm>
          <a:prstGeom prst="straightConnector1">
            <a:avLst/>
          </a:prstGeom>
          <a:noFill/>
          <a:ln w="12700" cap="flat" cmpd="sng">
            <a:solidFill>
              <a:srgbClr val="3F3F3F"/>
            </a:solidFill>
            <a:prstDash val="solid"/>
            <a:round/>
            <a:headEnd type="none" w="sm" len="sm"/>
            <a:tailEnd type="none" w="sm" len="sm"/>
          </a:ln>
        </p:spPr>
      </p:cxnSp>
      <p:sp>
        <p:nvSpPr>
          <p:cNvPr id="37" name="Google Shape;37;p1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10000"/>
              </a:lnSpc>
              <a:spcBef>
                <a:spcPts val="200"/>
              </a:spcBef>
              <a:spcAft>
                <a:spcPts val="0"/>
              </a:spcAft>
              <a:buClr>
                <a:srgbClr val="3F3F3F"/>
              </a:buClr>
              <a:buSzPts val="1800"/>
              <a:buChar char="◦"/>
              <a:defRPr/>
            </a:lvl2pPr>
            <a:lvl3pPr marL="1371600" lvl="2" indent="-342900" algn="l">
              <a:lnSpc>
                <a:spcPct val="110000"/>
              </a:lnSpc>
              <a:spcBef>
                <a:spcPts val="400"/>
              </a:spcBef>
              <a:spcAft>
                <a:spcPts val="0"/>
              </a:spcAft>
              <a:buClr>
                <a:srgbClr val="3F3F3F"/>
              </a:buClr>
              <a:buSzPts val="1800"/>
              <a:buChar char="◦"/>
              <a:defRPr/>
            </a:lvl3pPr>
            <a:lvl4pPr marL="1828800" lvl="3" indent="-342900" algn="l">
              <a:lnSpc>
                <a:spcPct val="110000"/>
              </a:lnSpc>
              <a:spcBef>
                <a:spcPts val="400"/>
              </a:spcBef>
              <a:spcAft>
                <a:spcPts val="0"/>
              </a:spcAft>
              <a:buClr>
                <a:srgbClr val="3F3F3F"/>
              </a:buClr>
              <a:buSzPts val="1800"/>
              <a:buChar char="◦"/>
              <a:defRPr/>
            </a:lvl4pPr>
            <a:lvl5pPr marL="2286000" lvl="4" indent="-342900" algn="l">
              <a:lnSpc>
                <a:spcPct val="11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 name="Google Shape;43;p15"/>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10000"/>
              </a:lnSpc>
              <a:spcBef>
                <a:spcPts val="200"/>
              </a:spcBef>
              <a:spcAft>
                <a:spcPts val="0"/>
              </a:spcAft>
              <a:buClr>
                <a:srgbClr val="3F3F3F"/>
              </a:buClr>
              <a:buSzPts val="1800"/>
              <a:buChar char="◦"/>
              <a:defRPr/>
            </a:lvl2pPr>
            <a:lvl3pPr marL="1371600" lvl="2" indent="-342900" algn="l">
              <a:lnSpc>
                <a:spcPct val="110000"/>
              </a:lnSpc>
              <a:spcBef>
                <a:spcPts val="400"/>
              </a:spcBef>
              <a:spcAft>
                <a:spcPts val="0"/>
              </a:spcAft>
              <a:buClr>
                <a:srgbClr val="3F3F3F"/>
              </a:buClr>
              <a:buSzPts val="1800"/>
              <a:buChar char="◦"/>
              <a:defRPr/>
            </a:lvl3pPr>
            <a:lvl4pPr marL="1828800" lvl="3" indent="-342900" algn="l">
              <a:lnSpc>
                <a:spcPct val="110000"/>
              </a:lnSpc>
              <a:spcBef>
                <a:spcPts val="400"/>
              </a:spcBef>
              <a:spcAft>
                <a:spcPts val="0"/>
              </a:spcAft>
              <a:buClr>
                <a:srgbClr val="3F3F3F"/>
              </a:buClr>
              <a:buSzPts val="1800"/>
              <a:buChar char="◦"/>
              <a:defRPr/>
            </a:lvl4pPr>
            <a:lvl5pPr marL="2286000" lvl="4" indent="-342900" algn="l">
              <a:lnSpc>
                <a:spcPct val="11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4" name="Google Shape;44;p1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1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6"/>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10000"/>
              </a:lnSpc>
              <a:spcBef>
                <a:spcPts val="200"/>
              </a:spcBef>
              <a:spcAft>
                <a:spcPts val="0"/>
              </a:spcAft>
              <a:buClr>
                <a:srgbClr val="3F3F3F"/>
              </a:buClr>
              <a:buSzPts val="2000"/>
              <a:buNone/>
              <a:defRPr sz="2000" b="1"/>
            </a:lvl2pPr>
            <a:lvl3pPr marL="1371600" lvl="2" indent="-228600" algn="l">
              <a:lnSpc>
                <a:spcPct val="110000"/>
              </a:lnSpc>
              <a:spcBef>
                <a:spcPts val="400"/>
              </a:spcBef>
              <a:spcAft>
                <a:spcPts val="0"/>
              </a:spcAft>
              <a:buClr>
                <a:srgbClr val="3F3F3F"/>
              </a:buClr>
              <a:buSzPts val="1800"/>
              <a:buNone/>
              <a:defRPr sz="1800" b="1"/>
            </a:lvl3pPr>
            <a:lvl4pPr marL="1828800" lvl="3" indent="-228600" algn="l">
              <a:lnSpc>
                <a:spcPct val="110000"/>
              </a:lnSpc>
              <a:spcBef>
                <a:spcPts val="400"/>
              </a:spcBef>
              <a:spcAft>
                <a:spcPts val="0"/>
              </a:spcAft>
              <a:buClr>
                <a:srgbClr val="3F3F3F"/>
              </a:buClr>
              <a:buSzPts val="1600"/>
              <a:buNone/>
              <a:defRPr sz="1600" b="1"/>
            </a:lvl4pPr>
            <a:lvl5pPr marL="2286000" lvl="4" indent="-228600" algn="l">
              <a:lnSpc>
                <a:spcPct val="11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0" name="Google Shape;50;p16"/>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10000"/>
              </a:lnSpc>
              <a:spcBef>
                <a:spcPts val="200"/>
              </a:spcBef>
              <a:spcAft>
                <a:spcPts val="0"/>
              </a:spcAft>
              <a:buClr>
                <a:srgbClr val="3F3F3F"/>
              </a:buClr>
              <a:buSzPts val="1800"/>
              <a:buChar char="◦"/>
              <a:defRPr/>
            </a:lvl2pPr>
            <a:lvl3pPr marL="1371600" lvl="2" indent="-342900" algn="l">
              <a:lnSpc>
                <a:spcPct val="110000"/>
              </a:lnSpc>
              <a:spcBef>
                <a:spcPts val="400"/>
              </a:spcBef>
              <a:spcAft>
                <a:spcPts val="0"/>
              </a:spcAft>
              <a:buClr>
                <a:srgbClr val="3F3F3F"/>
              </a:buClr>
              <a:buSzPts val="1800"/>
              <a:buChar char="◦"/>
              <a:defRPr/>
            </a:lvl3pPr>
            <a:lvl4pPr marL="1828800" lvl="3" indent="-342900" algn="l">
              <a:lnSpc>
                <a:spcPct val="110000"/>
              </a:lnSpc>
              <a:spcBef>
                <a:spcPts val="400"/>
              </a:spcBef>
              <a:spcAft>
                <a:spcPts val="0"/>
              </a:spcAft>
              <a:buClr>
                <a:srgbClr val="3F3F3F"/>
              </a:buClr>
              <a:buSzPts val="1800"/>
              <a:buChar char="◦"/>
              <a:defRPr/>
            </a:lvl4pPr>
            <a:lvl5pPr marL="2286000" lvl="4" indent="-342900" algn="l">
              <a:lnSpc>
                <a:spcPct val="11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16"/>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10000"/>
              </a:lnSpc>
              <a:spcBef>
                <a:spcPts val="200"/>
              </a:spcBef>
              <a:spcAft>
                <a:spcPts val="0"/>
              </a:spcAft>
              <a:buClr>
                <a:srgbClr val="3F3F3F"/>
              </a:buClr>
              <a:buSzPts val="2000"/>
              <a:buNone/>
              <a:defRPr sz="2000" b="1"/>
            </a:lvl2pPr>
            <a:lvl3pPr marL="1371600" lvl="2" indent="-228600" algn="l">
              <a:lnSpc>
                <a:spcPct val="110000"/>
              </a:lnSpc>
              <a:spcBef>
                <a:spcPts val="400"/>
              </a:spcBef>
              <a:spcAft>
                <a:spcPts val="0"/>
              </a:spcAft>
              <a:buClr>
                <a:srgbClr val="3F3F3F"/>
              </a:buClr>
              <a:buSzPts val="1800"/>
              <a:buNone/>
              <a:defRPr sz="1800" b="1"/>
            </a:lvl3pPr>
            <a:lvl4pPr marL="1828800" lvl="3" indent="-228600" algn="l">
              <a:lnSpc>
                <a:spcPct val="110000"/>
              </a:lnSpc>
              <a:spcBef>
                <a:spcPts val="400"/>
              </a:spcBef>
              <a:spcAft>
                <a:spcPts val="0"/>
              </a:spcAft>
              <a:buClr>
                <a:srgbClr val="3F3F3F"/>
              </a:buClr>
              <a:buSzPts val="1600"/>
              <a:buNone/>
              <a:defRPr sz="1600" b="1"/>
            </a:lvl4pPr>
            <a:lvl5pPr marL="2286000" lvl="4" indent="-228600" algn="l">
              <a:lnSpc>
                <a:spcPct val="11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2" name="Google Shape;52;p16"/>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10000"/>
              </a:lnSpc>
              <a:spcBef>
                <a:spcPts val="200"/>
              </a:spcBef>
              <a:spcAft>
                <a:spcPts val="0"/>
              </a:spcAft>
              <a:buClr>
                <a:srgbClr val="3F3F3F"/>
              </a:buClr>
              <a:buSzPts val="1800"/>
              <a:buChar char="◦"/>
              <a:defRPr/>
            </a:lvl2pPr>
            <a:lvl3pPr marL="1371600" lvl="2" indent="-342900" algn="l">
              <a:lnSpc>
                <a:spcPct val="110000"/>
              </a:lnSpc>
              <a:spcBef>
                <a:spcPts val="400"/>
              </a:spcBef>
              <a:spcAft>
                <a:spcPts val="0"/>
              </a:spcAft>
              <a:buClr>
                <a:srgbClr val="3F3F3F"/>
              </a:buClr>
              <a:buSzPts val="1800"/>
              <a:buChar char="◦"/>
              <a:defRPr/>
            </a:lvl3pPr>
            <a:lvl4pPr marL="1828800" lvl="3" indent="-342900" algn="l">
              <a:lnSpc>
                <a:spcPct val="110000"/>
              </a:lnSpc>
              <a:spcBef>
                <a:spcPts val="400"/>
              </a:spcBef>
              <a:spcAft>
                <a:spcPts val="0"/>
              </a:spcAft>
              <a:buClr>
                <a:srgbClr val="3F3F3F"/>
              </a:buClr>
              <a:buSzPts val="1800"/>
              <a:buChar char="◦"/>
              <a:defRPr/>
            </a:lvl4pPr>
            <a:lvl5pPr marL="2286000" lvl="4" indent="-342900" algn="l">
              <a:lnSpc>
                <a:spcPct val="11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3" name="Google Shape;53;p16"/>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6"/>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6"/>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1"/>
        <p:cNvGrpSpPr/>
        <p:nvPr/>
      </p:nvGrpSpPr>
      <p:grpSpPr>
        <a:xfrm>
          <a:off x="0" y="0"/>
          <a:ext cx="0" cy="0"/>
          <a:chOff x="0" y="0"/>
          <a:chExt cx="0" cy="0"/>
        </a:xfrm>
      </p:grpSpPr>
      <p:sp>
        <p:nvSpPr>
          <p:cNvPr id="62" name="Google Shape;62;p18"/>
          <p:cNvSpPr/>
          <p:nvPr/>
        </p:nvSpPr>
        <p:spPr>
          <a:xfrm>
            <a:off x="16" y="0"/>
            <a:ext cx="4654296" cy="68580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8"/>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600"/>
              <a:buFont typeface="Twentieth Century"/>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10000"/>
              </a:lnSpc>
              <a:spcBef>
                <a:spcPts val="200"/>
              </a:spcBef>
              <a:spcAft>
                <a:spcPts val="0"/>
              </a:spcAft>
              <a:buClr>
                <a:srgbClr val="3F3F3F"/>
              </a:buClr>
              <a:buSzPts val="1800"/>
              <a:buChar char="◦"/>
              <a:defRPr/>
            </a:lvl2pPr>
            <a:lvl3pPr marL="1371600" lvl="2" indent="-342900" algn="l">
              <a:lnSpc>
                <a:spcPct val="110000"/>
              </a:lnSpc>
              <a:spcBef>
                <a:spcPts val="400"/>
              </a:spcBef>
              <a:spcAft>
                <a:spcPts val="0"/>
              </a:spcAft>
              <a:buClr>
                <a:srgbClr val="3F3F3F"/>
              </a:buClr>
              <a:buSzPts val="1800"/>
              <a:buChar char="◦"/>
              <a:defRPr/>
            </a:lvl3pPr>
            <a:lvl4pPr marL="1828800" lvl="3" indent="-342900" algn="l">
              <a:lnSpc>
                <a:spcPct val="110000"/>
              </a:lnSpc>
              <a:spcBef>
                <a:spcPts val="400"/>
              </a:spcBef>
              <a:spcAft>
                <a:spcPts val="0"/>
              </a:spcAft>
              <a:buClr>
                <a:srgbClr val="3F3F3F"/>
              </a:buClr>
              <a:buSzPts val="1800"/>
              <a:buChar char="◦"/>
              <a:defRPr/>
            </a:lvl4pPr>
            <a:lvl5pPr marL="2286000" lvl="4" indent="-342900" algn="l">
              <a:lnSpc>
                <a:spcPct val="11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5" name="Google Shape;65;p18"/>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800"/>
              <a:buNone/>
              <a:defRPr sz="1800">
                <a:solidFill>
                  <a:srgbClr val="FFFFFF"/>
                </a:solidFill>
              </a:defRPr>
            </a:lvl1pPr>
            <a:lvl2pPr marL="914400" lvl="1" indent="-228600" algn="l">
              <a:lnSpc>
                <a:spcPct val="110000"/>
              </a:lnSpc>
              <a:spcBef>
                <a:spcPts val="200"/>
              </a:spcBef>
              <a:spcAft>
                <a:spcPts val="0"/>
              </a:spcAft>
              <a:buClr>
                <a:srgbClr val="3F3F3F"/>
              </a:buClr>
              <a:buSzPts val="1200"/>
              <a:buNone/>
              <a:defRPr sz="1200"/>
            </a:lvl2pPr>
            <a:lvl3pPr marL="1371600" lvl="2" indent="-228600" algn="l">
              <a:lnSpc>
                <a:spcPct val="110000"/>
              </a:lnSpc>
              <a:spcBef>
                <a:spcPts val="400"/>
              </a:spcBef>
              <a:spcAft>
                <a:spcPts val="0"/>
              </a:spcAft>
              <a:buClr>
                <a:srgbClr val="3F3F3F"/>
              </a:buClr>
              <a:buSzPts val="1000"/>
              <a:buNone/>
              <a:defRPr sz="1000"/>
            </a:lvl3pPr>
            <a:lvl4pPr marL="1828800" lvl="3" indent="-228600" algn="l">
              <a:lnSpc>
                <a:spcPct val="110000"/>
              </a:lnSpc>
              <a:spcBef>
                <a:spcPts val="400"/>
              </a:spcBef>
              <a:spcAft>
                <a:spcPts val="0"/>
              </a:spcAft>
              <a:buClr>
                <a:srgbClr val="3F3F3F"/>
              </a:buClr>
              <a:buSzPts val="900"/>
              <a:buNone/>
              <a:defRPr sz="900"/>
            </a:lvl4pPr>
            <a:lvl5pPr marL="2286000" lvl="4" indent="-228600" algn="l">
              <a:lnSpc>
                <a:spcPct val="11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6" name="Google Shape;66;p18"/>
          <p:cNvSpPr txBox="1">
            <a:spLocks noGrp="1"/>
          </p:cNvSpPr>
          <p:nvPr>
            <p:ph type="dt" idx="10"/>
          </p:nvPr>
        </p:nvSpPr>
        <p:spPr>
          <a:xfrm>
            <a:off x="643464" y="6446520"/>
            <a:ext cx="351756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txBox="1">
            <a:spLocks noGrp="1"/>
          </p:cNvSpPr>
          <p:nvPr>
            <p:ph type="ftr" idx="11"/>
          </p:nvPr>
        </p:nvSpPr>
        <p:spPr>
          <a:xfrm>
            <a:off x="5458983" y="6446520"/>
            <a:ext cx="533401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2"/>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9"/>
        <p:cNvGrpSpPr/>
        <p:nvPr/>
      </p:nvGrpSpPr>
      <p:grpSpPr>
        <a:xfrm>
          <a:off x="0" y="0"/>
          <a:ext cx="0" cy="0"/>
          <a:chOff x="0" y="0"/>
          <a:chExt cx="0" cy="0"/>
        </a:xfrm>
      </p:grpSpPr>
      <p:sp>
        <p:nvSpPr>
          <p:cNvPr id="70" name="Google Shape;70;p19"/>
          <p:cNvSpPr/>
          <p:nvPr/>
        </p:nvSpPr>
        <p:spPr>
          <a:xfrm>
            <a:off x="0" y="4578350"/>
            <a:ext cx="12188825" cy="227965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9"/>
          <p:cNvSpPr>
            <a:spLocks noGrp="1"/>
          </p:cNvSpPr>
          <p:nvPr>
            <p:ph type="pic" idx="2"/>
          </p:nvPr>
        </p:nvSpPr>
        <p:spPr>
          <a:xfrm>
            <a:off x="15" y="0"/>
            <a:ext cx="12191985" cy="4578350"/>
          </a:xfrm>
          <a:prstGeom prst="rect">
            <a:avLst/>
          </a:prstGeom>
          <a:solidFill>
            <a:srgbClr val="D8D8D8"/>
          </a:solidFill>
          <a:ln>
            <a:noFill/>
          </a:ln>
        </p:spPr>
      </p:sp>
      <p:sp>
        <p:nvSpPr>
          <p:cNvPr id="72" name="Google Shape;72;p19"/>
          <p:cNvSpPr txBox="1">
            <a:spLocks noGrp="1"/>
          </p:cNvSpPr>
          <p:nvPr>
            <p:ph type="title"/>
          </p:nvPr>
        </p:nvSpPr>
        <p:spPr>
          <a:xfrm>
            <a:off x="1097279" y="4799362"/>
            <a:ext cx="10113645" cy="743682"/>
          </a:xfrm>
          <a:prstGeom prst="rect">
            <a:avLst/>
          </a:prstGeom>
          <a:noFill/>
          <a:ln>
            <a:noFill/>
          </a:ln>
        </p:spPr>
        <p:txBody>
          <a:bodyPr spcFirstLastPara="1" wrap="square" lIns="91425" tIns="0" rIns="91425" bIns="0" anchor="b" anchorCtr="0">
            <a:noAutofit/>
          </a:bodyPr>
          <a:lstStyle>
            <a:lvl1pPr lvl="0" algn="l">
              <a:lnSpc>
                <a:spcPct val="80000"/>
              </a:lnSpc>
              <a:spcBef>
                <a:spcPts val="0"/>
              </a:spcBef>
              <a:spcAft>
                <a:spcPts val="0"/>
              </a:spcAft>
              <a:buClr>
                <a:srgbClr val="FFFFFF"/>
              </a:buClr>
              <a:buSzPts val="3600"/>
              <a:buFont typeface="Twentieth Century"/>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
          <p:cNvSpPr txBox="1">
            <a:spLocks noGrp="1"/>
          </p:cNvSpPr>
          <p:nvPr>
            <p:ph type="body" idx="1"/>
          </p:nvPr>
        </p:nvSpPr>
        <p:spPr>
          <a:xfrm>
            <a:off x="1097279" y="5715000"/>
            <a:ext cx="10113264" cy="609600"/>
          </a:xfrm>
          <a:prstGeom prst="rect">
            <a:avLst/>
          </a:prstGeom>
          <a:noFill/>
          <a:ln>
            <a:noFill/>
          </a:ln>
        </p:spPr>
        <p:txBody>
          <a:bodyPr spcFirstLastPara="1" wrap="square" lIns="91425" tIns="0" rIns="91425" bIns="0" anchor="t" anchorCtr="0">
            <a:normAutofit/>
          </a:bodyPr>
          <a:lstStyle>
            <a:lvl1pPr marL="457200" lvl="0" indent="-228600" algn="l">
              <a:lnSpc>
                <a:spcPct val="110000"/>
              </a:lnSpc>
              <a:spcBef>
                <a:spcPts val="0"/>
              </a:spcBef>
              <a:spcAft>
                <a:spcPts val="0"/>
              </a:spcAft>
              <a:buSzPts val="1800"/>
              <a:buNone/>
              <a:defRPr sz="1800">
                <a:solidFill>
                  <a:srgbClr val="FFFFFF"/>
                </a:solidFill>
              </a:defRPr>
            </a:lvl1pPr>
            <a:lvl2pPr marL="914400" lvl="1" indent="-228600" algn="l">
              <a:lnSpc>
                <a:spcPct val="110000"/>
              </a:lnSpc>
              <a:spcBef>
                <a:spcPts val="600"/>
              </a:spcBef>
              <a:spcAft>
                <a:spcPts val="0"/>
              </a:spcAft>
              <a:buClr>
                <a:srgbClr val="3F3F3F"/>
              </a:buClr>
              <a:buSzPts val="1200"/>
              <a:buNone/>
              <a:defRPr sz="1200"/>
            </a:lvl2pPr>
            <a:lvl3pPr marL="1371600" lvl="2" indent="-228600" algn="l">
              <a:lnSpc>
                <a:spcPct val="110000"/>
              </a:lnSpc>
              <a:spcBef>
                <a:spcPts val="400"/>
              </a:spcBef>
              <a:spcAft>
                <a:spcPts val="0"/>
              </a:spcAft>
              <a:buClr>
                <a:srgbClr val="3F3F3F"/>
              </a:buClr>
              <a:buSzPts val="1000"/>
              <a:buNone/>
              <a:defRPr sz="1000"/>
            </a:lvl3pPr>
            <a:lvl4pPr marL="1828800" lvl="3" indent="-228600" algn="l">
              <a:lnSpc>
                <a:spcPct val="110000"/>
              </a:lnSpc>
              <a:spcBef>
                <a:spcPts val="400"/>
              </a:spcBef>
              <a:spcAft>
                <a:spcPts val="0"/>
              </a:spcAft>
              <a:buClr>
                <a:srgbClr val="3F3F3F"/>
              </a:buClr>
              <a:buSzPts val="900"/>
              <a:buNone/>
              <a:defRPr sz="900"/>
            </a:lvl4pPr>
            <a:lvl5pPr marL="2286000" lvl="4" indent="-228600" algn="l">
              <a:lnSpc>
                <a:spcPct val="11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4" name="Google Shape;74;p19"/>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body" idx="1"/>
          </p:nvPr>
        </p:nvSpPr>
        <p:spPr>
          <a:xfrm rot="5400000">
            <a:off x="4246035" y="-1040554"/>
            <a:ext cx="3760891" cy="10058400"/>
          </a:xfrm>
          <a:prstGeom prst="rect">
            <a:avLst/>
          </a:prstGeom>
          <a:noFill/>
          <a:ln>
            <a:noFill/>
          </a:ln>
        </p:spPr>
        <p:txBody>
          <a:bodyPr spcFirstLastPara="1" wrap="square" lIns="45700" tIns="0" rIns="45700" bIns="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10000"/>
              </a:lnSpc>
              <a:spcBef>
                <a:spcPts val="200"/>
              </a:spcBef>
              <a:spcAft>
                <a:spcPts val="0"/>
              </a:spcAft>
              <a:buClr>
                <a:srgbClr val="3F3F3F"/>
              </a:buClr>
              <a:buSzPts val="1800"/>
              <a:buChar char="◦"/>
              <a:defRPr/>
            </a:lvl2pPr>
            <a:lvl3pPr marL="1371600" lvl="2" indent="-342900" algn="l">
              <a:lnSpc>
                <a:spcPct val="110000"/>
              </a:lnSpc>
              <a:spcBef>
                <a:spcPts val="400"/>
              </a:spcBef>
              <a:spcAft>
                <a:spcPts val="0"/>
              </a:spcAft>
              <a:buClr>
                <a:srgbClr val="3F3F3F"/>
              </a:buClr>
              <a:buSzPts val="1800"/>
              <a:buChar char="◦"/>
              <a:defRPr/>
            </a:lvl3pPr>
            <a:lvl4pPr marL="1828800" lvl="3" indent="-342900" algn="l">
              <a:lnSpc>
                <a:spcPct val="110000"/>
              </a:lnSpc>
              <a:spcBef>
                <a:spcPts val="400"/>
              </a:spcBef>
              <a:spcAft>
                <a:spcPts val="0"/>
              </a:spcAft>
              <a:buClr>
                <a:srgbClr val="3F3F3F"/>
              </a:buClr>
              <a:buSzPts val="1800"/>
              <a:buChar char="◦"/>
              <a:defRPr/>
            </a:lvl4pPr>
            <a:lvl5pPr marL="2286000" lvl="4" indent="-342900" algn="l">
              <a:lnSpc>
                <a:spcPct val="11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0" name="Google Shape;80;p2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1"/>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1"/>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10000"/>
              </a:lnSpc>
              <a:spcBef>
                <a:spcPts val="200"/>
              </a:spcBef>
              <a:spcAft>
                <a:spcPts val="0"/>
              </a:spcAft>
              <a:buClr>
                <a:srgbClr val="3F3F3F"/>
              </a:buClr>
              <a:buSzPts val="1800"/>
              <a:buChar char="◦"/>
              <a:defRPr/>
            </a:lvl2pPr>
            <a:lvl3pPr marL="1371600" lvl="2" indent="-342900" algn="l">
              <a:lnSpc>
                <a:spcPct val="110000"/>
              </a:lnSpc>
              <a:spcBef>
                <a:spcPts val="400"/>
              </a:spcBef>
              <a:spcAft>
                <a:spcPts val="0"/>
              </a:spcAft>
              <a:buClr>
                <a:srgbClr val="3F3F3F"/>
              </a:buClr>
              <a:buSzPts val="1800"/>
              <a:buChar char="◦"/>
              <a:defRPr/>
            </a:lvl3pPr>
            <a:lvl4pPr marL="1828800" lvl="3" indent="-342900" algn="l">
              <a:lnSpc>
                <a:spcPct val="110000"/>
              </a:lnSpc>
              <a:spcBef>
                <a:spcPts val="400"/>
              </a:spcBef>
              <a:spcAft>
                <a:spcPts val="0"/>
              </a:spcAft>
              <a:buClr>
                <a:srgbClr val="3F3F3F"/>
              </a:buClr>
              <a:buSzPts val="1800"/>
              <a:buChar char="◦"/>
              <a:defRPr/>
            </a:lvl4pPr>
            <a:lvl5pPr marL="2286000" lvl="4" indent="-342900" algn="l">
              <a:lnSpc>
                <a:spcPct val="11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2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0000"/>
              </a:lnSpc>
              <a:spcBef>
                <a:spcPts val="0"/>
              </a:spcBef>
              <a:spcAft>
                <a:spcPts val="0"/>
              </a:spcAft>
              <a:buClr>
                <a:srgbClr val="3F3F3F"/>
              </a:buClr>
              <a:buSzPts val="5400"/>
              <a:buFont typeface="Twentieth Century"/>
              <a:buNone/>
              <a:defRPr sz="5400" b="0" i="0" u="none" strike="noStrike" cap="none">
                <a:solidFill>
                  <a:srgbClr val="3F3F3F"/>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0"/>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74650" algn="l" rtl="0">
              <a:lnSpc>
                <a:spcPct val="110000"/>
              </a:lnSpc>
              <a:spcBef>
                <a:spcPts val="1200"/>
              </a:spcBef>
              <a:spcAft>
                <a:spcPts val="0"/>
              </a:spcAft>
              <a:buClr>
                <a:schemeClr val="accent1"/>
              </a:buClr>
              <a:buSzPts val="2300"/>
              <a:buFont typeface="Calibri"/>
              <a:buChar char=" "/>
              <a:defRPr sz="2300" b="0" i="0" u="none" strike="noStrike" cap="none">
                <a:solidFill>
                  <a:srgbClr val="3F3F3F"/>
                </a:solidFill>
                <a:latin typeface="Twentieth Century"/>
                <a:ea typeface="Twentieth Century"/>
                <a:cs typeface="Twentieth Century"/>
                <a:sym typeface="Twentieth Century"/>
              </a:defRPr>
            </a:lvl1pPr>
            <a:lvl2pPr marL="914400" marR="0" lvl="1" indent="-361950" algn="l" rtl="0">
              <a:lnSpc>
                <a:spcPct val="110000"/>
              </a:lnSpc>
              <a:spcBef>
                <a:spcPts val="200"/>
              </a:spcBef>
              <a:spcAft>
                <a:spcPts val="0"/>
              </a:spcAft>
              <a:buClr>
                <a:srgbClr val="3F3F3F"/>
              </a:buClr>
              <a:buSzPts val="2100"/>
              <a:buFont typeface="Calibri"/>
              <a:buChar char="◦"/>
              <a:defRPr sz="2100" b="0" i="0" u="none" strike="noStrike" cap="none">
                <a:solidFill>
                  <a:srgbClr val="3F3F3F"/>
                </a:solidFill>
                <a:latin typeface="Twentieth Century"/>
                <a:ea typeface="Twentieth Century"/>
                <a:cs typeface="Twentieth Century"/>
                <a:sym typeface="Twentieth Century"/>
              </a:defRPr>
            </a:lvl2pPr>
            <a:lvl3pPr marL="1371600" marR="0" lvl="2" indent="-330200" algn="l" rtl="0">
              <a:lnSpc>
                <a:spcPct val="110000"/>
              </a:lnSpc>
              <a:spcBef>
                <a:spcPts val="400"/>
              </a:spcBef>
              <a:spcAft>
                <a:spcPts val="0"/>
              </a:spcAft>
              <a:buClr>
                <a:srgbClr val="3F3F3F"/>
              </a:buClr>
              <a:buSzPts val="1600"/>
              <a:buFont typeface="Calibri"/>
              <a:buChar char="◦"/>
              <a:defRPr sz="1600" b="0" i="0" u="none" strike="noStrike" cap="none">
                <a:solidFill>
                  <a:srgbClr val="3F3F3F"/>
                </a:solidFill>
                <a:latin typeface="Twentieth Century"/>
                <a:ea typeface="Twentieth Century"/>
                <a:cs typeface="Twentieth Century"/>
                <a:sym typeface="Twentieth Century"/>
              </a:defRPr>
            </a:lvl3pPr>
            <a:lvl4pPr marL="1828800" marR="0" lvl="3" indent="-330200" algn="l" rtl="0">
              <a:lnSpc>
                <a:spcPct val="110000"/>
              </a:lnSpc>
              <a:spcBef>
                <a:spcPts val="400"/>
              </a:spcBef>
              <a:spcAft>
                <a:spcPts val="0"/>
              </a:spcAft>
              <a:buClr>
                <a:srgbClr val="3F3F3F"/>
              </a:buClr>
              <a:buSzPts val="1600"/>
              <a:buFont typeface="Calibri"/>
              <a:buChar char="◦"/>
              <a:defRPr sz="1600" b="0" i="0" u="none" strike="noStrike" cap="none">
                <a:solidFill>
                  <a:srgbClr val="3F3F3F"/>
                </a:solidFill>
                <a:latin typeface="Twentieth Century"/>
                <a:ea typeface="Twentieth Century"/>
                <a:cs typeface="Twentieth Century"/>
                <a:sym typeface="Twentieth Century"/>
              </a:defRPr>
            </a:lvl4pPr>
            <a:lvl5pPr marL="2286000" marR="0" lvl="4" indent="-330200" algn="l" rtl="0">
              <a:lnSpc>
                <a:spcPct val="110000"/>
              </a:lnSpc>
              <a:spcBef>
                <a:spcPts val="400"/>
              </a:spcBef>
              <a:spcAft>
                <a:spcPts val="0"/>
              </a:spcAft>
              <a:buClr>
                <a:srgbClr val="3F3F3F"/>
              </a:buClr>
              <a:buSzPts val="1600"/>
              <a:buFont typeface="Calibri"/>
              <a:buChar char="◦"/>
              <a:defRPr sz="1600" b="0" i="0" u="none" strike="noStrike" cap="none">
                <a:solidFill>
                  <a:srgbClr val="3F3F3F"/>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Twentieth Century"/>
                <a:ea typeface="Twentieth Century"/>
                <a:cs typeface="Twentieth Century"/>
                <a:sym typeface="Twentieth Century"/>
              </a:defRPr>
            </a:lvl9pPr>
          </a:lstStyle>
          <a:p>
            <a:endParaRPr/>
          </a:p>
        </p:txBody>
      </p:sp>
      <p:sp>
        <p:nvSpPr>
          <p:cNvPr id="9" name="Google Shape;9;p1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1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1" name="Google Shape;11;p1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pl-PL"/>
              <a:t>‹#›</a:t>
            </a:fld>
            <a:endParaRPr/>
          </a:p>
        </p:txBody>
      </p:sp>
      <p:cxnSp>
        <p:nvCxnSpPr>
          <p:cNvPr id="12" name="Google Shape;12;p10"/>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10_4DE41ED.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13_3B25B320.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14_49CBD5DA.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microsoft.com/office/2018/10/relationships/comments" Target="../comments/modernComment_115_2E635DDE.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microsoft.com/office/2018/10/relationships/comments" Target="../comments/modernComment_117_1AF8E5F9.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microsoft.com/office/2018/10/relationships/comments" Target="../comments/modernComment_118_E5533E6C.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p:nvPr/>
        </p:nvSpPr>
        <p:spPr>
          <a:xfrm>
            <a:off x="0" y="2301766"/>
            <a:ext cx="12192000" cy="1001110"/>
          </a:xfrm>
          <a:prstGeom prst="rect">
            <a:avLst/>
          </a:prstGeom>
          <a:solidFill>
            <a:srgbClr val="7BA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95" name="Google Shape;95;p1"/>
          <p:cNvSpPr txBox="1"/>
          <p:nvPr/>
        </p:nvSpPr>
        <p:spPr>
          <a:xfrm>
            <a:off x="211016" y="2509676"/>
            <a:ext cx="115824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l-PL" sz="2400" b="1" dirty="0">
                <a:solidFill>
                  <a:schemeClr val="lt1"/>
                </a:solidFill>
              </a:rPr>
              <a:t>Wymiana komunikatów w JMS</a:t>
            </a:r>
            <a:endParaRPr sz="2400" b="0" i="0" u="none" strike="noStrike" cap="none" dirty="0">
              <a:solidFill>
                <a:srgbClr val="000000"/>
              </a:solidFill>
              <a:latin typeface="Arial"/>
              <a:ea typeface="Arial"/>
              <a:cs typeface="Arial"/>
              <a:sym typeface="Arial"/>
            </a:endParaRPr>
          </a:p>
        </p:txBody>
      </p:sp>
      <p:pic>
        <p:nvPicPr>
          <p:cNvPr id="97" name="Google Shape;97;p1"/>
          <p:cNvPicPr preferRelativeResize="0"/>
          <p:nvPr/>
        </p:nvPicPr>
        <p:blipFill rotWithShape="1">
          <a:blip r:embed="rId3">
            <a:alphaModFix/>
          </a:blip>
          <a:srcRect/>
          <a:stretch/>
        </p:blipFill>
        <p:spPr>
          <a:xfrm>
            <a:off x="442525" y="364700"/>
            <a:ext cx="1976164" cy="441936"/>
          </a:xfrm>
          <a:prstGeom prst="rect">
            <a:avLst/>
          </a:prstGeom>
          <a:noFill/>
          <a:ln>
            <a:noFill/>
          </a:ln>
        </p:spPr>
      </p:pic>
      <p:pic>
        <p:nvPicPr>
          <p:cNvPr id="98" name="Google Shape;98;p1"/>
          <p:cNvPicPr preferRelativeResize="0"/>
          <p:nvPr/>
        </p:nvPicPr>
        <p:blipFill rotWithShape="1">
          <a:blip r:embed="rId4">
            <a:alphaModFix/>
          </a:blip>
          <a:srcRect/>
          <a:stretch/>
        </p:blipFill>
        <p:spPr>
          <a:xfrm>
            <a:off x="9817251" y="251337"/>
            <a:ext cx="1976165" cy="668662"/>
          </a:xfrm>
          <a:prstGeom prst="rect">
            <a:avLst/>
          </a:prstGeom>
          <a:noFill/>
          <a:ln>
            <a:noFill/>
          </a:ln>
        </p:spPr>
      </p:pic>
      <p:sp>
        <p:nvSpPr>
          <p:cNvPr id="2" name="Google Shape;96;p1">
            <a:extLst>
              <a:ext uri="{FF2B5EF4-FFF2-40B4-BE49-F238E27FC236}">
                <a16:creationId xmlns:a16="http://schemas.microsoft.com/office/drawing/2014/main" id="{7AF06281-B474-52DC-195C-80CA1FA1099D}"/>
              </a:ext>
            </a:extLst>
          </p:cNvPr>
          <p:cNvSpPr txBox="1"/>
          <p:nvPr/>
        </p:nvSpPr>
        <p:spPr>
          <a:xfrm>
            <a:off x="9971688" y="6490067"/>
            <a:ext cx="2301767" cy="286961"/>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1100"/>
              <a:buFont typeface="Arial"/>
              <a:buNone/>
            </a:pPr>
            <a:r>
              <a:rPr lang="pl-PL" sz="1100" b="1" i="0" u="none" strike="noStrike" cap="none" dirty="0">
                <a:solidFill>
                  <a:schemeClr val="bg1">
                    <a:lumMod val="65000"/>
                  </a:schemeClr>
                </a:solidFill>
                <a:latin typeface="+mj-lt"/>
                <a:ea typeface="Twentieth Century"/>
                <a:cs typeface="Twentieth Century"/>
                <a:sym typeface="Twentieth Century"/>
              </a:rPr>
              <a:t>Wykonał : Daniel Kotarski</a:t>
            </a:r>
            <a:endParaRPr sz="1100" b="0" i="0" u="none" strike="noStrike" cap="none" dirty="0">
              <a:solidFill>
                <a:schemeClr val="bg1">
                  <a:lumMod val="65000"/>
                </a:schemeClr>
              </a:solidFill>
              <a:latin typeface="+mj-lt"/>
              <a:ea typeface="Twentieth Century"/>
              <a:cs typeface="Twentieth Century"/>
              <a:sym typeface="Twentieth Centur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p1"/>
          <p:cNvSpPr txBox="1"/>
          <p:nvPr/>
        </p:nvSpPr>
        <p:spPr>
          <a:xfrm>
            <a:off x="1" y="6490067"/>
            <a:ext cx="12192000" cy="45623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1100"/>
              <a:buFont typeface="Arial"/>
              <a:buNone/>
            </a:pPr>
            <a:r>
              <a:rPr lang="pl-PL" sz="1100" b="1" dirty="0">
                <a:solidFill>
                  <a:schemeClr val="bg1">
                    <a:lumMod val="65000"/>
                  </a:schemeClr>
                </a:solidFill>
                <a:latin typeface="+mj-lt"/>
              </a:rPr>
              <a:t>WYMIANA KOMUNIKATÓW W JMS</a:t>
            </a:r>
            <a:endParaRPr sz="1100" b="1" i="0" u="none" strike="noStrike" cap="none" dirty="0">
              <a:solidFill>
                <a:schemeClr val="bg1">
                  <a:lumMod val="65000"/>
                </a:schemeClr>
              </a:solidFill>
              <a:latin typeface="+mj-lt"/>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1800"/>
              <a:buFont typeface="Arial"/>
              <a:buNone/>
            </a:pPr>
            <a:endParaRPr sz="1100" b="0" i="0" u="none" strike="noStrike" cap="none" dirty="0">
              <a:solidFill>
                <a:schemeClr val="bg1">
                  <a:lumMod val="65000"/>
                </a:schemeClr>
              </a:solidFill>
              <a:latin typeface="+mj-lt"/>
              <a:ea typeface="Twentieth Century"/>
              <a:cs typeface="Twentieth Century"/>
              <a:sym typeface="Twentieth Century"/>
            </a:endParaRPr>
          </a:p>
        </p:txBody>
      </p:sp>
      <p:sp>
        <p:nvSpPr>
          <p:cNvPr id="5" name="Google Shape;94;p1">
            <a:extLst>
              <a:ext uri="{FF2B5EF4-FFF2-40B4-BE49-F238E27FC236}">
                <a16:creationId xmlns:a16="http://schemas.microsoft.com/office/drawing/2014/main" id="{6224A0E3-3813-90B6-E974-934348AE7558}"/>
              </a:ext>
            </a:extLst>
          </p:cNvPr>
          <p:cNvSpPr/>
          <p:nvPr/>
        </p:nvSpPr>
        <p:spPr>
          <a:xfrm>
            <a:off x="0" y="0"/>
            <a:ext cx="12192000" cy="1001110"/>
          </a:xfrm>
          <a:prstGeom prst="rect">
            <a:avLst/>
          </a:prstGeom>
          <a:solidFill>
            <a:srgbClr val="7BA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 name="Google Shape;95;p1">
            <a:extLst>
              <a:ext uri="{FF2B5EF4-FFF2-40B4-BE49-F238E27FC236}">
                <a16:creationId xmlns:a16="http://schemas.microsoft.com/office/drawing/2014/main" id="{BC9AD69D-2752-64F0-63A6-23F5E3AB0EFD}"/>
              </a:ext>
            </a:extLst>
          </p:cNvPr>
          <p:cNvSpPr txBox="1"/>
          <p:nvPr/>
        </p:nvSpPr>
        <p:spPr>
          <a:xfrm>
            <a:off x="0" y="207910"/>
            <a:ext cx="121920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l-PL" sz="2400" b="1" dirty="0">
                <a:solidFill>
                  <a:schemeClr val="lt1"/>
                </a:solidFill>
              </a:rPr>
              <a:t>JMS-</a:t>
            </a:r>
            <a:r>
              <a:rPr lang="pl-PL" sz="2400" b="1" dirty="0" err="1">
                <a:solidFill>
                  <a:schemeClr val="lt1"/>
                </a:solidFill>
              </a:rPr>
              <a:t>Jakarta</a:t>
            </a:r>
            <a:endParaRPr lang="pl-PL" sz="2400" b="0" i="0" u="none" strike="noStrike" cap="none" dirty="0">
              <a:solidFill>
                <a:srgbClr val="000000"/>
              </a:solidFill>
              <a:latin typeface="Arial"/>
              <a:ea typeface="Arial"/>
              <a:cs typeface="Arial"/>
              <a:sym typeface="Arial"/>
            </a:endParaRPr>
          </a:p>
        </p:txBody>
      </p:sp>
      <p:sp>
        <p:nvSpPr>
          <p:cNvPr id="7" name="Google Shape;104;p2">
            <a:extLst>
              <a:ext uri="{FF2B5EF4-FFF2-40B4-BE49-F238E27FC236}">
                <a16:creationId xmlns:a16="http://schemas.microsoft.com/office/drawing/2014/main" id="{08F0FF6F-099D-AF6D-6BD0-FF2856157555}"/>
              </a:ext>
            </a:extLst>
          </p:cNvPr>
          <p:cNvSpPr txBox="1"/>
          <p:nvPr/>
        </p:nvSpPr>
        <p:spPr>
          <a:xfrm>
            <a:off x="697168" y="3598336"/>
            <a:ext cx="4183539" cy="830956"/>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buClr>
                <a:srgbClr val="000000"/>
              </a:buClr>
              <a:buSzPts val="1800"/>
            </a:pPr>
            <a:r>
              <a:rPr lang="pl-PL" sz="1800" b="1" i="0" u="none" strike="noStrike" cap="none" dirty="0">
                <a:solidFill>
                  <a:schemeClr val="dk1"/>
                </a:solidFill>
                <a:latin typeface="Arial"/>
                <a:ea typeface="Arial"/>
                <a:cs typeface="Arial"/>
                <a:sym typeface="Arial"/>
              </a:rPr>
              <a:t>Kolejka wiadomości</a:t>
            </a:r>
            <a:endParaRPr lang="pl-PL" b="1" dirty="0">
              <a:solidFill>
                <a:schemeClr val="dk1"/>
              </a:solidFill>
            </a:endParaRPr>
          </a:p>
          <a:p>
            <a:pPr marR="0" lvl="0" algn="just" rtl="0">
              <a:lnSpc>
                <a:spcPct val="150000"/>
              </a:lnSpc>
              <a:spcBef>
                <a:spcPts val="0"/>
              </a:spcBef>
              <a:spcAft>
                <a:spcPts val="0"/>
              </a:spcAft>
              <a:buClr>
                <a:srgbClr val="000000"/>
              </a:buClr>
              <a:buSzPts val="1800"/>
            </a:pPr>
            <a:r>
              <a:rPr lang="pl-PL" dirty="0"/>
              <a:t>Utworzenie kolejki o nazwie „</a:t>
            </a:r>
            <a:r>
              <a:rPr lang="pl-PL" dirty="0" err="1"/>
              <a:t>StockSource</a:t>
            </a:r>
            <a:r>
              <a:rPr lang="pl-PL" dirty="0"/>
              <a:t>” </a:t>
            </a:r>
          </a:p>
        </p:txBody>
      </p:sp>
      <p:pic>
        <p:nvPicPr>
          <p:cNvPr id="12" name="Obraz 11">
            <a:extLst>
              <a:ext uri="{FF2B5EF4-FFF2-40B4-BE49-F238E27FC236}">
                <a16:creationId xmlns:a16="http://schemas.microsoft.com/office/drawing/2014/main" id="{7C085400-F9CA-AC7E-49D2-78DCB2DA1E7A}"/>
              </a:ext>
            </a:extLst>
          </p:cNvPr>
          <p:cNvPicPr>
            <a:picLocks noChangeAspect="1"/>
          </p:cNvPicPr>
          <p:nvPr/>
        </p:nvPicPr>
        <p:blipFill>
          <a:blip r:embed="rId3"/>
          <a:stretch>
            <a:fillRect/>
          </a:stretch>
        </p:blipFill>
        <p:spPr>
          <a:xfrm>
            <a:off x="5847147" y="1939974"/>
            <a:ext cx="5935888" cy="1434409"/>
          </a:xfrm>
          <a:prstGeom prst="rect">
            <a:avLst/>
          </a:prstGeom>
        </p:spPr>
      </p:pic>
      <p:pic>
        <p:nvPicPr>
          <p:cNvPr id="14" name="Obraz 13">
            <a:extLst>
              <a:ext uri="{FF2B5EF4-FFF2-40B4-BE49-F238E27FC236}">
                <a16:creationId xmlns:a16="http://schemas.microsoft.com/office/drawing/2014/main" id="{21DE5665-B99D-C3EC-D634-610877BD9218}"/>
              </a:ext>
            </a:extLst>
          </p:cNvPr>
          <p:cNvPicPr>
            <a:picLocks noChangeAspect="1"/>
          </p:cNvPicPr>
          <p:nvPr/>
        </p:nvPicPr>
        <p:blipFill>
          <a:blip r:embed="rId4"/>
          <a:stretch>
            <a:fillRect/>
          </a:stretch>
        </p:blipFill>
        <p:spPr>
          <a:xfrm>
            <a:off x="5847147" y="3886732"/>
            <a:ext cx="5935888" cy="531659"/>
          </a:xfrm>
          <a:prstGeom prst="rect">
            <a:avLst/>
          </a:prstGeom>
        </p:spPr>
      </p:pic>
      <p:sp>
        <p:nvSpPr>
          <p:cNvPr id="15" name="Google Shape;104;p2">
            <a:extLst>
              <a:ext uri="{FF2B5EF4-FFF2-40B4-BE49-F238E27FC236}">
                <a16:creationId xmlns:a16="http://schemas.microsoft.com/office/drawing/2014/main" id="{CA2853D5-188A-DB5B-1685-D512EEE2AA38}"/>
              </a:ext>
            </a:extLst>
          </p:cNvPr>
          <p:cNvSpPr txBox="1"/>
          <p:nvPr/>
        </p:nvSpPr>
        <p:spPr>
          <a:xfrm>
            <a:off x="697169" y="1361420"/>
            <a:ext cx="5000246" cy="2123618"/>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buClr>
                <a:srgbClr val="000000"/>
              </a:buClr>
              <a:buSzPts val="1800"/>
            </a:pPr>
            <a:r>
              <a:rPr lang="pl-PL" sz="1800" b="1" i="0" u="none" strike="noStrike" cap="none" dirty="0">
                <a:solidFill>
                  <a:schemeClr val="dk1"/>
                </a:solidFill>
                <a:latin typeface="Arial"/>
                <a:ea typeface="Arial"/>
                <a:cs typeface="Arial"/>
                <a:sym typeface="Arial"/>
              </a:rPr>
              <a:t>Pobranie </a:t>
            </a:r>
            <a:r>
              <a:rPr lang="pl-PL" sz="1800" b="1" i="0" u="none" strike="noStrike" cap="none" dirty="0" err="1">
                <a:solidFill>
                  <a:schemeClr val="dk1"/>
                </a:solidFill>
                <a:latin typeface="Arial"/>
                <a:ea typeface="Arial"/>
                <a:cs typeface="Arial"/>
                <a:sym typeface="Arial"/>
              </a:rPr>
              <a:t>ConnectionFactory</a:t>
            </a:r>
            <a:endParaRPr lang="pl-PL" sz="1800" b="1" i="0" u="none" strike="noStrike" cap="none" dirty="0">
              <a:solidFill>
                <a:schemeClr val="dk1"/>
              </a:solidFill>
              <a:latin typeface="Arial"/>
              <a:ea typeface="Arial"/>
              <a:cs typeface="Arial"/>
              <a:sym typeface="Arial"/>
            </a:endParaRPr>
          </a:p>
          <a:p>
            <a:pPr marR="0" lvl="0" algn="just" rtl="0">
              <a:lnSpc>
                <a:spcPct val="150000"/>
              </a:lnSpc>
              <a:spcBef>
                <a:spcPts val="0"/>
              </a:spcBef>
              <a:spcAft>
                <a:spcPts val="0"/>
              </a:spcAft>
              <a:buClr>
                <a:srgbClr val="000000"/>
              </a:buClr>
              <a:buSzPts val="1800"/>
            </a:pPr>
            <a:endParaRPr lang="pl-PL" b="1" dirty="0">
              <a:solidFill>
                <a:schemeClr val="dk1"/>
              </a:solidFill>
            </a:endParaRPr>
          </a:p>
          <a:p>
            <a:pPr marR="0" lvl="0" algn="just" rtl="0">
              <a:lnSpc>
                <a:spcPct val="150000"/>
              </a:lnSpc>
              <a:spcBef>
                <a:spcPts val="0"/>
              </a:spcBef>
              <a:spcAft>
                <a:spcPts val="0"/>
              </a:spcAft>
              <a:buClr>
                <a:srgbClr val="000000"/>
              </a:buClr>
              <a:buSzPts val="1800"/>
            </a:pPr>
            <a:r>
              <a:rPr lang="pl-PL" dirty="0"/>
              <a:t>Zarówno producent wiadomości, jak i odbiorca wiadomości (nadawca i odbiorca) muszą mieć </a:t>
            </a:r>
            <a:r>
              <a:rPr lang="pl-PL" dirty="0" err="1"/>
              <a:t>ConnectionFactory</a:t>
            </a:r>
            <a:r>
              <a:rPr lang="pl-PL" dirty="0"/>
              <a:t> by mogło ono zostać  użyte do skonfigurowania zarówno połączenia, jak i sesji.</a:t>
            </a:r>
          </a:p>
        </p:txBody>
      </p:sp>
      <p:sp>
        <p:nvSpPr>
          <p:cNvPr id="16" name="Google Shape;104;p2">
            <a:extLst>
              <a:ext uri="{FF2B5EF4-FFF2-40B4-BE49-F238E27FC236}">
                <a16:creationId xmlns:a16="http://schemas.microsoft.com/office/drawing/2014/main" id="{D8A4B56B-45C3-9ACA-C4F0-782AB84FF1B1}"/>
              </a:ext>
            </a:extLst>
          </p:cNvPr>
          <p:cNvSpPr txBox="1"/>
          <p:nvPr/>
        </p:nvSpPr>
        <p:spPr>
          <a:xfrm>
            <a:off x="697167" y="4558589"/>
            <a:ext cx="4183539" cy="1154122"/>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buClr>
                <a:srgbClr val="000000"/>
              </a:buClr>
              <a:buSzPts val="1800"/>
            </a:pPr>
            <a:r>
              <a:rPr lang="pl-PL" sz="1800" b="1" i="0" u="none" strike="noStrike" cap="none" dirty="0">
                <a:solidFill>
                  <a:schemeClr val="dk1"/>
                </a:solidFill>
                <a:latin typeface="Arial"/>
                <a:ea typeface="Arial"/>
                <a:cs typeface="Arial"/>
                <a:sym typeface="Arial"/>
              </a:rPr>
              <a:t>Nawiązanie połączenia </a:t>
            </a:r>
            <a:endParaRPr lang="pl-PL" b="1" dirty="0">
              <a:solidFill>
                <a:schemeClr val="dk1"/>
              </a:solidFill>
            </a:endParaRPr>
          </a:p>
          <a:p>
            <a:pPr marR="0" lvl="0" algn="just" rtl="0">
              <a:lnSpc>
                <a:spcPct val="150000"/>
              </a:lnSpc>
              <a:spcBef>
                <a:spcPts val="0"/>
              </a:spcBef>
              <a:spcAft>
                <a:spcPts val="0"/>
              </a:spcAft>
              <a:buClr>
                <a:srgbClr val="000000"/>
              </a:buClr>
              <a:buSzPts val="1800"/>
            </a:pPr>
            <a:r>
              <a:rPr lang="pl-PL" dirty="0"/>
              <a:t>Po uzyskaniu </a:t>
            </a:r>
            <a:r>
              <a:rPr lang="pl-PL" dirty="0" err="1"/>
              <a:t>ConnectionFactory</a:t>
            </a:r>
            <a:r>
              <a:rPr lang="pl-PL" dirty="0"/>
              <a:t> program kliencki używa go do utworzenia połączenia.</a:t>
            </a:r>
          </a:p>
        </p:txBody>
      </p:sp>
      <p:pic>
        <p:nvPicPr>
          <p:cNvPr id="18" name="Obraz 17">
            <a:extLst>
              <a:ext uri="{FF2B5EF4-FFF2-40B4-BE49-F238E27FC236}">
                <a16:creationId xmlns:a16="http://schemas.microsoft.com/office/drawing/2014/main" id="{854AFDFC-CB17-2596-9CBC-15E4DF14E278}"/>
              </a:ext>
            </a:extLst>
          </p:cNvPr>
          <p:cNvPicPr>
            <a:picLocks noChangeAspect="1"/>
          </p:cNvPicPr>
          <p:nvPr/>
        </p:nvPicPr>
        <p:blipFill>
          <a:blip r:embed="rId5"/>
          <a:stretch>
            <a:fillRect/>
          </a:stretch>
        </p:blipFill>
        <p:spPr>
          <a:xfrm>
            <a:off x="5847147" y="5038860"/>
            <a:ext cx="5819336" cy="511590"/>
          </a:xfrm>
          <a:prstGeom prst="rect">
            <a:avLst/>
          </a:prstGeom>
        </p:spPr>
      </p:pic>
    </p:spTree>
    <p:extLst>
      <p:ext uri="{BB962C8B-B14F-4D97-AF65-F5344CB8AC3E}">
        <p14:creationId xmlns:p14="http://schemas.microsoft.com/office/powerpoint/2010/main" val="114783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p1"/>
          <p:cNvSpPr txBox="1"/>
          <p:nvPr/>
        </p:nvSpPr>
        <p:spPr>
          <a:xfrm>
            <a:off x="1" y="6490067"/>
            <a:ext cx="12192000" cy="45623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1100"/>
              <a:buFont typeface="Arial"/>
              <a:buNone/>
            </a:pPr>
            <a:r>
              <a:rPr lang="pl-PL" sz="1100" b="1" dirty="0">
                <a:solidFill>
                  <a:schemeClr val="bg1">
                    <a:lumMod val="65000"/>
                  </a:schemeClr>
                </a:solidFill>
                <a:latin typeface="+mj-lt"/>
              </a:rPr>
              <a:t>WYMIANA KOMUNIKATÓW W JMS</a:t>
            </a:r>
            <a:endParaRPr sz="1100" b="1" i="0" u="none" strike="noStrike" cap="none" dirty="0">
              <a:solidFill>
                <a:schemeClr val="bg1">
                  <a:lumMod val="65000"/>
                </a:schemeClr>
              </a:solidFill>
              <a:latin typeface="+mj-lt"/>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1800"/>
              <a:buFont typeface="Arial"/>
              <a:buNone/>
            </a:pPr>
            <a:endParaRPr sz="1100" b="0" i="0" u="none" strike="noStrike" cap="none" dirty="0">
              <a:solidFill>
                <a:schemeClr val="bg1">
                  <a:lumMod val="65000"/>
                </a:schemeClr>
              </a:solidFill>
              <a:latin typeface="+mj-lt"/>
              <a:ea typeface="Twentieth Century"/>
              <a:cs typeface="Twentieth Century"/>
              <a:sym typeface="Twentieth Century"/>
            </a:endParaRPr>
          </a:p>
        </p:txBody>
      </p:sp>
      <p:sp>
        <p:nvSpPr>
          <p:cNvPr id="5" name="Google Shape;94;p1">
            <a:extLst>
              <a:ext uri="{FF2B5EF4-FFF2-40B4-BE49-F238E27FC236}">
                <a16:creationId xmlns:a16="http://schemas.microsoft.com/office/drawing/2014/main" id="{6224A0E3-3813-90B6-E974-934348AE7558}"/>
              </a:ext>
            </a:extLst>
          </p:cNvPr>
          <p:cNvSpPr/>
          <p:nvPr/>
        </p:nvSpPr>
        <p:spPr>
          <a:xfrm>
            <a:off x="0" y="0"/>
            <a:ext cx="12192000" cy="1001110"/>
          </a:xfrm>
          <a:prstGeom prst="rect">
            <a:avLst/>
          </a:prstGeom>
          <a:solidFill>
            <a:srgbClr val="7BA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 name="Google Shape;95;p1">
            <a:extLst>
              <a:ext uri="{FF2B5EF4-FFF2-40B4-BE49-F238E27FC236}">
                <a16:creationId xmlns:a16="http://schemas.microsoft.com/office/drawing/2014/main" id="{BC9AD69D-2752-64F0-63A6-23F5E3AB0EFD}"/>
              </a:ext>
            </a:extLst>
          </p:cNvPr>
          <p:cNvSpPr txBox="1"/>
          <p:nvPr/>
        </p:nvSpPr>
        <p:spPr>
          <a:xfrm>
            <a:off x="0" y="207910"/>
            <a:ext cx="121920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l-PL" sz="2400" b="1" dirty="0">
                <a:solidFill>
                  <a:schemeClr val="lt1"/>
                </a:solidFill>
              </a:rPr>
              <a:t>JMS-</a:t>
            </a:r>
            <a:r>
              <a:rPr lang="pl-PL" sz="2400" b="1" dirty="0" err="1">
                <a:solidFill>
                  <a:schemeClr val="lt1"/>
                </a:solidFill>
              </a:rPr>
              <a:t>Jakarta</a:t>
            </a:r>
            <a:endParaRPr lang="pl-PL" sz="2400" b="0" i="0" u="none" strike="noStrike" cap="none" dirty="0">
              <a:solidFill>
                <a:srgbClr val="000000"/>
              </a:solidFill>
              <a:latin typeface="Arial"/>
              <a:ea typeface="Arial"/>
              <a:cs typeface="Arial"/>
              <a:sym typeface="Arial"/>
            </a:endParaRPr>
          </a:p>
        </p:txBody>
      </p:sp>
      <p:sp>
        <p:nvSpPr>
          <p:cNvPr id="7" name="Google Shape;104;p2">
            <a:extLst>
              <a:ext uri="{FF2B5EF4-FFF2-40B4-BE49-F238E27FC236}">
                <a16:creationId xmlns:a16="http://schemas.microsoft.com/office/drawing/2014/main" id="{08F0FF6F-099D-AF6D-6BD0-FF2856157555}"/>
              </a:ext>
            </a:extLst>
          </p:cNvPr>
          <p:cNvSpPr txBox="1"/>
          <p:nvPr/>
        </p:nvSpPr>
        <p:spPr>
          <a:xfrm>
            <a:off x="697166" y="3593699"/>
            <a:ext cx="4922096" cy="2446783"/>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buClr>
                <a:srgbClr val="000000"/>
              </a:buClr>
              <a:buSzPts val="1800"/>
            </a:pPr>
            <a:r>
              <a:rPr lang="pl-PL" sz="1800" b="1" dirty="0" err="1"/>
              <a:t>MessageProducer</a:t>
            </a:r>
            <a:r>
              <a:rPr lang="pl-PL" sz="1800" dirty="0"/>
              <a:t> </a:t>
            </a:r>
          </a:p>
          <a:p>
            <a:pPr marR="0" lvl="0" algn="just" rtl="0">
              <a:lnSpc>
                <a:spcPct val="150000"/>
              </a:lnSpc>
              <a:spcBef>
                <a:spcPts val="0"/>
              </a:spcBef>
              <a:spcAft>
                <a:spcPts val="0"/>
              </a:spcAft>
              <a:buClr>
                <a:srgbClr val="000000"/>
              </a:buClr>
              <a:buSzPts val="1800"/>
            </a:pPr>
            <a:r>
              <a:rPr lang="pl-PL" dirty="0"/>
              <a:t>Po uzyskaniu sesji program kliencki używa sesji do utworzenia </a:t>
            </a:r>
            <a:r>
              <a:rPr lang="pl-PL" dirty="0" err="1"/>
              <a:t>MessageProducer</a:t>
            </a:r>
            <a:r>
              <a:rPr lang="pl-PL" dirty="0"/>
              <a:t>. Obiekt </a:t>
            </a:r>
            <a:r>
              <a:rPr lang="pl-PL" dirty="0" err="1"/>
              <a:t>MessageProducer</a:t>
            </a:r>
            <a:r>
              <a:rPr lang="pl-PL" dirty="0"/>
              <a:t> służy do wysyłania komunikatów do miejsca docelowego. </a:t>
            </a:r>
            <a:r>
              <a:rPr lang="pl-PL" dirty="0" err="1"/>
              <a:t>MessageProducer</a:t>
            </a:r>
            <a:r>
              <a:rPr lang="pl-PL" dirty="0"/>
              <a:t> jest tworzony za pomocą metody </a:t>
            </a:r>
            <a:r>
              <a:rPr lang="pl-PL" dirty="0" err="1"/>
              <a:t>Session.createProducer</a:t>
            </a:r>
            <a:r>
              <a:rPr lang="pl-PL" dirty="0"/>
              <a:t>, podając jako parametr miejsce docelowe, do którego wysyłane są wiadomości.</a:t>
            </a:r>
          </a:p>
        </p:txBody>
      </p:sp>
      <p:sp>
        <p:nvSpPr>
          <p:cNvPr id="15" name="Google Shape;104;p2">
            <a:extLst>
              <a:ext uri="{FF2B5EF4-FFF2-40B4-BE49-F238E27FC236}">
                <a16:creationId xmlns:a16="http://schemas.microsoft.com/office/drawing/2014/main" id="{CA2853D5-188A-DB5B-1685-D512EEE2AA38}"/>
              </a:ext>
            </a:extLst>
          </p:cNvPr>
          <p:cNvSpPr txBox="1"/>
          <p:nvPr/>
        </p:nvSpPr>
        <p:spPr>
          <a:xfrm>
            <a:off x="697169" y="1361420"/>
            <a:ext cx="5000246" cy="2123618"/>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buClr>
                <a:srgbClr val="000000"/>
              </a:buClr>
              <a:buSzPts val="1800"/>
            </a:pPr>
            <a:r>
              <a:rPr lang="pl-PL" sz="1800" b="1" i="0" u="none" strike="noStrike" cap="none" dirty="0">
                <a:solidFill>
                  <a:schemeClr val="dk1"/>
                </a:solidFill>
                <a:latin typeface="Arial"/>
                <a:ea typeface="Arial"/>
                <a:cs typeface="Arial"/>
                <a:sym typeface="Arial"/>
              </a:rPr>
              <a:t>Utworzenie sesji</a:t>
            </a:r>
          </a:p>
          <a:p>
            <a:pPr marR="0" lvl="0" algn="just" rtl="0">
              <a:lnSpc>
                <a:spcPct val="150000"/>
              </a:lnSpc>
              <a:spcBef>
                <a:spcPts val="0"/>
              </a:spcBef>
              <a:spcAft>
                <a:spcPts val="0"/>
              </a:spcAft>
              <a:buClr>
                <a:srgbClr val="000000"/>
              </a:buClr>
              <a:buSzPts val="1800"/>
            </a:pPr>
            <a:endParaRPr lang="pl-PL" b="1" dirty="0">
              <a:solidFill>
                <a:schemeClr val="dk1"/>
              </a:solidFill>
            </a:endParaRPr>
          </a:p>
          <a:p>
            <a:pPr marR="0" lvl="0" algn="just" rtl="0">
              <a:lnSpc>
                <a:spcPct val="150000"/>
              </a:lnSpc>
              <a:spcBef>
                <a:spcPts val="0"/>
              </a:spcBef>
              <a:spcAft>
                <a:spcPts val="0"/>
              </a:spcAft>
              <a:buClr>
                <a:srgbClr val="000000"/>
              </a:buClr>
              <a:buSzPts val="1800"/>
            </a:pPr>
            <a:r>
              <a:rPr lang="pl-PL" dirty="0"/>
              <a:t>Po uzyskaniu połączenia program kliencki używa go do utworzenia sesji. Sesja służy do </a:t>
            </a:r>
            <a:r>
              <a:rPr lang="pl-PL" dirty="0" err="1"/>
              <a:t>utwórzenia</a:t>
            </a:r>
            <a:r>
              <a:rPr lang="pl-PL" dirty="0"/>
              <a:t> </a:t>
            </a:r>
            <a:r>
              <a:rPr lang="pl-PL" dirty="0" err="1"/>
              <a:t>MessageProducer</a:t>
            </a:r>
            <a:r>
              <a:rPr lang="pl-PL" dirty="0"/>
              <a:t> (wysyłania wiadomości) lub </a:t>
            </a:r>
            <a:r>
              <a:rPr lang="pl-PL" dirty="0" err="1"/>
              <a:t>MessageConsumer</a:t>
            </a:r>
            <a:r>
              <a:rPr lang="pl-PL" dirty="0"/>
              <a:t> (odbieranie wiadomości).</a:t>
            </a:r>
          </a:p>
        </p:txBody>
      </p:sp>
      <p:pic>
        <p:nvPicPr>
          <p:cNvPr id="3" name="Obraz 2">
            <a:extLst>
              <a:ext uri="{FF2B5EF4-FFF2-40B4-BE49-F238E27FC236}">
                <a16:creationId xmlns:a16="http://schemas.microsoft.com/office/drawing/2014/main" id="{244466B7-2FEA-6AAC-5CBB-0F5889454C1D}"/>
              </a:ext>
            </a:extLst>
          </p:cNvPr>
          <p:cNvPicPr>
            <a:picLocks noChangeAspect="1"/>
          </p:cNvPicPr>
          <p:nvPr/>
        </p:nvPicPr>
        <p:blipFill>
          <a:blip r:embed="rId3"/>
          <a:stretch>
            <a:fillRect/>
          </a:stretch>
        </p:blipFill>
        <p:spPr>
          <a:xfrm>
            <a:off x="5847147" y="2137030"/>
            <a:ext cx="5935888" cy="1013876"/>
          </a:xfrm>
          <a:prstGeom prst="rect">
            <a:avLst/>
          </a:prstGeom>
        </p:spPr>
      </p:pic>
      <p:pic>
        <p:nvPicPr>
          <p:cNvPr id="8" name="Obraz 7">
            <a:extLst>
              <a:ext uri="{FF2B5EF4-FFF2-40B4-BE49-F238E27FC236}">
                <a16:creationId xmlns:a16="http://schemas.microsoft.com/office/drawing/2014/main" id="{2034687B-09C1-EEA9-D12E-AD32BF8ADAD7}"/>
              </a:ext>
            </a:extLst>
          </p:cNvPr>
          <p:cNvPicPr>
            <a:picLocks noChangeAspect="1"/>
          </p:cNvPicPr>
          <p:nvPr/>
        </p:nvPicPr>
        <p:blipFill>
          <a:blip r:embed="rId4"/>
          <a:stretch>
            <a:fillRect/>
          </a:stretch>
        </p:blipFill>
        <p:spPr>
          <a:xfrm>
            <a:off x="5847147" y="4471732"/>
            <a:ext cx="6050158" cy="908432"/>
          </a:xfrm>
          <a:prstGeom prst="rect">
            <a:avLst/>
          </a:prstGeom>
        </p:spPr>
      </p:pic>
    </p:spTree>
    <p:extLst>
      <p:ext uri="{BB962C8B-B14F-4D97-AF65-F5344CB8AC3E}">
        <p14:creationId xmlns:p14="http://schemas.microsoft.com/office/powerpoint/2010/main" val="3329738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p1"/>
          <p:cNvSpPr txBox="1"/>
          <p:nvPr/>
        </p:nvSpPr>
        <p:spPr>
          <a:xfrm>
            <a:off x="1" y="6490067"/>
            <a:ext cx="12192000" cy="45623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1100"/>
              <a:buFont typeface="Arial"/>
              <a:buNone/>
            </a:pPr>
            <a:r>
              <a:rPr lang="pl-PL" sz="1100" b="1" dirty="0">
                <a:solidFill>
                  <a:schemeClr val="bg1">
                    <a:lumMod val="65000"/>
                  </a:schemeClr>
                </a:solidFill>
                <a:latin typeface="+mj-lt"/>
              </a:rPr>
              <a:t>WYMIANA KOMUNIKATÓW W JMS</a:t>
            </a:r>
            <a:endParaRPr sz="1100" b="1" i="0" u="none" strike="noStrike" cap="none" dirty="0">
              <a:solidFill>
                <a:schemeClr val="bg1">
                  <a:lumMod val="65000"/>
                </a:schemeClr>
              </a:solidFill>
              <a:latin typeface="+mj-lt"/>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1800"/>
              <a:buFont typeface="Arial"/>
              <a:buNone/>
            </a:pPr>
            <a:endParaRPr sz="1100" b="0" i="0" u="none" strike="noStrike" cap="none" dirty="0">
              <a:solidFill>
                <a:schemeClr val="bg1">
                  <a:lumMod val="65000"/>
                </a:schemeClr>
              </a:solidFill>
              <a:latin typeface="+mj-lt"/>
              <a:ea typeface="Twentieth Century"/>
              <a:cs typeface="Twentieth Century"/>
              <a:sym typeface="Twentieth Century"/>
            </a:endParaRPr>
          </a:p>
        </p:txBody>
      </p:sp>
      <p:sp>
        <p:nvSpPr>
          <p:cNvPr id="5" name="Google Shape;94;p1">
            <a:extLst>
              <a:ext uri="{FF2B5EF4-FFF2-40B4-BE49-F238E27FC236}">
                <a16:creationId xmlns:a16="http://schemas.microsoft.com/office/drawing/2014/main" id="{6224A0E3-3813-90B6-E974-934348AE7558}"/>
              </a:ext>
            </a:extLst>
          </p:cNvPr>
          <p:cNvSpPr/>
          <p:nvPr/>
        </p:nvSpPr>
        <p:spPr>
          <a:xfrm>
            <a:off x="0" y="0"/>
            <a:ext cx="12192000" cy="1001110"/>
          </a:xfrm>
          <a:prstGeom prst="rect">
            <a:avLst/>
          </a:prstGeom>
          <a:solidFill>
            <a:srgbClr val="7BA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 name="Google Shape;95;p1">
            <a:extLst>
              <a:ext uri="{FF2B5EF4-FFF2-40B4-BE49-F238E27FC236}">
                <a16:creationId xmlns:a16="http://schemas.microsoft.com/office/drawing/2014/main" id="{BC9AD69D-2752-64F0-63A6-23F5E3AB0EFD}"/>
              </a:ext>
            </a:extLst>
          </p:cNvPr>
          <p:cNvSpPr txBox="1"/>
          <p:nvPr/>
        </p:nvSpPr>
        <p:spPr>
          <a:xfrm>
            <a:off x="0" y="207910"/>
            <a:ext cx="121920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l-PL" sz="2400" b="1" dirty="0">
                <a:solidFill>
                  <a:schemeClr val="lt1"/>
                </a:solidFill>
              </a:rPr>
              <a:t>JMS-</a:t>
            </a:r>
            <a:r>
              <a:rPr lang="pl-PL" sz="2400" b="1" dirty="0" err="1">
                <a:solidFill>
                  <a:schemeClr val="lt1"/>
                </a:solidFill>
              </a:rPr>
              <a:t>Jakarta</a:t>
            </a:r>
            <a:endParaRPr lang="pl-PL" sz="2400" b="0" i="0" u="none" strike="noStrike" cap="none" dirty="0">
              <a:solidFill>
                <a:srgbClr val="000000"/>
              </a:solidFill>
              <a:latin typeface="Arial"/>
              <a:ea typeface="Arial"/>
              <a:cs typeface="Arial"/>
              <a:sym typeface="Arial"/>
            </a:endParaRPr>
          </a:p>
        </p:txBody>
      </p:sp>
      <p:sp>
        <p:nvSpPr>
          <p:cNvPr id="7" name="Google Shape;104;p2">
            <a:extLst>
              <a:ext uri="{FF2B5EF4-FFF2-40B4-BE49-F238E27FC236}">
                <a16:creationId xmlns:a16="http://schemas.microsoft.com/office/drawing/2014/main" id="{08F0FF6F-099D-AF6D-6BD0-FF2856157555}"/>
              </a:ext>
            </a:extLst>
          </p:cNvPr>
          <p:cNvSpPr txBox="1"/>
          <p:nvPr/>
        </p:nvSpPr>
        <p:spPr>
          <a:xfrm>
            <a:off x="736244" y="4326615"/>
            <a:ext cx="4922096" cy="507791"/>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buClr>
                <a:srgbClr val="000000"/>
              </a:buClr>
              <a:buSzPts val="1800"/>
            </a:pPr>
            <a:r>
              <a:rPr lang="pl-PL" sz="1800" b="1" i="0" u="none" strike="noStrike" baseline="0" dirty="0">
                <a:solidFill>
                  <a:srgbClr val="333333"/>
                </a:solidFill>
                <a:latin typeface="+mj-lt"/>
              </a:rPr>
              <a:t>Wysyłanie i odbieranie </a:t>
            </a:r>
            <a:endParaRPr lang="pl-PL" sz="1800" dirty="0">
              <a:latin typeface="+mj-lt"/>
            </a:endParaRPr>
          </a:p>
        </p:txBody>
      </p:sp>
      <p:sp>
        <p:nvSpPr>
          <p:cNvPr id="15" name="Google Shape;104;p2">
            <a:extLst>
              <a:ext uri="{FF2B5EF4-FFF2-40B4-BE49-F238E27FC236}">
                <a16:creationId xmlns:a16="http://schemas.microsoft.com/office/drawing/2014/main" id="{CA2853D5-188A-DB5B-1685-D512EEE2AA38}"/>
              </a:ext>
            </a:extLst>
          </p:cNvPr>
          <p:cNvSpPr txBox="1"/>
          <p:nvPr/>
        </p:nvSpPr>
        <p:spPr>
          <a:xfrm>
            <a:off x="697169" y="1361420"/>
            <a:ext cx="5000246" cy="2123618"/>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buClr>
                <a:srgbClr val="000000"/>
              </a:buClr>
              <a:buSzPts val="1800"/>
            </a:pPr>
            <a:r>
              <a:rPr lang="pl-PL" sz="1800" b="1" i="0" u="none" strike="noStrike" baseline="0" dirty="0" err="1">
                <a:solidFill>
                  <a:srgbClr val="333333"/>
                </a:solidFill>
                <a:latin typeface="+mj-lt"/>
              </a:rPr>
              <a:t>MessageConsumer</a:t>
            </a:r>
            <a:endParaRPr lang="pl-PL" sz="1800" b="1" dirty="0">
              <a:solidFill>
                <a:schemeClr val="dk1"/>
              </a:solidFill>
              <a:latin typeface="+mj-lt"/>
            </a:endParaRPr>
          </a:p>
          <a:p>
            <a:pPr marR="0" lvl="0" algn="just" rtl="0">
              <a:lnSpc>
                <a:spcPct val="150000"/>
              </a:lnSpc>
              <a:spcBef>
                <a:spcPts val="0"/>
              </a:spcBef>
              <a:spcAft>
                <a:spcPts val="0"/>
              </a:spcAft>
              <a:buClr>
                <a:srgbClr val="000000"/>
              </a:buClr>
              <a:buSzPts val="1800"/>
            </a:pPr>
            <a:r>
              <a:rPr lang="pl-PL" dirty="0" err="1"/>
              <a:t>MessageConsumer</a:t>
            </a:r>
            <a:r>
              <a:rPr lang="pl-PL" dirty="0"/>
              <a:t> służy do odbierania komunikatów z miejsca docelowego, którym w tym przykładzie jest kolejka </a:t>
            </a:r>
            <a:r>
              <a:rPr lang="pl-PL" dirty="0" err="1"/>
              <a:t>stockQueue</a:t>
            </a:r>
            <a:r>
              <a:rPr lang="pl-PL" dirty="0"/>
              <a:t>. </a:t>
            </a:r>
            <a:r>
              <a:rPr lang="pl-PL" dirty="0" err="1"/>
              <a:t>MessageConsumer</a:t>
            </a:r>
            <a:r>
              <a:rPr lang="pl-PL" dirty="0"/>
              <a:t> jest tworzony za pomocą metody </a:t>
            </a:r>
            <a:r>
              <a:rPr lang="pl-PL" dirty="0" err="1"/>
              <a:t>Session.createConsumer</a:t>
            </a:r>
            <a:r>
              <a:rPr lang="pl-PL" dirty="0"/>
              <a:t>, podając parametr - miejsce docelowe, z którego odbierane są komunikaty.</a:t>
            </a:r>
          </a:p>
        </p:txBody>
      </p:sp>
      <p:pic>
        <p:nvPicPr>
          <p:cNvPr id="4" name="Obraz 3">
            <a:extLst>
              <a:ext uri="{FF2B5EF4-FFF2-40B4-BE49-F238E27FC236}">
                <a16:creationId xmlns:a16="http://schemas.microsoft.com/office/drawing/2014/main" id="{769229C1-8AA8-E435-FA13-E918C975D154}"/>
              </a:ext>
            </a:extLst>
          </p:cNvPr>
          <p:cNvPicPr>
            <a:picLocks noChangeAspect="1"/>
          </p:cNvPicPr>
          <p:nvPr/>
        </p:nvPicPr>
        <p:blipFill>
          <a:blip r:embed="rId3"/>
          <a:stretch>
            <a:fillRect/>
          </a:stretch>
        </p:blipFill>
        <p:spPr>
          <a:xfrm>
            <a:off x="6096000" y="2097322"/>
            <a:ext cx="5821222" cy="813344"/>
          </a:xfrm>
          <a:prstGeom prst="rect">
            <a:avLst/>
          </a:prstGeom>
        </p:spPr>
      </p:pic>
      <p:pic>
        <p:nvPicPr>
          <p:cNvPr id="12" name="Obraz 11">
            <a:extLst>
              <a:ext uri="{FF2B5EF4-FFF2-40B4-BE49-F238E27FC236}">
                <a16:creationId xmlns:a16="http://schemas.microsoft.com/office/drawing/2014/main" id="{8D8FD78B-9FDB-B729-0A59-21323F69FDAF}"/>
              </a:ext>
            </a:extLst>
          </p:cNvPr>
          <p:cNvPicPr>
            <a:picLocks noChangeAspect="1"/>
          </p:cNvPicPr>
          <p:nvPr/>
        </p:nvPicPr>
        <p:blipFill>
          <a:blip r:embed="rId4"/>
          <a:stretch>
            <a:fillRect/>
          </a:stretch>
        </p:blipFill>
        <p:spPr>
          <a:xfrm>
            <a:off x="6096000" y="4927551"/>
            <a:ext cx="5821223" cy="535018"/>
          </a:xfrm>
          <a:prstGeom prst="rect">
            <a:avLst/>
          </a:prstGeom>
        </p:spPr>
      </p:pic>
      <p:pic>
        <p:nvPicPr>
          <p:cNvPr id="14" name="Obraz 13">
            <a:extLst>
              <a:ext uri="{FF2B5EF4-FFF2-40B4-BE49-F238E27FC236}">
                <a16:creationId xmlns:a16="http://schemas.microsoft.com/office/drawing/2014/main" id="{2E2ED218-FFD7-FDB2-6DE5-A15F2E9A12E9}"/>
              </a:ext>
            </a:extLst>
          </p:cNvPr>
          <p:cNvPicPr>
            <a:picLocks noChangeAspect="1"/>
          </p:cNvPicPr>
          <p:nvPr/>
        </p:nvPicPr>
        <p:blipFill>
          <a:blip r:embed="rId5"/>
          <a:stretch>
            <a:fillRect/>
          </a:stretch>
        </p:blipFill>
        <p:spPr>
          <a:xfrm>
            <a:off x="6096000" y="3947335"/>
            <a:ext cx="5821222" cy="688594"/>
          </a:xfrm>
          <a:prstGeom prst="rect">
            <a:avLst/>
          </a:prstGeom>
        </p:spPr>
      </p:pic>
    </p:spTree>
    <p:extLst>
      <p:ext uri="{BB962C8B-B14F-4D97-AF65-F5344CB8AC3E}">
        <p14:creationId xmlns:p14="http://schemas.microsoft.com/office/powerpoint/2010/main" val="1382552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p1"/>
          <p:cNvSpPr txBox="1"/>
          <p:nvPr/>
        </p:nvSpPr>
        <p:spPr>
          <a:xfrm>
            <a:off x="1" y="6490067"/>
            <a:ext cx="12192000" cy="45623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1100"/>
              <a:buFont typeface="Arial"/>
              <a:buNone/>
            </a:pPr>
            <a:r>
              <a:rPr lang="pl-PL" sz="1100" b="1" dirty="0">
                <a:solidFill>
                  <a:schemeClr val="bg1">
                    <a:lumMod val="65000"/>
                  </a:schemeClr>
                </a:solidFill>
                <a:latin typeface="+mj-lt"/>
              </a:rPr>
              <a:t>WYMIANA KOMUNIKATÓW W JMS</a:t>
            </a:r>
            <a:endParaRPr sz="1100" b="1" i="0" u="none" strike="noStrike" cap="none" dirty="0">
              <a:solidFill>
                <a:schemeClr val="bg1">
                  <a:lumMod val="65000"/>
                </a:schemeClr>
              </a:solidFill>
              <a:latin typeface="+mj-lt"/>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1800"/>
              <a:buFont typeface="Arial"/>
              <a:buNone/>
            </a:pPr>
            <a:endParaRPr sz="1100" b="0" i="0" u="none" strike="noStrike" cap="none" dirty="0">
              <a:solidFill>
                <a:schemeClr val="bg1">
                  <a:lumMod val="65000"/>
                </a:schemeClr>
              </a:solidFill>
              <a:latin typeface="+mj-lt"/>
              <a:ea typeface="Twentieth Century"/>
              <a:cs typeface="Twentieth Century"/>
              <a:sym typeface="Twentieth Century"/>
            </a:endParaRPr>
          </a:p>
        </p:txBody>
      </p:sp>
      <p:sp>
        <p:nvSpPr>
          <p:cNvPr id="5" name="Google Shape;94;p1">
            <a:extLst>
              <a:ext uri="{FF2B5EF4-FFF2-40B4-BE49-F238E27FC236}">
                <a16:creationId xmlns:a16="http://schemas.microsoft.com/office/drawing/2014/main" id="{6224A0E3-3813-90B6-E974-934348AE7558}"/>
              </a:ext>
            </a:extLst>
          </p:cNvPr>
          <p:cNvSpPr/>
          <p:nvPr/>
        </p:nvSpPr>
        <p:spPr>
          <a:xfrm>
            <a:off x="0" y="0"/>
            <a:ext cx="12192000" cy="1001110"/>
          </a:xfrm>
          <a:prstGeom prst="rect">
            <a:avLst/>
          </a:prstGeom>
          <a:solidFill>
            <a:srgbClr val="7BA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 name="Google Shape;95;p1">
            <a:extLst>
              <a:ext uri="{FF2B5EF4-FFF2-40B4-BE49-F238E27FC236}">
                <a16:creationId xmlns:a16="http://schemas.microsoft.com/office/drawing/2014/main" id="{BC9AD69D-2752-64F0-63A6-23F5E3AB0EFD}"/>
              </a:ext>
            </a:extLst>
          </p:cNvPr>
          <p:cNvSpPr txBox="1"/>
          <p:nvPr/>
        </p:nvSpPr>
        <p:spPr>
          <a:xfrm>
            <a:off x="0" y="207910"/>
            <a:ext cx="121920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l-PL" sz="2400" b="1" dirty="0">
                <a:solidFill>
                  <a:schemeClr val="lt1"/>
                </a:solidFill>
              </a:rPr>
              <a:t>Wymiana komunikatów w JMS</a:t>
            </a:r>
            <a:endParaRPr lang="pl-PL" sz="2400" b="0" i="0" u="none" strike="noStrike" cap="none" dirty="0">
              <a:solidFill>
                <a:srgbClr val="000000"/>
              </a:solidFill>
              <a:latin typeface="Arial"/>
              <a:ea typeface="Arial"/>
              <a:cs typeface="Arial"/>
              <a:sym typeface="Arial"/>
            </a:endParaRPr>
          </a:p>
        </p:txBody>
      </p:sp>
      <p:sp>
        <p:nvSpPr>
          <p:cNvPr id="8" name="Google Shape;104;p2">
            <a:extLst>
              <a:ext uri="{FF2B5EF4-FFF2-40B4-BE49-F238E27FC236}">
                <a16:creationId xmlns:a16="http://schemas.microsoft.com/office/drawing/2014/main" id="{D5C1F503-5BF0-0BDD-880E-F280BC89F63C}"/>
              </a:ext>
            </a:extLst>
          </p:cNvPr>
          <p:cNvSpPr txBox="1"/>
          <p:nvPr/>
        </p:nvSpPr>
        <p:spPr>
          <a:xfrm>
            <a:off x="4841143" y="3169924"/>
            <a:ext cx="2192704" cy="415458"/>
          </a:xfrm>
          <a:prstGeom prst="rect">
            <a:avLst/>
          </a:prstGeom>
          <a:noFill/>
          <a:ln>
            <a:noFill/>
          </a:ln>
        </p:spPr>
        <p:txBody>
          <a:bodyPr spcFirstLastPara="1" wrap="square" lIns="91425" tIns="45700" rIns="91425" bIns="45700" anchor="t" anchorCtr="0">
            <a:spAutoFit/>
          </a:bodyPr>
          <a:lstStyle/>
          <a:p>
            <a:pPr algn="ctr">
              <a:lnSpc>
                <a:spcPct val="150000"/>
              </a:lnSpc>
            </a:pPr>
            <a:r>
              <a:rPr lang="pl-PL" b="1" dirty="0">
                <a:effectLst/>
                <a:latin typeface="+mj-lt"/>
              </a:rPr>
              <a:t>Dziękuję za uwagę</a:t>
            </a:r>
            <a:r>
              <a:rPr lang="pl-PL" dirty="0">
                <a:effectLst/>
                <a:latin typeface="+mj-lt"/>
              </a:rPr>
              <a:t>.</a:t>
            </a:r>
          </a:p>
        </p:txBody>
      </p:sp>
    </p:spTree>
    <p:extLst>
      <p:ext uri="{BB962C8B-B14F-4D97-AF65-F5344CB8AC3E}">
        <p14:creationId xmlns:p14="http://schemas.microsoft.com/office/powerpoint/2010/main" val="17287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13" name="Obraz 12">
            <a:extLst>
              <a:ext uri="{FF2B5EF4-FFF2-40B4-BE49-F238E27FC236}">
                <a16:creationId xmlns:a16="http://schemas.microsoft.com/office/drawing/2014/main" id="{428A44EC-D053-FB41-B1D5-C62F9F30BD71}"/>
              </a:ext>
            </a:extLst>
          </p:cNvPr>
          <p:cNvPicPr>
            <a:picLocks noChangeAspect="1"/>
          </p:cNvPicPr>
          <p:nvPr/>
        </p:nvPicPr>
        <p:blipFill>
          <a:blip r:embed="rId4"/>
          <a:stretch>
            <a:fillRect/>
          </a:stretch>
        </p:blipFill>
        <p:spPr>
          <a:xfrm>
            <a:off x="8029575" y="2000301"/>
            <a:ext cx="3384293" cy="1545583"/>
          </a:xfrm>
          <a:prstGeom prst="rect">
            <a:avLst/>
          </a:prstGeom>
        </p:spPr>
      </p:pic>
      <p:sp>
        <p:nvSpPr>
          <p:cNvPr id="96" name="Google Shape;96;p1"/>
          <p:cNvSpPr txBox="1"/>
          <p:nvPr/>
        </p:nvSpPr>
        <p:spPr>
          <a:xfrm>
            <a:off x="1" y="6490067"/>
            <a:ext cx="12192000" cy="45623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1100"/>
              <a:buFont typeface="Arial"/>
              <a:buNone/>
            </a:pPr>
            <a:r>
              <a:rPr lang="pl-PL" sz="1100" b="1" dirty="0">
                <a:solidFill>
                  <a:schemeClr val="bg1">
                    <a:lumMod val="65000"/>
                  </a:schemeClr>
                </a:solidFill>
                <a:latin typeface="+mj-lt"/>
              </a:rPr>
              <a:t>WYMIANA KOMUNIKATÓW W JMS</a:t>
            </a:r>
            <a:endParaRPr sz="1100" b="1" i="0" u="none" strike="noStrike" cap="none" dirty="0">
              <a:solidFill>
                <a:schemeClr val="bg1">
                  <a:lumMod val="65000"/>
                </a:schemeClr>
              </a:solidFill>
              <a:latin typeface="+mj-lt"/>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1800"/>
              <a:buFont typeface="Arial"/>
              <a:buNone/>
            </a:pPr>
            <a:endParaRPr sz="1100" b="0" i="0" u="none" strike="noStrike" cap="none" dirty="0">
              <a:solidFill>
                <a:schemeClr val="bg1">
                  <a:lumMod val="65000"/>
                </a:schemeClr>
              </a:solidFill>
              <a:latin typeface="+mj-lt"/>
              <a:ea typeface="Twentieth Century"/>
              <a:cs typeface="Twentieth Century"/>
              <a:sym typeface="Twentieth Century"/>
            </a:endParaRPr>
          </a:p>
        </p:txBody>
      </p:sp>
      <p:sp>
        <p:nvSpPr>
          <p:cNvPr id="5" name="Google Shape;94;p1">
            <a:extLst>
              <a:ext uri="{FF2B5EF4-FFF2-40B4-BE49-F238E27FC236}">
                <a16:creationId xmlns:a16="http://schemas.microsoft.com/office/drawing/2014/main" id="{6224A0E3-3813-90B6-E974-934348AE7558}"/>
              </a:ext>
            </a:extLst>
          </p:cNvPr>
          <p:cNvSpPr/>
          <p:nvPr/>
        </p:nvSpPr>
        <p:spPr>
          <a:xfrm>
            <a:off x="0" y="0"/>
            <a:ext cx="12192000" cy="1001110"/>
          </a:xfrm>
          <a:prstGeom prst="rect">
            <a:avLst/>
          </a:prstGeom>
          <a:solidFill>
            <a:srgbClr val="7BA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 name="Google Shape;95;p1">
            <a:extLst>
              <a:ext uri="{FF2B5EF4-FFF2-40B4-BE49-F238E27FC236}">
                <a16:creationId xmlns:a16="http://schemas.microsoft.com/office/drawing/2014/main" id="{BC9AD69D-2752-64F0-63A6-23F5E3AB0EFD}"/>
              </a:ext>
            </a:extLst>
          </p:cNvPr>
          <p:cNvSpPr txBox="1"/>
          <p:nvPr/>
        </p:nvSpPr>
        <p:spPr>
          <a:xfrm>
            <a:off x="0" y="207910"/>
            <a:ext cx="121920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l-PL" sz="2400" b="1" dirty="0">
                <a:solidFill>
                  <a:schemeClr val="lt1"/>
                </a:solidFill>
              </a:rPr>
              <a:t>Czym jest JMS ?</a:t>
            </a:r>
            <a:endParaRPr sz="2400" b="0" i="0" u="none" strike="noStrike" cap="none" dirty="0">
              <a:solidFill>
                <a:srgbClr val="000000"/>
              </a:solidFill>
              <a:latin typeface="Arial"/>
              <a:ea typeface="Arial"/>
              <a:cs typeface="Arial"/>
              <a:sym typeface="Arial"/>
            </a:endParaRPr>
          </a:p>
        </p:txBody>
      </p:sp>
      <p:sp>
        <p:nvSpPr>
          <p:cNvPr id="11" name="Google Shape;104;p2">
            <a:extLst>
              <a:ext uri="{FF2B5EF4-FFF2-40B4-BE49-F238E27FC236}">
                <a16:creationId xmlns:a16="http://schemas.microsoft.com/office/drawing/2014/main" id="{8548056B-63BA-3379-3D13-AE88F6890C07}"/>
              </a:ext>
            </a:extLst>
          </p:cNvPr>
          <p:cNvSpPr txBox="1"/>
          <p:nvPr/>
        </p:nvSpPr>
        <p:spPr>
          <a:xfrm>
            <a:off x="365639" y="2018007"/>
            <a:ext cx="7432418" cy="180045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800"/>
              <a:buFont typeface="Arial"/>
              <a:buNone/>
            </a:pPr>
            <a:r>
              <a:rPr lang="pl-PL" sz="1800" b="1" i="0" u="none" strike="noStrike" cap="none" dirty="0">
                <a:solidFill>
                  <a:schemeClr val="dk1"/>
                </a:solidFill>
                <a:latin typeface="Arial"/>
                <a:ea typeface="Arial"/>
                <a:cs typeface="Arial"/>
                <a:sym typeface="Arial"/>
              </a:rPr>
              <a:t>JMS (Java Message Service) </a:t>
            </a:r>
            <a:r>
              <a:rPr lang="pl-PL" dirty="0">
                <a:effectLst/>
              </a:rPr>
              <a:t>to interfejs API języka Java do implementacji zorientowanego na komunikaty oprogramowania pośredniego. Jest standardem przesyłania komunikatów umożliwiający tworzenie, wysyłanie, odbieranie i odczytywanie komunikatów wykorzystywanych przez komponenty aplikacji w sposób asynchroniczny, luźno powiązany i niezawodny. </a:t>
            </a:r>
            <a:endParaRPr lang="pl-PL" dirty="0"/>
          </a:p>
        </p:txBody>
      </p:sp>
      <p:sp>
        <p:nvSpPr>
          <p:cNvPr id="14" name="Google Shape;103;p2">
            <a:extLst>
              <a:ext uri="{FF2B5EF4-FFF2-40B4-BE49-F238E27FC236}">
                <a16:creationId xmlns:a16="http://schemas.microsoft.com/office/drawing/2014/main" id="{3A727B3F-B508-76F5-0097-0D1C4CAD6DBF}"/>
              </a:ext>
            </a:extLst>
          </p:cNvPr>
          <p:cNvSpPr txBox="1"/>
          <p:nvPr/>
        </p:nvSpPr>
        <p:spPr>
          <a:xfrm>
            <a:off x="1387368" y="4835357"/>
            <a:ext cx="8756757"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800"/>
              <a:buFont typeface="Arial"/>
              <a:buNone/>
            </a:pPr>
            <a:r>
              <a:rPr lang="pl-PL" sz="1600" b="1" dirty="0">
                <a:solidFill>
                  <a:schemeClr val="tx1"/>
                </a:solidFill>
                <a:effectLst/>
                <a:latin typeface="+mj-lt"/>
              </a:rPr>
              <a:t>Współdziałanie aplikacji poprzez wymianę komunikatów ma tę zaletę, że uniezależnia</a:t>
            </a:r>
          </a:p>
          <a:p>
            <a:pPr marL="0" marR="0" lvl="0" indent="0" algn="ctr" rtl="0">
              <a:lnSpc>
                <a:spcPct val="150000"/>
              </a:lnSpc>
              <a:spcBef>
                <a:spcPts val="0"/>
              </a:spcBef>
              <a:spcAft>
                <a:spcPts val="0"/>
              </a:spcAft>
              <a:buClr>
                <a:srgbClr val="000000"/>
              </a:buClr>
              <a:buSzPts val="1800"/>
              <a:buFont typeface="Arial"/>
              <a:buNone/>
            </a:pPr>
            <a:r>
              <a:rPr lang="pl-PL" sz="1600" b="1" dirty="0">
                <a:solidFill>
                  <a:schemeClr val="tx1"/>
                </a:solidFill>
                <a:latin typeface="+mj-lt"/>
              </a:rPr>
              <a:t>      </a:t>
            </a:r>
            <a:r>
              <a:rPr lang="pl-PL" sz="1600" b="1" dirty="0">
                <a:solidFill>
                  <a:schemeClr val="tx1"/>
                </a:solidFill>
                <a:effectLst/>
                <a:latin typeface="+mj-lt"/>
              </a:rPr>
              <a:t>kody programów od siebie ("</a:t>
            </a:r>
            <a:r>
              <a:rPr lang="pl-PL" sz="1600" b="1" dirty="0" err="1">
                <a:solidFill>
                  <a:schemeClr val="tx1"/>
                </a:solidFill>
                <a:effectLst/>
                <a:latin typeface="+mj-lt"/>
              </a:rPr>
              <a:t>loose</a:t>
            </a:r>
            <a:r>
              <a:rPr lang="pl-PL" sz="1600" b="1" dirty="0">
                <a:solidFill>
                  <a:schemeClr val="tx1"/>
                </a:solidFill>
                <a:effectLst/>
                <a:latin typeface="+mj-lt"/>
              </a:rPr>
              <a:t> </a:t>
            </a:r>
            <a:r>
              <a:rPr lang="pl-PL" sz="1600" b="1" dirty="0" err="1">
                <a:solidFill>
                  <a:schemeClr val="tx1"/>
                </a:solidFill>
                <a:effectLst/>
                <a:latin typeface="+mj-lt"/>
              </a:rPr>
              <a:t>coupling</a:t>
            </a:r>
            <a:r>
              <a:rPr lang="pl-PL" sz="1600" b="1" dirty="0">
                <a:solidFill>
                  <a:schemeClr val="tx1"/>
                </a:solidFill>
                <a:effectLst/>
                <a:latin typeface="+mj-lt"/>
              </a:rPr>
              <a:t>")</a:t>
            </a:r>
            <a:endParaRPr lang="pl-PL" sz="1600" b="1" u="none" strike="noStrike" cap="none" dirty="0">
              <a:solidFill>
                <a:schemeClr val="tx1"/>
              </a:solidFill>
              <a:latin typeface="+mj-lt"/>
              <a:ea typeface="Arial"/>
              <a:cs typeface="Arial"/>
              <a:sym typeface="Arial"/>
            </a:endParaRPr>
          </a:p>
        </p:txBody>
      </p:sp>
    </p:spTree>
    <p:extLst>
      <p:ext uri="{BB962C8B-B14F-4D97-AF65-F5344CB8AC3E}">
        <p14:creationId xmlns:p14="http://schemas.microsoft.com/office/powerpoint/2010/main" val="81674733"/>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13" name="Obraz 12">
            <a:extLst>
              <a:ext uri="{FF2B5EF4-FFF2-40B4-BE49-F238E27FC236}">
                <a16:creationId xmlns:a16="http://schemas.microsoft.com/office/drawing/2014/main" id="{428A44EC-D053-FB41-B1D5-C62F9F30BD71}"/>
              </a:ext>
            </a:extLst>
          </p:cNvPr>
          <p:cNvPicPr>
            <a:picLocks noChangeAspect="1"/>
          </p:cNvPicPr>
          <p:nvPr/>
        </p:nvPicPr>
        <p:blipFill>
          <a:blip r:embed="rId4"/>
          <a:stretch>
            <a:fillRect/>
          </a:stretch>
        </p:blipFill>
        <p:spPr>
          <a:xfrm>
            <a:off x="8020050" y="2176651"/>
            <a:ext cx="3384293" cy="1545583"/>
          </a:xfrm>
          <a:prstGeom prst="rect">
            <a:avLst/>
          </a:prstGeom>
        </p:spPr>
      </p:pic>
      <p:sp>
        <p:nvSpPr>
          <p:cNvPr id="96" name="Google Shape;96;p1"/>
          <p:cNvSpPr txBox="1"/>
          <p:nvPr/>
        </p:nvSpPr>
        <p:spPr>
          <a:xfrm>
            <a:off x="1" y="6490067"/>
            <a:ext cx="12192000" cy="45623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1100"/>
              <a:buFont typeface="Arial"/>
              <a:buNone/>
            </a:pPr>
            <a:r>
              <a:rPr lang="pl-PL" sz="1100" b="1" dirty="0">
                <a:solidFill>
                  <a:schemeClr val="bg1">
                    <a:lumMod val="65000"/>
                  </a:schemeClr>
                </a:solidFill>
                <a:latin typeface="+mj-lt"/>
              </a:rPr>
              <a:t>WYMIANA KOMUNIKATÓW W JMS</a:t>
            </a:r>
            <a:endParaRPr sz="1100" b="1" i="0" u="none" strike="noStrike" cap="none" dirty="0">
              <a:solidFill>
                <a:schemeClr val="bg1">
                  <a:lumMod val="65000"/>
                </a:schemeClr>
              </a:solidFill>
              <a:latin typeface="+mj-lt"/>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1800"/>
              <a:buFont typeface="Arial"/>
              <a:buNone/>
            </a:pPr>
            <a:endParaRPr sz="1100" b="0" i="0" u="none" strike="noStrike" cap="none" dirty="0">
              <a:solidFill>
                <a:schemeClr val="bg1">
                  <a:lumMod val="65000"/>
                </a:schemeClr>
              </a:solidFill>
              <a:latin typeface="+mj-lt"/>
              <a:ea typeface="Twentieth Century"/>
              <a:cs typeface="Twentieth Century"/>
              <a:sym typeface="Twentieth Century"/>
            </a:endParaRPr>
          </a:p>
        </p:txBody>
      </p:sp>
      <p:sp>
        <p:nvSpPr>
          <p:cNvPr id="5" name="Google Shape;94;p1">
            <a:extLst>
              <a:ext uri="{FF2B5EF4-FFF2-40B4-BE49-F238E27FC236}">
                <a16:creationId xmlns:a16="http://schemas.microsoft.com/office/drawing/2014/main" id="{6224A0E3-3813-90B6-E974-934348AE7558}"/>
              </a:ext>
            </a:extLst>
          </p:cNvPr>
          <p:cNvSpPr/>
          <p:nvPr/>
        </p:nvSpPr>
        <p:spPr>
          <a:xfrm>
            <a:off x="0" y="0"/>
            <a:ext cx="12192000" cy="1001110"/>
          </a:xfrm>
          <a:prstGeom prst="rect">
            <a:avLst/>
          </a:prstGeom>
          <a:solidFill>
            <a:srgbClr val="7BA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 name="Google Shape;95;p1">
            <a:extLst>
              <a:ext uri="{FF2B5EF4-FFF2-40B4-BE49-F238E27FC236}">
                <a16:creationId xmlns:a16="http://schemas.microsoft.com/office/drawing/2014/main" id="{BC9AD69D-2752-64F0-63A6-23F5E3AB0EFD}"/>
              </a:ext>
            </a:extLst>
          </p:cNvPr>
          <p:cNvSpPr txBox="1"/>
          <p:nvPr/>
        </p:nvSpPr>
        <p:spPr>
          <a:xfrm>
            <a:off x="0" y="207910"/>
            <a:ext cx="121920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l-PL" sz="2400" b="1" dirty="0">
                <a:solidFill>
                  <a:schemeClr val="lt1"/>
                </a:solidFill>
              </a:rPr>
              <a:t>Czym jest JMS ?</a:t>
            </a:r>
            <a:endParaRPr sz="2400" b="0" i="0" u="none" strike="noStrike" cap="none" dirty="0">
              <a:solidFill>
                <a:srgbClr val="000000"/>
              </a:solidFill>
              <a:latin typeface="Arial"/>
              <a:ea typeface="Arial"/>
              <a:cs typeface="Arial"/>
              <a:sym typeface="Arial"/>
            </a:endParaRPr>
          </a:p>
        </p:txBody>
      </p:sp>
      <p:sp>
        <p:nvSpPr>
          <p:cNvPr id="11" name="Google Shape;104;p2">
            <a:extLst>
              <a:ext uri="{FF2B5EF4-FFF2-40B4-BE49-F238E27FC236}">
                <a16:creationId xmlns:a16="http://schemas.microsoft.com/office/drawing/2014/main" id="{8548056B-63BA-3379-3D13-AE88F6890C07}"/>
              </a:ext>
            </a:extLst>
          </p:cNvPr>
          <p:cNvSpPr txBox="1"/>
          <p:nvPr/>
        </p:nvSpPr>
        <p:spPr>
          <a:xfrm>
            <a:off x="365639" y="2018007"/>
            <a:ext cx="7432418" cy="252372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pl-PL" sz="1800" b="1" i="0" u="none" strike="noStrike" cap="none" dirty="0">
                <a:solidFill>
                  <a:schemeClr val="dk1"/>
                </a:solidFill>
                <a:latin typeface="Arial"/>
                <a:ea typeface="Arial"/>
                <a:cs typeface="Arial"/>
                <a:sym typeface="Arial"/>
              </a:rPr>
              <a:t>API JMS Java Message Service </a:t>
            </a:r>
            <a:r>
              <a:rPr lang="pl-PL" i="0" u="none" strike="noStrike" cap="none" dirty="0">
                <a:solidFill>
                  <a:schemeClr val="dk1"/>
                </a:solidFill>
                <a:latin typeface="Arial"/>
                <a:ea typeface="Arial"/>
                <a:cs typeface="Arial"/>
                <a:sym typeface="Arial"/>
              </a:rPr>
              <a:t>zapewnia m.in.: </a:t>
            </a:r>
          </a:p>
          <a:p>
            <a:pPr marL="0" marR="0" lvl="0" indent="0" algn="just" rtl="0">
              <a:lnSpc>
                <a:spcPct val="100000"/>
              </a:lnSpc>
              <a:spcBef>
                <a:spcPts val="0"/>
              </a:spcBef>
              <a:spcAft>
                <a:spcPts val="0"/>
              </a:spcAft>
              <a:buClr>
                <a:srgbClr val="000000"/>
              </a:buClr>
              <a:buSzPts val="1800"/>
              <a:buFont typeface="Arial"/>
              <a:buNone/>
            </a:pPr>
            <a:endParaRPr lang="pl-PL" i="0" u="none" strike="noStrike" cap="none" dirty="0">
              <a:solidFill>
                <a:schemeClr val="dk1"/>
              </a:solidFill>
              <a:latin typeface="Arial"/>
              <a:ea typeface="Arial"/>
              <a:cs typeface="Arial"/>
              <a:sym typeface="Arial"/>
            </a:endParaRP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pl-PL" i="0" u="none" strike="noStrike" cap="none" dirty="0">
                <a:solidFill>
                  <a:schemeClr val="dk1"/>
                </a:solidFill>
                <a:latin typeface="Arial"/>
                <a:ea typeface="Arial"/>
                <a:cs typeface="Arial"/>
                <a:sym typeface="Arial"/>
              </a:rPr>
              <a:t>synchroniczną wymianę komunikatów (klient czeka na komunikat, spodziewa się go),</a:t>
            </a: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pl-PL" i="0" u="none" strike="noStrike" cap="none" dirty="0">
                <a:solidFill>
                  <a:schemeClr val="dk1"/>
                </a:solidFill>
                <a:latin typeface="Arial"/>
                <a:ea typeface="Arial"/>
                <a:cs typeface="Arial"/>
                <a:sym typeface="Arial"/>
              </a:rPr>
              <a:t>asynchroniczną wymianę komunikatów (JMS wysyła komunikat do klienta, gdy tylko komunikat się pojawi, a klient nie musi sprawdzać czy komunikat jest, obsługuje go na zasadzie "</a:t>
            </a:r>
            <a:r>
              <a:rPr lang="pl-PL" i="0" u="none" strike="noStrike" cap="none" dirty="0" err="1">
                <a:solidFill>
                  <a:schemeClr val="dk1"/>
                </a:solidFill>
                <a:latin typeface="Arial"/>
                <a:ea typeface="Arial"/>
                <a:cs typeface="Arial"/>
                <a:sym typeface="Arial"/>
              </a:rPr>
              <a:t>callback</a:t>
            </a:r>
            <a:r>
              <a:rPr lang="pl-PL" i="0" u="none" strike="noStrike" cap="none" dirty="0">
                <a:solidFill>
                  <a:schemeClr val="dk1"/>
                </a:solidFill>
                <a:latin typeface="Arial"/>
                <a:ea typeface="Arial"/>
                <a:cs typeface="Arial"/>
                <a:sym typeface="Arial"/>
              </a:rPr>
              <a:t>"), </a:t>
            </a: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pl-PL" i="0" u="none" strike="noStrike" cap="none" dirty="0">
                <a:solidFill>
                  <a:schemeClr val="dk1"/>
                </a:solidFill>
                <a:latin typeface="Arial"/>
                <a:ea typeface="Arial"/>
                <a:cs typeface="Arial"/>
                <a:sym typeface="Arial"/>
              </a:rPr>
              <a:t>niezawodność - gwarancję, że komunikat zostanie "dostarczony" raz i tylko raz.</a:t>
            </a:r>
            <a:endParaRPr lang="pl-PL" dirty="0"/>
          </a:p>
          <a:p>
            <a:pPr marL="0" marR="0" lvl="0" indent="0" algn="just" rtl="0">
              <a:lnSpc>
                <a:spcPct val="150000"/>
              </a:lnSpc>
              <a:spcBef>
                <a:spcPts val="0"/>
              </a:spcBef>
              <a:spcAft>
                <a:spcPts val="0"/>
              </a:spcAft>
              <a:buClr>
                <a:srgbClr val="000000"/>
              </a:buClr>
              <a:buSzPts val="1800"/>
              <a:buFont typeface="Arial"/>
              <a:buNone/>
            </a:pPr>
            <a:endParaRPr lang="pl-PL" dirty="0"/>
          </a:p>
        </p:txBody>
      </p:sp>
    </p:spTree>
    <p:extLst>
      <p:ext uri="{BB962C8B-B14F-4D97-AF65-F5344CB8AC3E}">
        <p14:creationId xmlns:p14="http://schemas.microsoft.com/office/powerpoint/2010/main" val="992326432"/>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p1"/>
          <p:cNvSpPr txBox="1"/>
          <p:nvPr/>
        </p:nvSpPr>
        <p:spPr>
          <a:xfrm>
            <a:off x="1" y="6490067"/>
            <a:ext cx="12192000" cy="45623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1100"/>
              <a:buFont typeface="Arial"/>
              <a:buNone/>
            </a:pPr>
            <a:r>
              <a:rPr lang="pl-PL" sz="1100" b="1" dirty="0">
                <a:solidFill>
                  <a:schemeClr val="bg1">
                    <a:lumMod val="65000"/>
                  </a:schemeClr>
                </a:solidFill>
                <a:latin typeface="+mj-lt"/>
              </a:rPr>
              <a:t>WYMIANA KOMUNIKATÓW W JMS</a:t>
            </a:r>
            <a:endParaRPr sz="1100" b="1" i="0" u="none" strike="noStrike" cap="none" dirty="0">
              <a:solidFill>
                <a:schemeClr val="bg1">
                  <a:lumMod val="65000"/>
                </a:schemeClr>
              </a:solidFill>
              <a:latin typeface="+mj-lt"/>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1800"/>
              <a:buFont typeface="Arial"/>
              <a:buNone/>
            </a:pPr>
            <a:endParaRPr sz="1100" b="0" i="0" u="none" strike="noStrike" cap="none" dirty="0">
              <a:solidFill>
                <a:schemeClr val="bg1">
                  <a:lumMod val="65000"/>
                </a:schemeClr>
              </a:solidFill>
              <a:latin typeface="+mj-lt"/>
              <a:ea typeface="Twentieth Century"/>
              <a:cs typeface="Twentieth Century"/>
              <a:sym typeface="Twentieth Century"/>
            </a:endParaRPr>
          </a:p>
        </p:txBody>
      </p:sp>
      <p:sp>
        <p:nvSpPr>
          <p:cNvPr id="5" name="Google Shape;94;p1">
            <a:extLst>
              <a:ext uri="{FF2B5EF4-FFF2-40B4-BE49-F238E27FC236}">
                <a16:creationId xmlns:a16="http://schemas.microsoft.com/office/drawing/2014/main" id="{6224A0E3-3813-90B6-E974-934348AE7558}"/>
              </a:ext>
            </a:extLst>
          </p:cNvPr>
          <p:cNvSpPr/>
          <p:nvPr/>
        </p:nvSpPr>
        <p:spPr>
          <a:xfrm>
            <a:off x="0" y="0"/>
            <a:ext cx="12192000" cy="1001110"/>
          </a:xfrm>
          <a:prstGeom prst="rect">
            <a:avLst/>
          </a:prstGeom>
          <a:solidFill>
            <a:srgbClr val="7BA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 name="Google Shape;95;p1">
            <a:extLst>
              <a:ext uri="{FF2B5EF4-FFF2-40B4-BE49-F238E27FC236}">
                <a16:creationId xmlns:a16="http://schemas.microsoft.com/office/drawing/2014/main" id="{BC9AD69D-2752-64F0-63A6-23F5E3AB0EFD}"/>
              </a:ext>
            </a:extLst>
          </p:cNvPr>
          <p:cNvSpPr txBox="1"/>
          <p:nvPr/>
        </p:nvSpPr>
        <p:spPr>
          <a:xfrm>
            <a:off x="0" y="207910"/>
            <a:ext cx="121920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l-PL" sz="2400" b="1" dirty="0">
                <a:solidFill>
                  <a:schemeClr val="lt1"/>
                </a:solidFill>
              </a:rPr>
              <a:t>Architektura JMS</a:t>
            </a:r>
            <a:endParaRPr lang="pl-PL" sz="2400" b="0" i="0" u="none" strike="noStrike" cap="none" dirty="0">
              <a:solidFill>
                <a:srgbClr val="000000"/>
              </a:solidFill>
              <a:latin typeface="Arial"/>
              <a:ea typeface="Arial"/>
              <a:cs typeface="Arial"/>
              <a:sym typeface="Arial"/>
            </a:endParaRPr>
          </a:p>
        </p:txBody>
      </p:sp>
      <p:sp>
        <p:nvSpPr>
          <p:cNvPr id="11" name="Google Shape;104;p2">
            <a:extLst>
              <a:ext uri="{FF2B5EF4-FFF2-40B4-BE49-F238E27FC236}">
                <a16:creationId xmlns:a16="http://schemas.microsoft.com/office/drawing/2014/main" id="{8548056B-63BA-3379-3D13-AE88F6890C07}"/>
              </a:ext>
            </a:extLst>
          </p:cNvPr>
          <p:cNvSpPr txBox="1"/>
          <p:nvPr/>
        </p:nvSpPr>
        <p:spPr>
          <a:xfrm>
            <a:off x="365639" y="1441731"/>
            <a:ext cx="11188186" cy="22005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pl-PL" sz="1800" b="1" dirty="0">
                <a:solidFill>
                  <a:schemeClr val="dk1"/>
                </a:solidFill>
              </a:rPr>
              <a:t>Składowe aplikacji </a:t>
            </a:r>
            <a:r>
              <a:rPr lang="pl-PL" sz="1800" b="1" i="0" u="none" strike="noStrike" cap="none" dirty="0">
                <a:solidFill>
                  <a:schemeClr val="dk1"/>
                </a:solidFill>
                <a:latin typeface="Arial"/>
                <a:ea typeface="Arial"/>
                <a:cs typeface="Arial"/>
                <a:sym typeface="Arial"/>
              </a:rPr>
              <a:t>JMS</a:t>
            </a:r>
            <a:r>
              <a:rPr lang="pl-PL" i="0" u="none" strike="noStrike" cap="none" dirty="0">
                <a:solidFill>
                  <a:schemeClr val="dk1"/>
                </a:solidFill>
                <a:latin typeface="Arial"/>
                <a:ea typeface="Arial"/>
                <a:cs typeface="Arial"/>
                <a:sym typeface="Arial"/>
              </a:rPr>
              <a:t> </a:t>
            </a:r>
          </a:p>
          <a:p>
            <a:pPr marL="0" marR="0" lvl="0" indent="0" algn="just" rtl="0">
              <a:lnSpc>
                <a:spcPct val="100000"/>
              </a:lnSpc>
              <a:spcBef>
                <a:spcPts val="0"/>
              </a:spcBef>
              <a:spcAft>
                <a:spcPts val="0"/>
              </a:spcAft>
              <a:buClr>
                <a:srgbClr val="000000"/>
              </a:buClr>
              <a:buSzPts val="1800"/>
              <a:buFont typeface="Arial"/>
              <a:buNone/>
            </a:pPr>
            <a:endParaRPr lang="pl-PL" i="0" u="none" strike="noStrike" cap="none" dirty="0">
              <a:solidFill>
                <a:schemeClr val="dk1"/>
              </a:solidFill>
              <a:latin typeface="Arial"/>
              <a:ea typeface="Arial"/>
              <a:cs typeface="Arial"/>
              <a:sym typeface="Arial"/>
            </a:endParaRP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pl-PL" b="1" i="0" u="none" strike="noStrike" cap="none" dirty="0">
                <a:solidFill>
                  <a:schemeClr val="dk1"/>
                </a:solidFill>
                <a:latin typeface="Arial"/>
                <a:ea typeface="Arial"/>
                <a:cs typeface="Arial"/>
                <a:sym typeface="Arial"/>
              </a:rPr>
              <a:t>JMS Provider </a:t>
            </a:r>
            <a:r>
              <a:rPr lang="pl-PL" i="0" u="none" strike="noStrike" cap="none" dirty="0">
                <a:solidFill>
                  <a:schemeClr val="dk1"/>
                </a:solidFill>
                <a:latin typeface="Arial"/>
                <a:ea typeface="Arial"/>
                <a:cs typeface="Arial"/>
                <a:sym typeface="Arial"/>
              </a:rPr>
              <a:t>- implementuje interfejsy i dostarcza narzędzi administrowania, </a:t>
            </a: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pl-PL" b="1" i="0" u="none" strike="noStrike" cap="none" dirty="0">
                <a:solidFill>
                  <a:schemeClr val="dk1"/>
                </a:solidFill>
                <a:latin typeface="Arial"/>
                <a:ea typeface="Arial"/>
                <a:cs typeface="Arial"/>
                <a:sym typeface="Arial"/>
              </a:rPr>
              <a:t>JMS </a:t>
            </a:r>
            <a:r>
              <a:rPr lang="pl-PL" b="1" i="0" u="none" strike="noStrike" cap="none" dirty="0" err="1">
                <a:solidFill>
                  <a:schemeClr val="dk1"/>
                </a:solidFill>
                <a:latin typeface="Arial"/>
                <a:ea typeface="Arial"/>
                <a:cs typeface="Arial"/>
                <a:sym typeface="Arial"/>
              </a:rPr>
              <a:t>Clients</a:t>
            </a:r>
            <a:r>
              <a:rPr lang="pl-PL" b="1" i="0" u="none" strike="noStrike" cap="none" dirty="0">
                <a:solidFill>
                  <a:schemeClr val="dk1"/>
                </a:solidFill>
                <a:latin typeface="Arial"/>
                <a:ea typeface="Arial"/>
                <a:cs typeface="Arial"/>
                <a:sym typeface="Arial"/>
              </a:rPr>
              <a:t> ( JMS PRODUCER / PUBLISHER, JMS Consumer / </a:t>
            </a:r>
            <a:r>
              <a:rPr lang="pl-PL" b="1" i="0" u="none" strike="noStrike" cap="none" dirty="0" err="1">
                <a:solidFill>
                  <a:schemeClr val="dk1"/>
                </a:solidFill>
                <a:latin typeface="Arial"/>
                <a:ea typeface="Arial"/>
                <a:cs typeface="Arial"/>
                <a:sym typeface="Arial"/>
              </a:rPr>
              <a:t>Subscriber</a:t>
            </a:r>
            <a:r>
              <a:rPr lang="pl-PL" b="1" i="0" u="none" strike="noStrike" cap="none" dirty="0">
                <a:solidFill>
                  <a:schemeClr val="dk1"/>
                </a:solidFill>
                <a:latin typeface="Arial"/>
                <a:ea typeface="Arial"/>
                <a:cs typeface="Arial"/>
                <a:sym typeface="Arial"/>
              </a:rPr>
              <a:t> -</a:t>
            </a:r>
            <a:r>
              <a:rPr lang="pl-PL" dirty="0">
                <a:solidFill>
                  <a:schemeClr val="dk1"/>
                </a:solidFill>
              </a:rPr>
              <a:t> </a:t>
            </a:r>
            <a:r>
              <a:rPr lang="pl-PL" i="0" u="none" strike="noStrike" cap="none" dirty="0">
                <a:solidFill>
                  <a:schemeClr val="dk1"/>
                </a:solidFill>
                <a:latin typeface="Arial"/>
                <a:ea typeface="Arial"/>
                <a:cs typeface="Arial"/>
                <a:sym typeface="Arial"/>
              </a:rPr>
              <a:t>klienci - tworzą, wysyłają i odbierają komunikaty, </a:t>
            </a: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pl-PL" b="1" i="0" u="none" strike="noStrike" cap="none" dirty="0" err="1">
                <a:solidFill>
                  <a:schemeClr val="dk1"/>
                </a:solidFill>
                <a:latin typeface="Arial"/>
                <a:ea typeface="Arial"/>
                <a:cs typeface="Arial"/>
                <a:sym typeface="Arial"/>
              </a:rPr>
              <a:t>Administrative</a:t>
            </a:r>
            <a:r>
              <a:rPr lang="pl-PL" b="1" i="0" u="none" strike="noStrike" cap="none" dirty="0">
                <a:solidFill>
                  <a:schemeClr val="dk1"/>
                </a:solidFill>
                <a:latin typeface="Arial"/>
                <a:ea typeface="Arial"/>
                <a:cs typeface="Arial"/>
                <a:sym typeface="Arial"/>
              </a:rPr>
              <a:t> </a:t>
            </a:r>
            <a:r>
              <a:rPr lang="pl-PL" b="1" i="0" u="none" strike="noStrike" cap="none" dirty="0" err="1">
                <a:solidFill>
                  <a:schemeClr val="dk1"/>
                </a:solidFill>
                <a:latin typeface="Arial"/>
                <a:ea typeface="Arial"/>
                <a:cs typeface="Arial"/>
                <a:sym typeface="Arial"/>
              </a:rPr>
              <a:t>Tool</a:t>
            </a:r>
            <a:r>
              <a:rPr lang="pl-PL" b="1" i="0" u="none" strike="noStrike" cap="none" dirty="0">
                <a:solidFill>
                  <a:schemeClr val="dk1"/>
                </a:solidFill>
                <a:latin typeface="Arial"/>
                <a:ea typeface="Arial"/>
                <a:cs typeface="Arial"/>
                <a:sym typeface="Arial"/>
              </a:rPr>
              <a:t> </a:t>
            </a:r>
            <a:r>
              <a:rPr lang="pl-PL" i="0" u="none" strike="noStrike" cap="none" dirty="0">
                <a:solidFill>
                  <a:schemeClr val="dk1"/>
                </a:solidFill>
                <a:latin typeface="Arial"/>
                <a:ea typeface="Arial"/>
                <a:cs typeface="Arial"/>
                <a:sym typeface="Arial"/>
              </a:rPr>
              <a:t>obiekty administrowane - destynacje oraz fabryki połączeń (są zwykle tworzone i konfigurowane przez narzędzia administracyjne, ale również istnieje programistyczne API do tych celów).</a:t>
            </a:r>
            <a:endParaRPr lang="pl-PL" dirty="0"/>
          </a:p>
          <a:p>
            <a:pPr marL="0" marR="0" lvl="0" indent="0" algn="just" rtl="0">
              <a:lnSpc>
                <a:spcPct val="150000"/>
              </a:lnSpc>
              <a:spcBef>
                <a:spcPts val="0"/>
              </a:spcBef>
              <a:spcAft>
                <a:spcPts val="0"/>
              </a:spcAft>
              <a:buClr>
                <a:srgbClr val="000000"/>
              </a:buClr>
              <a:buSzPts val="1800"/>
              <a:buFont typeface="Arial"/>
              <a:buNone/>
            </a:pPr>
            <a:endParaRPr lang="pl-PL" dirty="0"/>
          </a:p>
        </p:txBody>
      </p:sp>
      <p:graphicFrame>
        <p:nvGraphicFramePr>
          <p:cNvPr id="3" name="Obiekt 2">
            <a:extLst>
              <a:ext uri="{FF2B5EF4-FFF2-40B4-BE49-F238E27FC236}">
                <a16:creationId xmlns:a16="http://schemas.microsoft.com/office/drawing/2014/main" id="{53935C3C-44CD-62CE-FFF0-EB23E8DD90B2}"/>
              </a:ext>
            </a:extLst>
          </p:cNvPr>
          <p:cNvGraphicFramePr>
            <a:graphicFrameLocks noChangeAspect="1"/>
          </p:cNvGraphicFramePr>
          <p:nvPr>
            <p:extLst>
              <p:ext uri="{D42A27DB-BD31-4B8C-83A1-F6EECF244321}">
                <p14:modId xmlns:p14="http://schemas.microsoft.com/office/powerpoint/2010/main" val="184212849"/>
              </p:ext>
            </p:extLst>
          </p:nvPr>
        </p:nvGraphicFramePr>
        <p:xfrm>
          <a:off x="4476749" y="3517308"/>
          <a:ext cx="3796787" cy="2075577"/>
        </p:xfrm>
        <a:graphic>
          <a:graphicData uri="http://schemas.openxmlformats.org/presentationml/2006/ole">
            <mc:AlternateContent xmlns:mc="http://schemas.openxmlformats.org/markup-compatibility/2006">
              <mc:Choice xmlns:v="urn:schemas-microsoft-com:vml" Requires="v">
                <p:oleObj r:id="rId4" imgW="4761720" imgH="2603160" progId="">
                  <p:embed/>
                </p:oleObj>
              </mc:Choice>
              <mc:Fallback>
                <p:oleObj r:id="rId4" imgW="4761720" imgH="2603160" progId="">
                  <p:embed/>
                  <p:pic>
                    <p:nvPicPr>
                      <p:cNvPr id="0" name=""/>
                      <p:cNvPicPr/>
                      <p:nvPr/>
                    </p:nvPicPr>
                    <p:blipFill>
                      <a:blip r:embed="rId5"/>
                      <a:stretch>
                        <a:fillRect/>
                      </a:stretch>
                    </p:blipFill>
                    <p:spPr>
                      <a:xfrm>
                        <a:off x="4476749" y="3517308"/>
                        <a:ext cx="3796787" cy="2075577"/>
                      </a:xfrm>
                      <a:prstGeom prst="rect">
                        <a:avLst/>
                      </a:prstGeom>
                    </p:spPr>
                  </p:pic>
                </p:oleObj>
              </mc:Fallback>
            </mc:AlternateContent>
          </a:graphicData>
        </a:graphic>
      </p:graphicFrame>
      <p:sp>
        <p:nvSpPr>
          <p:cNvPr id="2" name="pole tekstowe 1">
            <a:extLst>
              <a:ext uri="{FF2B5EF4-FFF2-40B4-BE49-F238E27FC236}">
                <a16:creationId xmlns:a16="http://schemas.microsoft.com/office/drawing/2014/main" id="{AA3FB2E5-7E0D-BD63-95D8-CACD8D65F3E2}"/>
              </a:ext>
            </a:extLst>
          </p:cNvPr>
          <p:cNvSpPr txBox="1"/>
          <p:nvPr/>
        </p:nvSpPr>
        <p:spPr>
          <a:xfrm>
            <a:off x="4845740" y="5881492"/>
            <a:ext cx="3058803" cy="276999"/>
          </a:xfrm>
          <a:prstGeom prst="rect">
            <a:avLst/>
          </a:prstGeom>
          <a:noFill/>
        </p:spPr>
        <p:txBody>
          <a:bodyPr wrap="square" rtlCol="0">
            <a:spAutoFit/>
          </a:bodyPr>
          <a:lstStyle/>
          <a:p>
            <a:pPr algn="ctr"/>
            <a:r>
              <a:rPr lang="pl-PL" sz="1200" dirty="0">
                <a:effectLst/>
              </a:rPr>
              <a:t>Składowe aplikacji</a:t>
            </a:r>
            <a:endParaRPr lang="pl-PL" sz="1200" dirty="0"/>
          </a:p>
        </p:txBody>
      </p:sp>
    </p:spTree>
    <p:extLst>
      <p:ext uri="{BB962C8B-B14F-4D97-AF65-F5344CB8AC3E}">
        <p14:creationId xmlns:p14="http://schemas.microsoft.com/office/powerpoint/2010/main" val="1238095322"/>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p1"/>
          <p:cNvSpPr txBox="1"/>
          <p:nvPr/>
        </p:nvSpPr>
        <p:spPr>
          <a:xfrm>
            <a:off x="1" y="6490067"/>
            <a:ext cx="12192000" cy="45623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1100"/>
              <a:buFont typeface="Arial"/>
              <a:buNone/>
            </a:pPr>
            <a:r>
              <a:rPr lang="pl-PL" sz="1100" b="1" dirty="0">
                <a:solidFill>
                  <a:schemeClr val="bg1">
                    <a:lumMod val="65000"/>
                  </a:schemeClr>
                </a:solidFill>
                <a:latin typeface="+mj-lt"/>
              </a:rPr>
              <a:t>WYMIANA KOMUNIKATÓW W JMS</a:t>
            </a:r>
            <a:endParaRPr sz="1100" b="1" i="0" u="none" strike="noStrike" cap="none" dirty="0">
              <a:solidFill>
                <a:schemeClr val="bg1">
                  <a:lumMod val="65000"/>
                </a:schemeClr>
              </a:solidFill>
              <a:latin typeface="+mj-lt"/>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1800"/>
              <a:buFont typeface="Arial"/>
              <a:buNone/>
            </a:pPr>
            <a:endParaRPr sz="1100" b="0" i="0" u="none" strike="noStrike" cap="none" dirty="0">
              <a:solidFill>
                <a:schemeClr val="bg1">
                  <a:lumMod val="65000"/>
                </a:schemeClr>
              </a:solidFill>
              <a:latin typeface="+mj-lt"/>
              <a:ea typeface="Twentieth Century"/>
              <a:cs typeface="Twentieth Century"/>
              <a:sym typeface="Twentieth Century"/>
            </a:endParaRPr>
          </a:p>
        </p:txBody>
      </p:sp>
      <p:sp>
        <p:nvSpPr>
          <p:cNvPr id="5" name="Google Shape;94;p1">
            <a:extLst>
              <a:ext uri="{FF2B5EF4-FFF2-40B4-BE49-F238E27FC236}">
                <a16:creationId xmlns:a16="http://schemas.microsoft.com/office/drawing/2014/main" id="{6224A0E3-3813-90B6-E974-934348AE7558}"/>
              </a:ext>
            </a:extLst>
          </p:cNvPr>
          <p:cNvSpPr/>
          <p:nvPr/>
        </p:nvSpPr>
        <p:spPr>
          <a:xfrm>
            <a:off x="0" y="0"/>
            <a:ext cx="12192000" cy="1001110"/>
          </a:xfrm>
          <a:prstGeom prst="rect">
            <a:avLst/>
          </a:prstGeom>
          <a:solidFill>
            <a:srgbClr val="7BA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 name="Google Shape;95;p1">
            <a:extLst>
              <a:ext uri="{FF2B5EF4-FFF2-40B4-BE49-F238E27FC236}">
                <a16:creationId xmlns:a16="http://schemas.microsoft.com/office/drawing/2014/main" id="{BC9AD69D-2752-64F0-63A6-23F5E3AB0EFD}"/>
              </a:ext>
            </a:extLst>
          </p:cNvPr>
          <p:cNvSpPr txBox="1"/>
          <p:nvPr/>
        </p:nvSpPr>
        <p:spPr>
          <a:xfrm>
            <a:off x="0" y="207910"/>
            <a:ext cx="121920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l-PL" sz="2400" b="1" dirty="0">
                <a:solidFill>
                  <a:schemeClr val="lt1"/>
                </a:solidFill>
              </a:rPr>
              <a:t>Architektura JMS-modele przesyłania wiadomości</a:t>
            </a:r>
            <a:endParaRPr lang="pl-PL" sz="2400" b="0" i="0" u="none" strike="noStrike" cap="none" dirty="0">
              <a:solidFill>
                <a:srgbClr val="000000"/>
              </a:solidFill>
              <a:latin typeface="Arial"/>
              <a:ea typeface="Arial"/>
              <a:cs typeface="Arial"/>
              <a:sym typeface="Arial"/>
            </a:endParaRPr>
          </a:p>
        </p:txBody>
      </p:sp>
      <p:sp>
        <p:nvSpPr>
          <p:cNvPr id="11" name="Google Shape;104;p2">
            <a:extLst>
              <a:ext uri="{FF2B5EF4-FFF2-40B4-BE49-F238E27FC236}">
                <a16:creationId xmlns:a16="http://schemas.microsoft.com/office/drawing/2014/main" id="{8548056B-63BA-3379-3D13-AE88F6890C07}"/>
              </a:ext>
            </a:extLst>
          </p:cNvPr>
          <p:cNvSpPr txBox="1"/>
          <p:nvPr/>
        </p:nvSpPr>
        <p:spPr>
          <a:xfrm>
            <a:off x="544770" y="1209020"/>
            <a:ext cx="11075729" cy="2123618"/>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buClr>
                <a:srgbClr val="000000"/>
              </a:buClr>
              <a:buSzPts val="1800"/>
            </a:pPr>
            <a:r>
              <a:rPr lang="pl-PL" sz="1800" b="1" i="0" u="none" strike="noStrike" cap="none" dirty="0">
                <a:solidFill>
                  <a:schemeClr val="dk1"/>
                </a:solidFill>
                <a:latin typeface="Arial"/>
                <a:ea typeface="Arial"/>
                <a:cs typeface="Arial"/>
                <a:sym typeface="Arial"/>
              </a:rPr>
              <a:t>Point-to-Point Messaging </a:t>
            </a:r>
            <a:r>
              <a:rPr lang="pl-PL" sz="1800" b="1" i="0" u="none" strike="noStrike" cap="none" dirty="0" err="1">
                <a:solidFill>
                  <a:schemeClr val="dk1"/>
                </a:solidFill>
                <a:latin typeface="Arial"/>
                <a:ea typeface="Arial"/>
                <a:cs typeface="Arial"/>
                <a:sym typeface="Arial"/>
              </a:rPr>
              <a:t>Domain</a:t>
            </a:r>
            <a:r>
              <a:rPr lang="pl-PL" sz="1800" b="1" i="0" u="none" strike="noStrike" cap="none" dirty="0">
                <a:solidFill>
                  <a:schemeClr val="dk1"/>
                </a:solidFill>
                <a:latin typeface="Arial"/>
                <a:ea typeface="Arial"/>
                <a:cs typeface="Arial"/>
                <a:sym typeface="Arial"/>
              </a:rPr>
              <a:t> (PTP)</a:t>
            </a: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endParaRPr lang="pl-PL" dirty="0">
              <a:solidFill>
                <a:schemeClr val="dk1"/>
              </a:solidFill>
            </a:endParaRP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pl-PL" b="0" i="0" dirty="0">
                <a:solidFill>
                  <a:srgbClr val="000000"/>
                </a:solidFill>
                <a:effectLst/>
                <a:latin typeface="+mj-lt"/>
              </a:rPr>
              <a:t>każdy komunikat może być odebrany tylko przez jednego odbiorcę,</a:t>
            </a:r>
          </a:p>
          <a:p>
            <a:pPr marL="285750" marR="0" lvl="0" indent="-285750" rtl="0">
              <a:lnSpc>
                <a:spcPct val="150000"/>
              </a:lnSpc>
              <a:spcBef>
                <a:spcPts val="0"/>
              </a:spcBef>
              <a:spcAft>
                <a:spcPts val="0"/>
              </a:spcAft>
              <a:buClr>
                <a:srgbClr val="000000"/>
              </a:buClr>
              <a:buSzPts val="1800"/>
              <a:buFont typeface="Arial" panose="020B0604020202020204" pitchFamily="34" charset="0"/>
              <a:buChar char="•"/>
            </a:pPr>
            <a:r>
              <a:rPr lang="pl-PL" b="0" i="0" dirty="0">
                <a:solidFill>
                  <a:srgbClr val="000000"/>
                </a:solidFill>
                <a:effectLst/>
                <a:latin typeface="+mj-lt"/>
              </a:rPr>
              <a:t>odbiorca może odebrać wiadomość niezależnie od tego czy nadawca działa czy też już zakończył działanie,</a:t>
            </a:r>
          </a:p>
          <a:p>
            <a:pPr marL="285750" marR="0" lvl="0" indent="-285750" rtl="0">
              <a:lnSpc>
                <a:spcPct val="150000"/>
              </a:lnSpc>
              <a:spcBef>
                <a:spcPts val="0"/>
              </a:spcBef>
              <a:spcAft>
                <a:spcPts val="0"/>
              </a:spcAft>
              <a:buClr>
                <a:srgbClr val="000000"/>
              </a:buClr>
              <a:buSzPts val="1800"/>
              <a:buFont typeface="Arial" panose="020B0604020202020204" pitchFamily="34" charset="0"/>
              <a:buChar char="•"/>
            </a:pPr>
            <a:r>
              <a:rPr lang="pl-PL" b="0" i="0" dirty="0">
                <a:solidFill>
                  <a:srgbClr val="000000"/>
                </a:solidFill>
                <a:effectLst/>
                <a:latin typeface="+mj-lt"/>
              </a:rPr>
              <a:t>zasadą jest, że odbiorca potwierdza odebranie wiadomości, co zapewnia, że nie będzie ona przysłana po raz kolejny.</a:t>
            </a:r>
            <a:r>
              <a:rPr lang="pl-PL" i="0" u="none" strike="noStrike" cap="none" dirty="0">
                <a:solidFill>
                  <a:schemeClr val="dk1"/>
                </a:solidFill>
                <a:latin typeface="+mj-lt"/>
                <a:ea typeface="Arial"/>
                <a:cs typeface="Arial"/>
                <a:sym typeface="Arial"/>
              </a:rPr>
              <a:t> </a:t>
            </a:r>
          </a:p>
          <a:p>
            <a:pPr marL="0" marR="0" lvl="0" indent="0" algn="just" rtl="0">
              <a:lnSpc>
                <a:spcPct val="150000"/>
              </a:lnSpc>
              <a:spcBef>
                <a:spcPts val="0"/>
              </a:spcBef>
              <a:spcAft>
                <a:spcPts val="0"/>
              </a:spcAft>
              <a:buClr>
                <a:srgbClr val="000000"/>
              </a:buClr>
              <a:buSzPts val="1800"/>
              <a:buFont typeface="Arial"/>
              <a:buNone/>
            </a:pPr>
            <a:endParaRPr lang="pl-PL" dirty="0"/>
          </a:p>
        </p:txBody>
      </p:sp>
      <p:pic>
        <p:nvPicPr>
          <p:cNvPr id="8" name="Obraz 7" descr="Obraz zawierający tekst, zegar&#10;&#10;Opis wygenerowany automatycznie">
            <a:extLst>
              <a:ext uri="{FF2B5EF4-FFF2-40B4-BE49-F238E27FC236}">
                <a16:creationId xmlns:a16="http://schemas.microsoft.com/office/drawing/2014/main" id="{63A4BF53-F23F-C1D8-2B90-4EFDD919C4F5}"/>
              </a:ext>
            </a:extLst>
          </p:cNvPr>
          <p:cNvPicPr>
            <a:picLocks noChangeAspect="1"/>
          </p:cNvPicPr>
          <p:nvPr/>
        </p:nvPicPr>
        <p:blipFill>
          <a:blip r:embed="rId4"/>
          <a:stretch>
            <a:fillRect/>
          </a:stretch>
        </p:blipFill>
        <p:spPr>
          <a:xfrm>
            <a:off x="752475" y="3332638"/>
            <a:ext cx="4746936" cy="1913412"/>
          </a:xfrm>
          <a:prstGeom prst="rect">
            <a:avLst/>
          </a:prstGeom>
        </p:spPr>
      </p:pic>
      <p:pic>
        <p:nvPicPr>
          <p:cNvPr id="10" name="Obraz 9">
            <a:extLst>
              <a:ext uri="{FF2B5EF4-FFF2-40B4-BE49-F238E27FC236}">
                <a16:creationId xmlns:a16="http://schemas.microsoft.com/office/drawing/2014/main" id="{114CF58B-8C61-BA4F-59C9-513AEE7752B1}"/>
              </a:ext>
            </a:extLst>
          </p:cNvPr>
          <p:cNvPicPr>
            <a:picLocks noChangeAspect="1"/>
          </p:cNvPicPr>
          <p:nvPr/>
        </p:nvPicPr>
        <p:blipFill>
          <a:blip r:embed="rId5"/>
          <a:stretch>
            <a:fillRect/>
          </a:stretch>
        </p:blipFill>
        <p:spPr>
          <a:xfrm>
            <a:off x="6813680" y="3160528"/>
            <a:ext cx="4111316" cy="2737865"/>
          </a:xfrm>
          <a:prstGeom prst="rect">
            <a:avLst/>
          </a:prstGeom>
        </p:spPr>
      </p:pic>
      <p:sp>
        <p:nvSpPr>
          <p:cNvPr id="2" name="pole tekstowe 1">
            <a:extLst>
              <a:ext uri="{FF2B5EF4-FFF2-40B4-BE49-F238E27FC236}">
                <a16:creationId xmlns:a16="http://schemas.microsoft.com/office/drawing/2014/main" id="{0DBB9DC5-71C9-2960-030B-98C56F5A87BC}"/>
              </a:ext>
            </a:extLst>
          </p:cNvPr>
          <p:cNvSpPr txBox="1"/>
          <p:nvPr/>
        </p:nvSpPr>
        <p:spPr>
          <a:xfrm>
            <a:off x="1494147" y="5930933"/>
            <a:ext cx="3058803" cy="276999"/>
          </a:xfrm>
          <a:prstGeom prst="rect">
            <a:avLst/>
          </a:prstGeom>
          <a:noFill/>
        </p:spPr>
        <p:txBody>
          <a:bodyPr wrap="square" rtlCol="0">
            <a:spAutoFit/>
          </a:bodyPr>
          <a:lstStyle/>
          <a:p>
            <a:r>
              <a:rPr lang="pl-PL" sz="1200" dirty="0">
                <a:effectLst/>
              </a:rPr>
              <a:t>Proste przesyłanie komunikatów typu PTP </a:t>
            </a:r>
            <a:endParaRPr lang="pl-PL" sz="1200" dirty="0"/>
          </a:p>
        </p:txBody>
      </p:sp>
      <p:sp>
        <p:nvSpPr>
          <p:cNvPr id="4" name="pole tekstowe 3">
            <a:extLst>
              <a:ext uri="{FF2B5EF4-FFF2-40B4-BE49-F238E27FC236}">
                <a16:creationId xmlns:a16="http://schemas.microsoft.com/office/drawing/2014/main" id="{2862FA80-1F84-5572-2E99-E09B008ECAF8}"/>
              </a:ext>
            </a:extLst>
          </p:cNvPr>
          <p:cNvSpPr txBox="1"/>
          <p:nvPr/>
        </p:nvSpPr>
        <p:spPr>
          <a:xfrm>
            <a:off x="7151818" y="5930933"/>
            <a:ext cx="3249482" cy="276999"/>
          </a:xfrm>
          <a:prstGeom prst="rect">
            <a:avLst/>
          </a:prstGeom>
          <a:noFill/>
        </p:spPr>
        <p:txBody>
          <a:bodyPr wrap="square">
            <a:spAutoFit/>
          </a:bodyPr>
          <a:lstStyle/>
          <a:p>
            <a:r>
              <a:rPr lang="pl-PL" sz="1200" dirty="0">
                <a:effectLst/>
              </a:rPr>
              <a:t>Złożone przesyłanie komunikatów typu </a:t>
            </a:r>
            <a:r>
              <a:rPr lang="pl-PL" sz="1200" dirty="0"/>
              <a:t>PTP</a:t>
            </a:r>
          </a:p>
        </p:txBody>
      </p:sp>
    </p:spTree>
    <p:extLst>
      <p:ext uri="{BB962C8B-B14F-4D97-AF65-F5344CB8AC3E}">
        <p14:creationId xmlns:p14="http://schemas.microsoft.com/office/powerpoint/2010/main" val="77826403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p1"/>
          <p:cNvSpPr txBox="1"/>
          <p:nvPr/>
        </p:nvSpPr>
        <p:spPr>
          <a:xfrm>
            <a:off x="1" y="6490067"/>
            <a:ext cx="12192000" cy="45623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1100"/>
              <a:buFont typeface="Arial"/>
              <a:buNone/>
            </a:pPr>
            <a:r>
              <a:rPr lang="pl-PL" sz="1100" b="1" dirty="0">
                <a:solidFill>
                  <a:schemeClr val="bg1">
                    <a:lumMod val="65000"/>
                  </a:schemeClr>
                </a:solidFill>
                <a:latin typeface="+mj-lt"/>
              </a:rPr>
              <a:t>WYMIANA KOMUNIKATÓW W JMS</a:t>
            </a:r>
            <a:endParaRPr sz="1100" b="1" i="0" u="none" strike="noStrike" cap="none" dirty="0">
              <a:solidFill>
                <a:schemeClr val="bg1">
                  <a:lumMod val="65000"/>
                </a:schemeClr>
              </a:solidFill>
              <a:latin typeface="+mj-lt"/>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1800"/>
              <a:buFont typeface="Arial"/>
              <a:buNone/>
            </a:pPr>
            <a:endParaRPr sz="1100" b="0" i="0" u="none" strike="noStrike" cap="none" dirty="0">
              <a:solidFill>
                <a:schemeClr val="bg1">
                  <a:lumMod val="65000"/>
                </a:schemeClr>
              </a:solidFill>
              <a:latin typeface="+mj-lt"/>
              <a:ea typeface="Twentieth Century"/>
              <a:cs typeface="Twentieth Century"/>
              <a:sym typeface="Twentieth Century"/>
            </a:endParaRPr>
          </a:p>
        </p:txBody>
      </p:sp>
      <p:sp>
        <p:nvSpPr>
          <p:cNvPr id="5" name="Google Shape;94;p1">
            <a:extLst>
              <a:ext uri="{FF2B5EF4-FFF2-40B4-BE49-F238E27FC236}">
                <a16:creationId xmlns:a16="http://schemas.microsoft.com/office/drawing/2014/main" id="{6224A0E3-3813-90B6-E974-934348AE7558}"/>
              </a:ext>
            </a:extLst>
          </p:cNvPr>
          <p:cNvSpPr/>
          <p:nvPr/>
        </p:nvSpPr>
        <p:spPr>
          <a:xfrm>
            <a:off x="0" y="0"/>
            <a:ext cx="12192000" cy="1001110"/>
          </a:xfrm>
          <a:prstGeom prst="rect">
            <a:avLst/>
          </a:prstGeom>
          <a:solidFill>
            <a:srgbClr val="7BA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 name="Google Shape;95;p1">
            <a:extLst>
              <a:ext uri="{FF2B5EF4-FFF2-40B4-BE49-F238E27FC236}">
                <a16:creationId xmlns:a16="http://schemas.microsoft.com/office/drawing/2014/main" id="{BC9AD69D-2752-64F0-63A6-23F5E3AB0EFD}"/>
              </a:ext>
            </a:extLst>
          </p:cNvPr>
          <p:cNvSpPr txBox="1"/>
          <p:nvPr/>
        </p:nvSpPr>
        <p:spPr>
          <a:xfrm>
            <a:off x="0" y="207910"/>
            <a:ext cx="121920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l-PL" sz="2400" b="1" dirty="0">
                <a:solidFill>
                  <a:schemeClr val="lt1"/>
                </a:solidFill>
              </a:rPr>
              <a:t>Architektura JMS-modele przesyłania wiadomości</a:t>
            </a:r>
            <a:endParaRPr lang="pl-PL" sz="2400" b="0" i="0" u="none" strike="noStrike" cap="none" dirty="0">
              <a:solidFill>
                <a:srgbClr val="000000"/>
              </a:solidFill>
              <a:latin typeface="Arial"/>
              <a:ea typeface="Arial"/>
              <a:cs typeface="Arial"/>
              <a:sym typeface="Arial"/>
            </a:endParaRPr>
          </a:p>
        </p:txBody>
      </p:sp>
      <p:sp>
        <p:nvSpPr>
          <p:cNvPr id="11" name="Google Shape;104;p2">
            <a:extLst>
              <a:ext uri="{FF2B5EF4-FFF2-40B4-BE49-F238E27FC236}">
                <a16:creationId xmlns:a16="http://schemas.microsoft.com/office/drawing/2014/main" id="{8548056B-63BA-3379-3D13-AE88F6890C07}"/>
              </a:ext>
            </a:extLst>
          </p:cNvPr>
          <p:cNvSpPr txBox="1"/>
          <p:nvPr/>
        </p:nvSpPr>
        <p:spPr>
          <a:xfrm>
            <a:off x="544770" y="1209020"/>
            <a:ext cx="11075729" cy="2123618"/>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buClr>
                <a:srgbClr val="000000"/>
              </a:buClr>
              <a:buSzPts val="1800"/>
            </a:pPr>
            <a:r>
              <a:rPr lang="pl-PL" sz="1800" b="1" i="0" u="none" strike="noStrike" cap="none" dirty="0" err="1">
                <a:solidFill>
                  <a:schemeClr val="dk1"/>
                </a:solidFill>
                <a:latin typeface="Arial"/>
                <a:ea typeface="Arial"/>
                <a:cs typeface="Arial"/>
                <a:sym typeface="Arial"/>
              </a:rPr>
              <a:t>Publish</a:t>
            </a:r>
            <a:r>
              <a:rPr lang="pl-PL" sz="1800" b="1" i="0" u="none" strike="noStrike" cap="none" dirty="0">
                <a:solidFill>
                  <a:schemeClr val="dk1"/>
                </a:solidFill>
                <a:latin typeface="Arial"/>
                <a:ea typeface="Arial"/>
                <a:cs typeface="Arial"/>
                <a:sym typeface="Arial"/>
              </a:rPr>
              <a:t>/</a:t>
            </a:r>
            <a:r>
              <a:rPr lang="pl-PL" sz="1800" b="1" i="0" u="none" strike="noStrike" cap="none" dirty="0" err="1">
                <a:solidFill>
                  <a:schemeClr val="dk1"/>
                </a:solidFill>
                <a:latin typeface="Arial"/>
                <a:ea typeface="Arial"/>
                <a:cs typeface="Arial"/>
                <a:sym typeface="Arial"/>
              </a:rPr>
              <a:t>Subscribe</a:t>
            </a:r>
            <a:r>
              <a:rPr lang="pl-PL" sz="1800" b="1" i="0" u="none" strike="noStrike" cap="none" dirty="0">
                <a:solidFill>
                  <a:schemeClr val="dk1"/>
                </a:solidFill>
                <a:latin typeface="Arial"/>
                <a:ea typeface="Arial"/>
                <a:cs typeface="Arial"/>
                <a:sym typeface="Arial"/>
              </a:rPr>
              <a:t> Messaging</a:t>
            </a:r>
          </a:p>
          <a:p>
            <a:pPr marR="0" lvl="0" algn="just" rtl="0">
              <a:lnSpc>
                <a:spcPct val="150000"/>
              </a:lnSpc>
              <a:spcBef>
                <a:spcPts val="0"/>
              </a:spcBef>
              <a:spcAft>
                <a:spcPts val="0"/>
              </a:spcAft>
              <a:buClr>
                <a:srgbClr val="000000"/>
              </a:buClr>
              <a:buSzPts val="1800"/>
            </a:pPr>
            <a:endParaRPr lang="pl-PL" dirty="0">
              <a:solidFill>
                <a:schemeClr val="dk1"/>
              </a:solidFill>
            </a:endParaRP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pl-PL" b="0" i="0" dirty="0">
                <a:solidFill>
                  <a:srgbClr val="000000"/>
                </a:solidFill>
                <a:effectLst/>
                <a:latin typeface="+mj-lt"/>
              </a:rPr>
              <a:t>każda wiadomość może mieć wielu odbiorców (subskrybentów tematu),</a:t>
            </a: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pl-PL" b="0" i="0" dirty="0">
                <a:solidFill>
                  <a:srgbClr val="000000"/>
                </a:solidFill>
                <a:effectLst/>
                <a:latin typeface="+mj-lt"/>
              </a:rPr>
              <a:t>w danym temacie może publikował wielu nadawców,</a:t>
            </a: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pl-PL" b="0" i="0" dirty="0">
                <a:solidFill>
                  <a:srgbClr val="000000"/>
                </a:solidFill>
                <a:effectLst/>
                <a:latin typeface="+mj-lt"/>
              </a:rPr>
              <a:t>odbiorca może odbierać tylko te wiadomości z danego tematu, które zostały opublikowane po zapisaniu się przez niego do subskrypcji</a:t>
            </a:r>
          </a:p>
          <a:p>
            <a:pPr marL="0" marR="0" lvl="0" indent="0" algn="just" rtl="0">
              <a:lnSpc>
                <a:spcPct val="150000"/>
              </a:lnSpc>
              <a:spcBef>
                <a:spcPts val="0"/>
              </a:spcBef>
              <a:spcAft>
                <a:spcPts val="0"/>
              </a:spcAft>
              <a:buClr>
                <a:srgbClr val="000000"/>
              </a:buClr>
              <a:buSzPts val="1800"/>
              <a:buFont typeface="Arial"/>
              <a:buNone/>
            </a:pPr>
            <a:endParaRPr lang="pl-PL" dirty="0"/>
          </a:p>
        </p:txBody>
      </p:sp>
      <p:pic>
        <p:nvPicPr>
          <p:cNvPr id="3" name="Obraz 2">
            <a:extLst>
              <a:ext uri="{FF2B5EF4-FFF2-40B4-BE49-F238E27FC236}">
                <a16:creationId xmlns:a16="http://schemas.microsoft.com/office/drawing/2014/main" id="{FD1B2D28-530C-6EA3-AB87-3AF00ACD19F4}"/>
              </a:ext>
            </a:extLst>
          </p:cNvPr>
          <p:cNvPicPr>
            <a:picLocks noChangeAspect="1"/>
          </p:cNvPicPr>
          <p:nvPr/>
        </p:nvPicPr>
        <p:blipFill>
          <a:blip r:embed="rId4"/>
          <a:stretch>
            <a:fillRect/>
          </a:stretch>
        </p:blipFill>
        <p:spPr>
          <a:xfrm>
            <a:off x="1198074" y="3585023"/>
            <a:ext cx="3190151" cy="1857556"/>
          </a:xfrm>
          <a:prstGeom prst="rect">
            <a:avLst/>
          </a:prstGeom>
        </p:spPr>
      </p:pic>
      <p:pic>
        <p:nvPicPr>
          <p:cNvPr id="9" name="Obraz 8" descr="Obraz zawierający tekst, zegar&#10;&#10;Opis wygenerowany automatycznie">
            <a:extLst>
              <a:ext uri="{FF2B5EF4-FFF2-40B4-BE49-F238E27FC236}">
                <a16:creationId xmlns:a16="http://schemas.microsoft.com/office/drawing/2014/main" id="{255FD758-54F7-152F-83EF-C662D91E6EA0}"/>
              </a:ext>
            </a:extLst>
          </p:cNvPr>
          <p:cNvPicPr>
            <a:picLocks noChangeAspect="1"/>
          </p:cNvPicPr>
          <p:nvPr/>
        </p:nvPicPr>
        <p:blipFill>
          <a:blip r:embed="rId5"/>
          <a:stretch>
            <a:fillRect/>
          </a:stretch>
        </p:blipFill>
        <p:spPr>
          <a:xfrm>
            <a:off x="6908798" y="3225807"/>
            <a:ext cx="3567723" cy="2623763"/>
          </a:xfrm>
          <a:prstGeom prst="rect">
            <a:avLst/>
          </a:prstGeom>
        </p:spPr>
      </p:pic>
      <p:sp>
        <p:nvSpPr>
          <p:cNvPr id="2" name="pole tekstowe 1">
            <a:extLst>
              <a:ext uri="{FF2B5EF4-FFF2-40B4-BE49-F238E27FC236}">
                <a16:creationId xmlns:a16="http://schemas.microsoft.com/office/drawing/2014/main" id="{A28923E2-7DDF-E60A-ADCE-D649DFA45C14}"/>
              </a:ext>
            </a:extLst>
          </p:cNvPr>
          <p:cNvSpPr txBox="1"/>
          <p:nvPr/>
        </p:nvSpPr>
        <p:spPr>
          <a:xfrm>
            <a:off x="1494147" y="5930933"/>
            <a:ext cx="3058803" cy="276999"/>
          </a:xfrm>
          <a:prstGeom prst="rect">
            <a:avLst/>
          </a:prstGeom>
          <a:noFill/>
        </p:spPr>
        <p:txBody>
          <a:bodyPr wrap="square" rtlCol="0">
            <a:spAutoFit/>
          </a:bodyPr>
          <a:lstStyle/>
          <a:p>
            <a:r>
              <a:rPr lang="pl-PL" sz="1200" dirty="0">
                <a:effectLst/>
              </a:rPr>
              <a:t>Proste przesyłanie komunikatów Pub/</a:t>
            </a:r>
            <a:r>
              <a:rPr lang="pl-PL" sz="1200" dirty="0" err="1">
                <a:effectLst/>
              </a:rPr>
              <a:t>Sub</a:t>
            </a:r>
            <a:endParaRPr lang="pl-PL" sz="1200" dirty="0"/>
          </a:p>
        </p:txBody>
      </p:sp>
      <p:sp>
        <p:nvSpPr>
          <p:cNvPr id="4" name="pole tekstowe 3">
            <a:extLst>
              <a:ext uri="{FF2B5EF4-FFF2-40B4-BE49-F238E27FC236}">
                <a16:creationId xmlns:a16="http://schemas.microsoft.com/office/drawing/2014/main" id="{F040A8E6-BE63-569B-A610-9F9D1432D2EC}"/>
              </a:ext>
            </a:extLst>
          </p:cNvPr>
          <p:cNvSpPr txBox="1"/>
          <p:nvPr/>
        </p:nvSpPr>
        <p:spPr>
          <a:xfrm>
            <a:off x="7409903" y="5930933"/>
            <a:ext cx="3287950" cy="276999"/>
          </a:xfrm>
          <a:prstGeom prst="rect">
            <a:avLst/>
          </a:prstGeom>
          <a:noFill/>
        </p:spPr>
        <p:txBody>
          <a:bodyPr wrap="square" rtlCol="0">
            <a:spAutoFit/>
          </a:bodyPr>
          <a:lstStyle/>
          <a:p>
            <a:r>
              <a:rPr lang="pl-PL" sz="1200" dirty="0">
                <a:effectLst/>
              </a:rPr>
              <a:t>Złożone przesyłanie komunikatów Pub/</a:t>
            </a:r>
            <a:r>
              <a:rPr lang="pl-PL" sz="1200" dirty="0" err="1">
                <a:effectLst/>
              </a:rPr>
              <a:t>Sub</a:t>
            </a:r>
            <a:endParaRPr lang="pl-PL" sz="1200" dirty="0"/>
          </a:p>
        </p:txBody>
      </p:sp>
    </p:spTree>
    <p:extLst>
      <p:ext uri="{BB962C8B-B14F-4D97-AF65-F5344CB8AC3E}">
        <p14:creationId xmlns:p14="http://schemas.microsoft.com/office/powerpoint/2010/main" val="452519417"/>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p1"/>
          <p:cNvSpPr txBox="1"/>
          <p:nvPr/>
        </p:nvSpPr>
        <p:spPr>
          <a:xfrm>
            <a:off x="1" y="6490067"/>
            <a:ext cx="12192000" cy="45623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1100"/>
              <a:buFont typeface="Arial"/>
              <a:buNone/>
            </a:pPr>
            <a:r>
              <a:rPr lang="pl-PL" sz="1100" b="1" dirty="0">
                <a:solidFill>
                  <a:schemeClr val="bg1">
                    <a:lumMod val="65000"/>
                  </a:schemeClr>
                </a:solidFill>
                <a:latin typeface="+mj-lt"/>
              </a:rPr>
              <a:t>WYMIANA KOMUNIKATÓW W JMS</a:t>
            </a:r>
            <a:endParaRPr sz="1100" b="1" i="0" u="none" strike="noStrike" cap="none" dirty="0">
              <a:solidFill>
                <a:schemeClr val="bg1">
                  <a:lumMod val="65000"/>
                </a:schemeClr>
              </a:solidFill>
              <a:latin typeface="+mj-lt"/>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1800"/>
              <a:buFont typeface="Arial"/>
              <a:buNone/>
            </a:pPr>
            <a:endParaRPr sz="1100" b="0" i="0" u="none" strike="noStrike" cap="none" dirty="0">
              <a:solidFill>
                <a:schemeClr val="bg1">
                  <a:lumMod val="65000"/>
                </a:schemeClr>
              </a:solidFill>
              <a:latin typeface="+mj-lt"/>
              <a:ea typeface="Twentieth Century"/>
              <a:cs typeface="Twentieth Century"/>
              <a:sym typeface="Twentieth Century"/>
            </a:endParaRPr>
          </a:p>
        </p:txBody>
      </p:sp>
      <p:sp>
        <p:nvSpPr>
          <p:cNvPr id="5" name="Google Shape;94;p1">
            <a:extLst>
              <a:ext uri="{FF2B5EF4-FFF2-40B4-BE49-F238E27FC236}">
                <a16:creationId xmlns:a16="http://schemas.microsoft.com/office/drawing/2014/main" id="{6224A0E3-3813-90B6-E974-934348AE7558}"/>
              </a:ext>
            </a:extLst>
          </p:cNvPr>
          <p:cNvSpPr/>
          <p:nvPr/>
        </p:nvSpPr>
        <p:spPr>
          <a:xfrm>
            <a:off x="0" y="0"/>
            <a:ext cx="12192000" cy="1001110"/>
          </a:xfrm>
          <a:prstGeom prst="rect">
            <a:avLst/>
          </a:prstGeom>
          <a:solidFill>
            <a:srgbClr val="7BA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 name="Google Shape;95;p1">
            <a:extLst>
              <a:ext uri="{FF2B5EF4-FFF2-40B4-BE49-F238E27FC236}">
                <a16:creationId xmlns:a16="http://schemas.microsoft.com/office/drawing/2014/main" id="{BC9AD69D-2752-64F0-63A6-23F5E3AB0EFD}"/>
              </a:ext>
            </a:extLst>
          </p:cNvPr>
          <p:cNvSpPr txBox="1"/>
          <p:nvPr/>
        </p:nvSpPr>
        <p:spPr>
          <a:xfrm>
            <a:off x="0" y="207910"/>
            <a:ext cx="121920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l-PL" sz="2400" b="1" dirty="0">
                <a:solidFill>
                  <a:schemeClr val="lt1"/>
                </a:solidFill>
              </a:rPr>
              <a:t>Architektura JMS-porównanie modeli</a:t>
            </a:r>
            <a:endParaRPr lang="pl-PL" sz="2400" b="0" i="0" u="none" strike="noStrike" cap="none" dirty="0">
              <a:solidFill>
                <a:srgbClr val="000000"/>
              </a:solidFill>
              <a:latin typeface="Arial"/>
              <a:ea typeface="Arial"/>
              <a:cs typeface="Arial"/>
              <a:sym typeface="Arial"/>
            </a:endParaRPr>
          </a:p>
        </p:txBody>
      </p:sp>
      <p:sp>
        <p:nvSpPr>
          <p:cNvPr id="11" name="Google Shape;104;p2">
            <a:extLst>
              <a:ext uri="{FF2B5EF4-FFF2-40B4-BE49-F238E27FC236}">
                <a16:creationId xmlns:a16="http://schemas.microsoft.com/office/drawing/2014/main" id="{8548056B-63BA-3379-3D13-AE88F6890C07}"/>
              </a:ext>
            </a:extLst>
          </p:cNvPr>
          <p:cNvSpPr txBox="1"/>
          <p:nvPr/>
        </p:nvSpPr>
        <p:spPr>
          <a:xfrm>
            <a:off x="544769" y="1209020"/>
            <a:ext cx="11199555" cy="2123618"/>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buClr>
                <a:srgbClr val="000000"/>
              </a:buClr>
              <a:buSzPts val="1800"/>
            </a:pPr>
            <a:r>
              <a:rPr lang="pl-PL" sz="1800" b="1" i="0" u="none" strike="noStrike" cap="none" dirty="0" err="1">
                <a:solidFill>
                  <a:schemeClr val="dk1"/>
                </a:solidFill>
                <a:latin typeface="Arial"/>
                <a:ea typeface="Arial"/>
                <a:cs typeface="Arial"/>
                <a:sym typeface="Arial"/>
              </a:rPr>
              <a:t>Publish</a:t>
            </a:r>
            <a:r>
              <a:rPr lang="pl-PL" sz="1800" b="1" i="0" u="none" strike="noStrike" cap="none" dirty="0">
                <a:solidFill>
                  <a:schemeClr val="dk1"/>
                </a:solidFill>
                <a:latin typeface="Arial"/>
                <a:ea typeface="Arial"/>
                <a:cs typeface="Arial"/>
                <a:sym typeface="Arial"/>
              </a:rPr>
              <a:t>/</a:t>
            </a:r>
            <a:r>
              <a:rPr lang="pl-PL" sz="1800" b="1" i="0" u="none" strike="noStrike" cap="none" dirty="0" err="1">
                <a:solidFill>
                  <a:schemeClr val="dk1"/>
                </a:solidFill>
                <a:latin typeface="Arial"/>
                <a:ea typeface="Arial"/>
                <a:cs typeface="Arial"/>
                <a:sym typeface="Arial"/>
              </a:rPr>
              <a:t>Subscribe</a:t>
            </a:r>
            <a:r>
              <a:rPr lang="pl-PL" sz="1800" b="1" i="0" u="none" strike="noStrike" cap="none" dirty="0">
                <a:solidFill>
                  <a:schemeClr val="dk1"/>
                </a:solidFill>
                <a:latin typeface="Arial"/>
                <a:ea typeface="Arial"/>
                <a:cs typeface="Arial"/>
                <a:sym typeface="Arial"/>
              </a:rPr>
              <a:t> Messaging</a:t>
            </a:r>
          </a:p>
          <a:p>
            <a:pPr marR="0" lvl="0" algn="just" rtl="0">
              <a:lnSpc>
                <a:spcPct val="150000"/>
              </a:lnSpc>
              <a:spcBef>
                <a:spcPts val="0"/>
              </a:spcBef>
              <a:spcAft>
                <a:spcPts val="0"/>
              </a:spcAft>
              <a:buClr>
                <a:srgbClr val="000000"/>
              </a:buClr>
              <a:buSzPts val="1800"/>
            </a:pPr>
            <a:endParaRPr lang="pl-PL" dirty="0">
              <a:solidFill>
                <a:schemeClr val="dk1"/>
              </a:solidFill>
            </a:endParaRPr>
          </a:p>
          <a:p>
            <a:pPr marL="285750" marR="0" lvl="0" indent="-285750" rtl="0">
              <a:lnSpc>
                <a:spcPct val="150000"/>
              </a:lnSpc>
              <a:spcBef>
                <a:spcPts val="0"/>
              </a:spcBef>
              <a:spcAft>
                <a:spcPts val="0"/>
              </a:spcAft>
              <a:buClr>
                <a:srgbClr val="000000"/>
              </a:buClr>
              <a:buSzPts val="1800"/>
              <a:buFont typeface="Arial" panose="020B0604020202020204" pitchFamily="34" charset="0"/>
              <a:buChar char="•"/>
            </a:pPr>
            <a:r>
              <a:rPr lang="pl-PL" b="0" i="0" dirty="0">
                <a:solidFill>
                  <a:srgbClr val="000000"/>
                </a:solidFill>
                <a:effectLst/>
                <a:latin typeface="+mj-lt"/>
              </a:rPr>
              <a:t>każda wiadomość może mieć wielu odbiorców (subskrybentów tematu),</a:t>
            </a:r>
          </a:p>
          <a:p>
            <a:pPr marL="285750" marR="0" lvl="0" indent="-285750" rtl="0">
              <a:lnSpc>
                <a:spcPct val="150000"/>
              </a:lnSpc>
              <a:spcBef>
                <a:spcPts val="0"/>
              </a:spcBef>
              <a:spcAft>
                <a:spcPts val="0"/>
              </a:spcAft>
              <a:buClr>
                <a:srgbClr val="000000"/>
              </a:buClr>
              <a:buSzPts val="1800"/>
              <a:buFont typeface="Arial" panose="020B0604020202020204" pitchFamily="34" charset="0"/>
              <a:buChar char="•"/>
            </a:pPr>
            <a:r>
              <a:rPr lang="pl-PL" b="0" i="0" dirty="0">
                <a:solidFill>
                  <a:srgbClr val="000000"/>
                </a:solidFill>
                <a:effectLst/>
                <a:latin typeface="+mj-lt"/>
              </a:rPr>
              <a:t>w danym temacie może publikował wielu nadawców,</a:t>
            </a:r>
          </a:p>
          <a:p>
            <a:pPr marL="285750" marR="0" lvl="0" indent="-285750" rtl="0">
              <a:lnSpc>
                <a:spcPct val="150000"/>
              </a:lnSpc>
              <a:spcBef>
                <a:spcPts val="0"/>
              </a:spcBef>
              <a:spcAft>
                <a:spcPts val="0"/>
              </a:spcAft>
              <a:buClr>
                <a:srgbClr val="000000"/>
              </a:buClr>
              <a:buSzPts val="1800"/>
              <a:buFont typeface="Arial" panose="020B0604020202020204" pitchFamily="34" charset="0"/>
              <a:buChar char="•"/>
            </a:pPr>
            <a:r>
              <a:rPr lang="pl-PL" b="0" i="0" dirty="0">
                <a:solidFill>
                  <a:srgbClr val="000000"/>
                </a:solidFill>
                <a:effectLst/>
                <a:latin typeface="+mj-lt"/>
              </a:rPr>
              <a:t>odbiorca może odbierać tylko te wiadomości z danego tematu, które zostały opublikowane po zapisaniu się przez niego do subskrypcji</a:t>
            </a:r>
          </a:p>
          <a:p>
            <a:pPr marL="0" marR="0" lvl="0" indent="0" algn="just" rtl="0">
              <a:lnSpc>
                <a:spcPct val="150000"/>
              </a:lnSpc>
              <a:spcBef>
                <a:spcPts val="0"/>
              </a:spcBef>
              <a:spcAft>
                <a:spcPts val="0"/>
              </a:spcAft>
              <a:buClr>
                <a:srgbClr val="000000"/>
              </a:buClr>
              <a:buSzPts val="1800"/>
              <a:buFont typeface="Arial"/>
              <a:buNone/>
            </a:pPr>
            <a:endParaRPr lang="pl-PL" dirty="0"/>
          </a:p>
        </p:txBody>
      </p:sp>
      <p:sp>
        <p:nvSpPr>
          <p:cNvPr id="2" name="Google Shape;104;p2">
            <a:extLst>
              <a:ext uri="{FF2B5EF4-FFF2-40B4-BE49-F238E27FC236}">
                <a16:creationId xmlns:a16="http://schemas.microsoft.com/office/drawing/2014/main" id="{5DBDF613-062C-4E09-C512-BE902282EB4B}"/>
              </a:ext>
            </a:extLst>
          </p:cNvPr>
          <p:cNvSpPr txBox="1"/>
          <p:nvPr/>
        </p:nvSpPr>
        <p:spPr>
          <a:xfrm>
            <a:off x="544768" y="3046257"/>
            <a:ext cx="10942381" cy="2662227"/>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buClr>
                <a:srgbClr val="000000"/>
              </a:buClr>
              <a:buSzPts val="1800"/>
            </a:pPr>
            <a:r>
              <a:rPr lang="pl-PL" sz="1800" b="1" i="0" u="none" strike="noStrike" cap="none" dirty="0">
                <a:solidFill>
                  <a:schemeClr val="dk1"/>
                </a:solidFill>
                <a:latin typeface="Arial"/>
                <a:ea typeface="Arial"/>
                <a:cs typeface="Arial"/>
                <a:sym typeface="Arial"/>
              </a:rPr>
              <a:t>Point-to-Point Messaging </a:t>
            </a:r>
            <a:r>
              <a:rPr lang="pl-PL" sz="1800" b="1" i="0" u="none" strike="noStrike" cap="none" dirty="0" err="1">
                <a:solidFill>
                  <a:schemeClr val="dk1"/>
                </a:solidFill>
                <a:latin typeface="Arial"/>
                <a:ea typeface="Arial"/>
                <a:cs typeface="Arial"/>
                <a:sym typeface="Arial"/>
              </a:rPr>
              <a:t>Domain</a:t>
            </a:r>
            <a:r>
              <a:rPr lang="pl-PL" sz="1800" b="1" i="0" u="none" strike="noStrike" cap="none" dirty="0">
                <a:solidFill>
                  <a:schemeClr val="dk1"/>
                </a:solidFill>
                <a:latin typeface="Arial"/>
                <a:ea typeface="Arial"/>
                <a:cs typeface="Arial"/>
                <a:sym typeface="Arial"/>
              </a:rPr>
              <a:t> (PTP)</a:t>
            </a:r>
          </a:p>
          <a:p>
            <a:pPr marR="0" lvl="0" algn="just" rtl="0">
              <a:lnSpc>
                <a:spcPct val="150000"/>
              </a:lnSpc>
              <a:spcBef>
                <a:spcPts val="0"/>
              </a:spcBef>
              <a:spcAft>
                <a:spcPts val="0"/>
              </a:spcAft>
              <a:buClr>
                <a:srgbClr val="000000"/>
              </a:buClr>
              <a:buSzPts val="1800"/>
            </a:pPr>
            <a:endParaRPr lang="pl-PL" dirty="0">
              <a:solidFill>
                <a:schemeClr val="dk1"/>
              </a:solidFill>
            </a:endParaRP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pl-PL" b="0" i="0" dirty="0">
                <a:solidFill>
                  <a:srgbClr val="000000"/>
                </a:solidFill>
                <a:effectLst/>
                <a:latin typeface="+mj-lt"/>
              </a:rPr>
              <a:t>każdy komunikat może być odebrany tylko przez jednego odbiorcę,</a:t>
            </a: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pl-PL" b="0" i="0" dirty="0">
                <a:solidFill>
                  <a:srgbClr val="000000"/>
                </a:solidFill>
                <a:effectLst/>
                <a:latin typeface="+mj-lt"/>
              </a:rPr>
              <a:t>odbiorca może odebrać wiadomość niezależnie od tego czy nadawca działa czy też już zakończył działanie,</a:t>
            </a: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pl-PL" dirty="0">
                <a:latin typeface="+mj-lt"/>
              </a:rPr>
              <a:t>o</a:t>
            </a:r>
            <a:r>
              <a:rPr lang="pl-PL" dirty="0">
                <a:effectLst/>
                <a:latin typeface="+mj-lt"/>
              </a:rPr>
              <a:t>dbiorca nie musi być aktywny w momencie dotarcia </a:t>
            </a:r>
          </a:p>
          <a:p>
            <a:pPr algn="just"/>
            <a:r>
              <a:rPr lang="pl-PL" dirty="0">
                <a:latin typeface="+mj-lt"/>
              </a:rPr>
              <a:t>      </a:t>
            </a:r>
            <a:r>
              <a:rPr lang="pl-PL" dirty="0">
                <a:effectLst/>
                <a:latin typeface="+mj-lt"/>
              </a:rPr>
              <a:t>wiadomości,</a:t>
            </a:r>
            <a:endParaRPr lang="pl-PL" b="0" i="0" dirty="0">
              <a:solidFill>
                <a:srgbClr val="000000"/>
              </a:solidFill>
              <a:effectLst/>
              <a:latin typeface="+mj-lt"/>
            </a:endParaRP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pl-PL" b="0" i="0" dirty="0">
                <a:solidFill>
                  <a:srgbClr val="000000"/>
                </a:solidFill>
                <a:effectLst/>
                <a:latin typeface="+mj-lt"/>
              </a:rPr>
              <a:t>zasadą jest, że odbiorca potwierdza odebranie wiadomości, co zapewnia, że nie będzie ona przysłana po raz kolejny.</a:t>
            </a:r>
            <a:r>
              <a:rPr lang="pl-PL" i="0" u="none" strike="noStrike" cap="none" dirty="0">
                <a:solidFill>
                  <a:schemeClr val="dk1"/>
                </a:solidFill>
                <a:latin typeface="+mj-lt"/>
                <a:ea typeface="Arial"/>
                <a:cs typeface="Arial"/>
                <a:sym typeface="Arial"/>
              </a:rPr>
              <a:t> </a:t>
            </a:r>
          </a:p>
          <a:p>
            <a:pPr marL="0" marR="0" lvl="0" indent="0" algn="just" rtl="0">
              <a:lnSpc>
                <a:spcPct val="150000"/>
              </a:lnSpc>
              <a:spcBef>
                <a:spcPts val="0"/>
              </a:spcBef>
              <a:spcAft>
                <a:spcPts val="0"/>
              </a:spcAft>
              <a:buClr>
                <a:srgbClr val="000000"/>
              </a:buClr>
              <a:buSzPts val="1800"/>
              <a:buFont typeface="Arial"/>
              <a:buNone/>
            </a:pPr>
            <a:endParaRPr lang="pl-PL" dirty="0"/>
          </a:p>
        </p:txBody>
      </p:sp>
    </p:spTree>
    <p:extLst>
      <p:ext uri="{BB962C8B-B14F-4D97-AF65-F5344CB8AC3E}">
        <p14:creationId xmlns:p14="http://schemas.microsoft.com/office/powerpoint/2010/main" val="3847437932"/>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p1"/>
          <p:cNvSpPr txBox="1"/>
          <p:nvPr/>
        </p:nvSpPr>
        <p:spPr>
          <a:xfrm>
            <a:off x="1" y="6490067"/>
            <a:ext cx="12192000" cy="45623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1100"/>
              <a:buFont typeface="Arial"/>
              <a:buNone/>
            </a:pPr>
            <a:r>
              <a:rPr lang="pl-PL" sz="1100" b="1" dirty="0">
                <a:solidFill>
                  <a:schemeClr val="bg1">
                    <a:lumMod val="65000"/>
                  </a:schemeClr>
                </a:solidFill>
                <a:latin typeface="+mj-lt"/>
              </a:rPr>
              <a:t>WYMIANA KOMUNIKATÓW W JMS</a:t>
            </a:r>
            <a:endParaRPr sz="1100" b="1" i="0" u="none" strike="noStrike" cap="none" dirty="0">
              <a:solidFill>
                <a:schemeClr val="bg1">
                  <a:lumMod val="65000"/>
                </a:schemeClr>
              </a:solidFill>
              <a:latin typeface="+mj-lt"/>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1800"/>
              <a:buFont typeface="Arial"/>
              <a:buNone/>
            </a:pPr>
            <a:endParaRPr sz="1100" b="0" i="0" u="none" strike="noStrike" cap="none" dirty="0">
              <a:solidFill>
                <a:schemeClr val="bg1">
                  <a:lumMod val="65000"/>
                </a:schemeClr>
              </a:solidFill>
              <a:latin typeface="+mj-lt"/>
              <a:ea typeface="Twentieth Century"/>
              <a:cs typeface="Twentieth Century"/>
              <a:sym typeface="Twentieth Century"/>
            </a:endParaRPr>
          </a:p>
        </p:txBody>
      </p:sp>
      <p:sp>
        <p:nvSpPr>
          <p:cNvPr id="5" name="Google Shape;94;p1">
            <a:extLst>
              <a:ext uri="{FF2B5EF4-FFF2-40B4-BE49-F238E27FC236}">
                <a16:creationId xmlns:a16="http://schemas.microsoft.com/office/drawing/2014/main" id="{6224A0E3-3813-90B6-E974-934348AE7558}"/>
              </a:ext>
            </a:extLst>
          </p:cNvPr>
          <p:cNvSpPr/>
          <p:nvPr/>
        </p:nvSpPr>
        <p:spPr>
          <a:xfrm>
            <a:off x="0" y="0"/>
            <a:ext cx="12192000" cy="1001110"/>
          </a:xfrm>
          <a:prstGeom prst="rect">
            <a:avLst/>
          </a:prstGeom>
          <a:solidFill>
            <a:srgbClr val="7BA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 name="Google Shape;95;p1">
            <a:extLst>
              <a:ext uri="{FF2B5EF4-FFF2-40B4-BE49-F238E27FC236}">
                <a16:creationId xmlns:a16="http://schemas.microsoft.com/office/drawing/2014/main" id="{BC9AD69D-2752-64F0-63A6-23F5E3AB0EFD}"/>
              </a:ext>
            </a:extLst>
          </p:cNvPr>
          <p:cNvSpPr txBox="1"/>
          <p:nvPr/>
        </p:nvSpPr>
        <p:spPr>
          <a:xfrm>
            <a:off x="0" y="207910"/>
            <a:ext cx="121920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l-PL" sz="2400" b="1" dirty="0">
                <a:solidFill>
                  <a:schemeClr val="lt1"/>
                </a:solidFill>
              </a:rPr>
              <a:t>Architektura JMS-porównanie modeli</a:t>
            </a:r>
            <a:endParaRPr lang="pl-PL" sz="2400" b="0" i="0" u="none" strike="noStrike" cap="none" dirty="0">
              <a:solidFill>
                <a:srgbClr val="000000"/>
              </a:solidFill>
              <a:latin typeface="Arial"/>
              <a:ea typeface="Arial"/>
              <a:cs typeface="Arial"/>
              <a:sym typeface="Arial"/>
            </a:endParaRPr>
          </a:p>
        </p:txBody>
      </p:sp>
      <p:sp>
        <p:nvSpPr>
          <p:cNvPr id="11" name="Google Shape;104;p2">
            <a:extLst>
              <a:ext uri="{FF2B5EF4-FFF2-40B4-BE49-F238E27FC236}">
                <a16:creationId xmlns:a16="http://schemas.microsoft.com/office/drawing/2014/main" id="{8548056B-63BA-3379-3D13-AE88F6890C07}"/>
              </a:ext>
            </a:extLst>
          </p:cNvPr>
          <p:cNvSpPr txBox="1"/>
          <p:nvPr/>
        </p:nvSpPr>
        <p:spPr>
          <a:xfrm>
            <a:off x="505694" y="1598867"/>
            <a:ext cx="6770430" cy="1384954"/>
          </a:xfrm>
          <a:prstGeom prst="rect">
            <a:avLst/>
          </a:prstGeom>
          <a:noFill/>
          <a:ln>
            <a:noFill/>
          </a:ln>
        </p:spPr>
        <p:txBody>
          <a:bodyPr spcFirstLastPara="1" wrap="square" lIns="91425" tIns="45700" rIns="91425" bIns="45700" anchor="t" anchorCtr="0">
            <a:spAutoFit/>
          </a:bodyPr>
          <a:lstStyle/>
          <a:p>
            <a:pPr algn="just">
              <a:lnSpc>
                <a:spcPct val="150000"/>
              </a:lnSpc>
              <a:buSzPts val="1800"/>
            </a:pPr>
            <a:r>
              <a:rPr lang="pl-PL" sz="1400" b="1" i="0" u="none" strike="noStrike" cap="none" dirty="0" err="1">
                <a:solidFill>
                  <a:schemeClr val="dk1"/>
                </a:solidFill>
                <a:latin typeface="Arial"/>
                <a:ea typeface="Arial"/>
                <a:cs typeface="Arial"/>
                <a:sym typeface="Arial"/>
              </a:rPr>
              <a:t>Publish</a:t>
            </a:r>
            <a:r>
              <a:rPr lang="pl-PL" sz="1400" b="1" i="0" u="none" strike="noStrike" cap="none" dirty="0">
                <a:solidFill>
                  <a:schemeClr val="dk1"/>
                </a:solidFill>
                <a:latin typeface="Arial"/>
                <a:ea typeface="Arial"/>
                <a:cs typeface="Arial"/>
                <a:sym typeface="Arial"/>
              </a:rPr>
              <a:t>/</a:t>
            </a:r>
            <a:r>
              <a:rPr lang="pl-PL" sz="1400" b="1" i="0" u="none" strike="noStrike" cap="none" dirty="0" err="1">
                <a:solidFill>
                  <a:schemeClr val="dk1"/>
                </a:solidFill>
                <a:latin typeface="Arial"/>
                <a:ea typeface="Arial"/>
                <a:cs typeface="Arial"/>
                <a:sym typeface="Arial"/>
              </a:rPr>
              <a:t>Subscribe</a:t>
            </a:r>
            <a:r>
              <a:rPr lang="pl-PL" sz="1400" b="1" i="0" u="none" strike="noStrike" cap="none" dirty="0">
                <a:solidFill>
                  <a:schemeClr val="dk1"/>
                </a:solidFill>
                <a:latin typeface="Arial"/>
                <a:ea typeface="Arial"/>
                <a:cs typeface="Arial"/>
                <a:sym typeface="Arial"/>
              </a:rPr>
              <a:t> Messaging oraz Point-to-Point Messaging </a:t>
            </a:r>
            <a:r>
              <a:rPr lang="pl-PL" sz="1400" b="1" i="0" u="none" strike="noStrike" cap="none" dirty="0" err="1">
                <a:solidFill>
                  <a:schemeClr val="dk1"/>
                </a:solidFill>
                <a:latin typeface="Arial"/>
                <a:ea typeface="Arial"/>
                <a:cs typeface="Arial"/>
                <a:sym typeface="Arial"/>
              </a:rPr>
              <a:t>Domain</a:t>
            </a:r>
            <a:r>
              <a:rPr lang="pl-PL" sz="1400" b="1" i="0" u="none" strike="noStrike" cap="none" dirty="0">
                <a:solidFill>
                  <a:schemeClr val="dk1"/>
                </a:solidFill>
                <a:latin typeface="Arial"/>
                <a:ea typeface="Arial"/>
                <a:cs typeface="Arial"/>
                <a:sym typeface="Arial"/>
              </a:rPr>
              <a:t> (PTP)</a:t>
            </a:r>
          </a:p>
          <a:p>
            <a:pPr marL="0" marR="0" lvl="0" indent="0" algn="just" rtl="0">
              <a:lnSpc>
                <a:spcPct val="150000"/>
              </a:lnSpc>
              <a:spcBef>
                <a:spcPts val="0"/>
              </a:spcBef>
              <a:spcAft>
                <a:spcPts val="0"/>
              </a:spcAft>
              <a:buClr>
                <a:srgbClr val="000000"/>
              </a:buClr>
              <a:buSzPts val="1800"/>
              <a:buFont typeface="Arial"/>
              <a:buNone/>
            </a:pPr>
            <a:endParaRPr lang="pl-PL" dirty="0"/>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pl-PL" dirty="0"/>
              <a:t>przesyłanie wiadomości między klientami A, C i D ilustruje domenę punkt-punkt. </a:t>
            </a: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pl-PL" dirty="0"/>
              <a:t>przesyłanie wiadomości między klientami B, E i F ilustruje przesyłanie  pub/</a:t>
            </a:r>
            <a:r>
              <a:rPr lang="pl-PL" dirty="0" err="1"/>
              <a:t>sub</a:t>
            </a:r>
            <a:r>
              <a:rPr lang="pl-PL" dirty="0"/>
              <a:t>. </a:t>
            </a:r>
          </a:p>
        </p:txBody>
      </p:sp>
      <p:pic>
        <p:nvPicPr>
          <p:cNvPr id="7" name="Obraz 6">
            <a:extLst>
              <a:ext uri="{FF2B5EF4-FFF2-40B4-BE49-F238E27FC236}">
                <a16:creationId xmlns:a16="http://schemas.microsoft.com/office/drawing/2014/main" id="{D626D781-659C-0621-C573-F9404594D8BA}"/>
              </a:ext>
            </a:extLst>
          </p:cNvPr>
          <p:cNvPicPr>
            <a:picLocks noChangeAspect="1"/>
          </p:cNvPicPr>
          <p:nvPr/>
        </p:nvPicPr>
        <p:blipFill>
          <a:blip r:embed="rId3"/>
          <a:stretch>
            <a:fillRect/>
          </a:stretch>
        </p:blipFill>
        <p:spPr>
          <a:xfrm>
            <a:off x="7713785" y="2206359"/>
            <a:ext cx="4478215" cy="2531620"/>
          </a:xfrm>
          <a:prstGeom prst="rect">
            <a:avLst/>
          </a:prstGeom>
        </p:spPr>
      </p:pic>
      <p:sp>
        <p:nvSpPr>
          <p:cNvPr id="3" name="pole tekstowe 2">
            <a:extLst>
              <a:ext uri="{FF2B5EF4-FFF2-40B4-BE49-F238E27FC236}">
                <a16:creationId xmlns:a16="http://schemas.microsoft.com/office/drawing/2014/main" id="{0C9456CE-D898-8F7D-5EA8-6CDDDDE77907}"/>
              </a:ext>
            </a:extLst>
          </p:cNvPr>
          <p:cNvSpPr txBox="1"/>
          <p:nvPr/>
        </p:nvSpPr>
        <p:spPr>
          <a:xfrm>
            <a:off x="8285716" y="5118133"/>
            <a:ext cx="3058803" cy="276999"/>
          </a:xfrm>
          <a:prstGeom prst="rect">
            <a:avLst/>
          </a:prstGeom>
          <a:noFill/>
        </p:spPr>
        <p:txBody>
          <a:bodyPr wrap="square" rtlCol="0">
            <a:spAutoFit/>
          </a:bodyPr>
          <a:lstStyle/>
          <a:p>
            <a:pPr algn="ctr"/>
            <a:r>
              <a:rPr lang="pl-PL" sz="1200" dirty="0">
                <a:effectLst/>
              </a:rPr>
              <a:t>JMS Messaging </a:t>
            </a:r>
            <a:r>
              <a:rPr lang="pl-PL" sz="1200" dirty="0" err="1">
                <a:effectLst/>
              </a:rPr>
              <a:t>Domains</a:t>
            </a:r>
            <a:endParaRPr lang="pl-PL" sz="1200" dirty="0"/>
          </a:p>
        </p:txBody>
      </p:sp>
      <p:sp>
        <p:nvSpPr>
          <p:cNvPr id="8" name="Google Shape;104;p2">
            <a:extLst>
              <a:ext uri="{FF2B5EF4-FFF2-40B4-BE49-F238E27FC236}">
                <a16:creationId xmlns:a16="http://schemas.microsoft.com/office/drawing/2014/main" id="{D5C1F503-5BF0-0BDD-880E-F280BC89F63C}"/>
              </a:ext>
            </a:extLst>
          </p:cNvPr>
          <p:cNvSpPr txBox="1"/>
          <p:nvPr/>
        </p:nvSpPr>
        <p:spPr>
          <a:xfrm>
            <a:off x="847481" y="4011424"/>
            <a:ext cx="6330951" cy="1708120"/>
          </a:xfrm>
          <a:prstGeom prst="rect">
            <a:avLst/>
          </a:prstGeom>
          <a:noFill/>
          <a:ln>
            <a:noFill/>
          </a:ln>
        </p:spPr>
        <p:txBody>
          <a:bodyPr spcFirstLastPara="1" wrap="square" lIns="91425" tIns="45700" rIns="91425" bIns="45700" anchor="t" anchorCtr="0">
            <a:spAutoFit/>
          </a:bodyPr>
          <a:lstStyle/>
          <a:p>
            <a:pPr algn="just">
              <a:lnSpc>
                <a:spcPct val="150000"/>
              </a:lnSpc>
              <a:buSzPts val="1800"/>
            </a:pPr>
            <a:r>
              <a:rPr lang="pl-PL" dirty="0"/>
              <a:t>Konsumenci wiadomości w każdej z modeli mogą wybrać otrzymywanie wiadomości synchronicznie lub asynchronicznie. Konsumenci synchroniczni wykonują jawne wywołanie, aby pobrać wiadomość;</a:t>
            </a:r>
          </a:p>
          <a:p>
            <a:pPr algn="just">
              <a:lnSpc>
                <a:spcPct val="150000"/>
              </a:lnSpc>
              <a:buSzPts val="1800"/>
            </a:pPr>
            <a:r>
              <a:rPr lang="pl-PL" dirty="0"/>
              <a:t>konsumenci asynchroniczni określają metodę wywołania zwrotnego, która jest wywoływana w celu przekazania oczekującej wiadomości.</a:t>
            </a:r>
          </a:p>
        </p:txBody>
      </p:sp>
    </p:spTree>
    <p:extLst>
      <p:ext uri="{BB962C8B-B14F-4D97-AF65-F5344CB8AC3E}">
        <p14:creationId xmlns:p14="http://schemas.microsoft.com/office/powerpoint/2010/main" val="100592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p1"/>
          <p:cNvSpPr txBox="1"/>
          <p:nvPr/>
        </p:nvSpPr>
        <p:spPr>
          <a:xfrm>
            <a:off x="1" y="6490067"/>
            <a:ext cx="12192000" cy="45623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1100"/>
              <a:buFont typeface="Arial"/>
              <a:buNone/>
            </a:pPr>
            <a:r>
              <a:rPr lang="pl-PL" sz="1100" b="1" dirty="0">
                <a:solidFill>
                  <a:schemeClr val="bg1">
                    <a:lumMod val="65000"/>
                  </a:schemeClr>
                </a:solidFill>
                <a:latin typeface="+mj-lt"/>
              </a:rPr>
              <a:t>WYMIANA KOMUNIKATÓW W JMS</a:t>
            </a:r>
            <a:endParaRPr sz="1100" b="1" i="0" u="none" strike="noStrike" cap="none" dirty="0">
              <a:solidFill>
                <a:schemeClr val="bg1">
                  <a:lumMod val="65000"/>
                </a:schemeClr>
              </a:solidFill>
              <a:latin typeface="+mj-lt"/>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1800"/>
              <a:buFont typeface="Arial"/>
              <a:buNone/>
            </a:pPr>
            <a:endParaRPr sz="1100" b="0" i="0" u="none" strike="noStrike" cap="none" dirty="0">
              <a:solidFill>
                <a:schemeClr val="bg1">
                  <a:lumMod val="65000"/>
                </a:schemeClr>
              </a:solidFill>
              <a:latin typeface="+mj-lt"/>
              <a:ea typeface="Twentieth Century"/>
              <a:cs typeface="Twentieth Century"/>
              <a:sym typeface="Twentieth Century"/>
            </a:endParaRPr>
          </a:p>
        </p:txBody>
      </p:sp>
      <p:sp>
        <p:nvSpPr>
          <p:cNvPr id="5" name="Google Shape;94;p1">
            <a:extLst>
              <a:ext uri="{FF2B5EF4-FFF2-40B4-BE49-F238E27FC236}">
                <a16:creationId xmlns:a16="http://schemas.microsoft.com/office/drawing/2014/main" id="{6224A0E3-3813-90B6-E974-934348AE7558}"/>
              </a:ext>
            </a:extLst>
          </p:cNvPr>
          <p:cNvSpPr/>
          <p:nvPr/>
        </p:nvSpPr>
        <p:spPr>
          <a:xfrm>
            <a:off x="0" y="0"/>
            <a:ext cx="12192000" cy="1001110"/>
          </a:xfrm>
          <a:prstGeom prst="rect">
            <a:avLst/>
          </a:prstGeom>
          <a:solidFill>
            <a:srgbClr val="7BA4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6" name="Google Shape;95;p1">
            <a:extLst>
              <a:ext uri="{FF2B5EF4-FFF2-40B4-BE49-F238E27FC236}">
                <a16:creationId xmlns:a16="http://schemas.microsoft.com/office/drawing/2014/main" id="{BC9AD69D-2752-64F0-63A6-23F5E3AB0EFD}"/>
              </a:ext>
            </a:extLst>
          </p:cNvPr>
          <p:cNvSpPr txBox="1"/>
          <p:nvPr/>
        </p:nvSpPr>
        <p:spPr>
          <a:xfrm>
            <a:off x="0" y="207910"/>
            <a:ext cx="121920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pl-PL" sz="2400" b="1" dirty="0">
                <a:solidFill>
                  <a:schemeClr val="lt1"/>
                </a:solidFill>
              </a:rPr>
              <a:t>Architektura JMS-porównanie modeli</a:t>
            </a:r>
            <a:endParaRPr lang="pl-PL" sz="2400" b="0" i="0" u="none" strike="noStrike" cap="none" dirty="0">
              <a:solidFill>
                <a:srgbClr val="000000"/>
              </a:solidFill>
              <a:latin typeface="Arial"/>
              <a:ea typeface="Arial"/>
              <a:cs typeface="Arial"/>
              <a:sym typeface="Arial"/>
            </a:endParaRPr>
          </a:p>
        </p:txBody>
      </p:sp>
      <p:sp>
        <p:nvSpPr>
          <p:cNvPr id="8" name="Google Shape;104;p2">
            <a:extLst>
              <a:ext uri="{FF2B5EF4-FFF2-40B4-BE49-F238E27FC236}">
                <a16:creationId xmlns:a16="http://schemas.microsoft.com/office/drawing/2014/main" id="{D5C1F503-5BF0-0BDD-880E-F280BC89F63C}"/>
              </a:ext>
            </a:extLst>
          </p:cNvPr>
          <p:cNvSpPr txBox="1"/>
          <p:nvPr/>
        </p:nvSpPr>
        <p:spPr>
          <a:xfrm>
            <a:off x="581758" y="2557762"/>
            <a:ext cx="6330951" cy="1384954"/>
          </a:xfrm>
          <a:prstGeom prst="rect">
            <a:avLst/>
          </a:prstGeom>
          <a:noFill/>
          <a:ln>
            <a:noFill/>
          </a:ln>
        </p:spPr>
        <p:txBody>
          <a:bodyPr spcFirstLastPara="1" wrap="square" lIns="91425" tIns="45700" rIns="91425" bIns="45700" anchor="t" anchorCtr="0">
            <a:spAutoFit/>
          </a:bodyPr>
          <a:lstStyle/>
          <a:p>
            <a:pPr algn="just">
              <a:lnSpc>
                <a:spcPct val="150000"/>
              </a:lnSpc>
            </a:pPr>
            <a:r>
              <a:rPr lang="pl-PL" dirty="0">
                <a:effectLst/>
                <a:latin typeface="+mj-lt"/>
              </a:rPr>
              <a:t>Podsumowując wybór, czy użyć modelu Pub/SUB, czy PTP, sprowadza się do dokładnego zdefiniowania, w jaki sposób ma zachowywać się aplikacja odbierająca wiadomości. Tak naprawdę jest to pytanie o to czy to ma znaczenie, że każdy konsument otrzyma każdą wiadomość?. </a:t>
            </a:r>
          </a:p>
        </p:txBody>
      </p:sp>
      <p:pic>
        <p:nvPicPr>
          <p:cNvPr id="2" name="Obraz 1">
            <a:extLst>
              <a:ext uri="{FF2B5EF4-FFF2-40B4-BE49-F238E27FC236}">
                <a16:creationId xmlns:a16="http://schemas.microsoft.com/office/drawing/2014/main" id="{6319F515-E259-673C-FEC0-8AEB66148A13}"/>
              </a:ext>
            </a:extLst>
          </p:cNvPr>
          <p:cNvPicPr>
            <a:picLocks noChangeAspect="1"/>
          </p:cNvPicPr>
          <p:nvPr/>
        </p:nvPicPr>
        <p:blipFill>
          <a:blip r:embed="rId3"/>
          <a:stretch>
            <a:fillRect/>
          </a:stretch>
        </p:blipFill>
        <p:spPr>
          <a:xfrm>
            <a:off x="7834190" y="2397133"/>
            <a:ext cx="3384293" cy="1545583"/>
          </a:xfrm>
          <a:prstGeom prst="rect">
            <a:avLst/>
          </a:prstGeom>
        </p:spPr>
      </p:pic>
    </p:spTree>
    <p:extLst>
      <p:ext uri="{BB962C8B-B14F-4D97-AF65-F5344CB8AC3E}">
        <p14:creationId xmlns:p14="http://schemas.microsoft.com/office/powerpoint/2010/main" val="264872405"/>
      </p:ext>
    </p:extLst>
  </p:cSld>
  <p:clrMapOvr>
    <a:masterClrMapping/>
  </p:clrMapOvr>
</p:sld>
</file>

<file path=ppt/theme/theme1.xml><?xml version="1.0" encoding="utf-8"?>
<a:theme xmlns:a="http://schemas.openxmlformats.org/drawingml/2006/main" name="RetrospectVTI">
  <a:themeElements>
    <a:clrScheme name="AnalogousFromLightSeed_2SEEDS">
      <a:dk1>
        <a:srgbClr val="000000"/>
      </a:dk1>
      <a:lt1>
        <a:srgbClr val="FFFFFF"/>
      </a:lt1>
      <a:dk2>
        <a:srgbClr val="243841"/>
      </a:dk2>
      <a:lt2>
        <a:srgbClr val="E2E5E8"/>
      </a:lt2>
      <a:accent1>
        <a:srgbClr val="D6933E"/>
      </a:accent1>
      <a:accent2>
        <a:srgbClr val="E38879"/>
      </a:accent2>
      <a:accent3>
        <a:srgbClr val="A7A559"/>
      </a:accent3>
      <a:accent4>
        <a:srgbClr val="49B0BD"/>
      </a:accent4>
      <a:accent5>
        <a:srgbClr val="6FA5E1"/>
      </a:accent5>
      <a:accent6>
        <a:srgbClr val="5C63DD"/>
      </a:accent6>
      <a:hlink>
        <a:srgbClr val="6383AB"/>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816</Words>
  <Application>Microsoft Office PowerPoint</Application>
  <PresentationFormat>Panoramiczny</PresentationFormat>
  <Paragraphs>90</Paragraphs>
  <Slides>13</Slides>
  <Notes>13</Notes>
  <HiddenSlides>0</HiddenSlides>
  <MMClips>0</MMClips>
  <ScaleCrop>false</ScaleCrop>
  <HeadingPairs>
    <vt:vector size="8" baseType="variant">
      <vt:variant>
        <vt:lpstr>Używane czcionki</vt:lpstr>
      </vt:variant>
      <vt:variant>
        <vt:i4>3</vt:i4>
      </vt:variant>
      <vt:variant>
        <vt:lpstr>Motyw</vt:lpstr>
      </vt:variant>
      <vt:variant>
        <vt:i4>1</vt:i4>
      </vt:variant>
      <vt:variant>
        <vt:lpstr>Osadzone serwery OLE</vt:lpstr>
      </vt:variant>
      <vt:variant>
        <vt:i4>0</vt:i4>
      </vt:variant>
      <vt:variant>
        <vt:lpstr>Tytuły slajdów</vt:lpstr>
      </vt:variant>
      <vt:variant>
        <vt:i4>13</vt:i4>
      </vt:variant>
    </vt:vector>
  </HeadingPairs>
  <TitlesOfParts>
    <vt:vector size="17" baseType="lpstr">
      <vt:lpstr>Calibri</vt:lpstr>
      <vt:lpstr>Twentieth Century</vt:lpstr>
      <vt:lpstr>Arial</vt:lpstr>
      <vt:lpstr>RetrospectVTI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Daniel Kotarski</dc:creator>
  <cp:lastModifiedBy>Daniel Kotarski</cp:lastModifiedBy>
  <cp:revision>12</cp:revision>
  <dcterms:created xsi:type="dcterms:W3CDTF">2022-10-18T14:14:57Z</dcterms:created>
  <dcterms:modified xsi:type="dcterms:W3CDTF">2022-12-01T11:01:12Z</dcterms:modified>
</cp:coreProperties>
</file>