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ba85fc64d1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ba85fc64d1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ba85fc64d1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ba85fc64d1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ba85fc64d1_1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ba85fc64d1_1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ba85fc64d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ba85fc64d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ba85fc64d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ba85fc64d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ba85fc64d1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ba85fc64d1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ba85fc64d1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ba85fc64d1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ba85fc64d1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ba85fc64d1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ba85fc64d1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ba85fc64d1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ba85fc64d1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ba85fc64d1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ba85fc64d1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ba85fc64d1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p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pl"/>
              <a:t>Zabezpieczenia Aplikacji Jakarta EE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pl">
                <a:solidFill>
                  <a:srgbClr val="ADADAD"/>
                </a:solidFill>
              </a:rPr>
              <a:t>Autorzy: Kamil Niemiec, Łukasz Murdzia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1200"/>
              </a:spcAft>
              <a:buNone/>
            </a:pPr>
            <a:r>
              <a:rPr lang="pl" sz="2500"/>
              <a:t>Programowe zabezpieczenia EJB</a:t>
            </a:r>
            <a:endParaRPr sz="2500"/>
          </a:p>
        </p:txBody>
      </p:sp>
      <p:sp>
        <p:nvSpPr>
          <p:cNvPr id="110" name="Google Shape;110;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pl"/>
              <a:t>W przypadku, gdy deklarowana szczegółowość zabezpieczeń EJB nie odpowiada Twoim potrzebom, możliwe jest również przeprowadzenie kontroli bezpieczeństwa z wnętrza kodu EJB. Musisz wstrzyknąć instancję SessionContext (z pakietu javax.ejb). Z tego obiektu można sprawdzić członkostwo w roli za pomocą metody isCallerInRole().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1200"/>
              </a:spcAft>
              <a:buNone/>
            </a:pPr>
            <a:r>
              <a:rPr lang="pl" sz="2500"/>
              <a:t>Naśladowanie roli: propagowanie ról</a:t>
            </a:r>
            <a:endParaRPr sz="2500"/>
          </a:p>
        </p:txBody>
      </p:sp>
      <p:sp>
        <p:nvSpPr>
          <p:cNvPr id="116" name="Google Shape;116;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pl"/>
              <a:t>EJB można wywoływać z innych EJB. Jeśli konieczne jest mapowanie między nazwami ról z wywołującego EJB do wywoływanego EJB, przydatna jest adnotacja </a:t>
            </a:r>
            <a:r>
              <a:rPr b="1" lang="pl"/>
              <a:t>@RunAs</a:t>
            </a:r>
            <a:r>
              <a:rPr lang="pl"/>
              <a:t>. Trzeba być ostrożnym, gdy używa się </a:t>
            </a:r>
            <a:r>
              <a:rPr b="1" lang="pl"/>
              <a:t>@RunAs</a:t>
            </a:r>
            <a:r>
              <a:rPr lang="pl"/>
              <a:t>, aby nie otwierać luk w zabezpieczeniach.</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pl"/>
              <a:t>Dziękujemy za uwagę</a:t>
            </a:r>
            <a:endParaRPr/>
          </a:p>
        </p:txBody>
      </p:sp>
      <p:sp>
        <p:nvSpPr>
          <p:cNvPr id="122" name="Google Shape;122;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pl"/>
              <a:t>Źródła:</a:t>
            </a:r>
            <a:endParaRPr/>
          </a:p>
          <a:p>
            <a:pPr indent="0" lvl="0" marL="0" rtl="0" algn="l">
              <a:spcBef>
                <a:spcPts val="1200"/>
              </a:spcBef>
              <a:spcAft>
                <a:spcPts val="1200"/>
              </a:spcAft>
              <a:buNone/>
            </a:pPr>
            <a:r>
              <a:rPr lang="pl"/>
              <a:t>Peter Späth -  Beginning Jakarta EE Enterprise Edition for Java: From Novice to Professional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pl"/>
              <a:t>Agenda</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pl"/>
              <a:t>Zabezpieczanie dostępu administracyjnego</a:t>
            </a:r>
            <a:endParaRPr/>
          </a:p>
          <a:p>
            <a:pPr indent="-342900" lvl="0" marL="457200" rtl="0" algn="l">
              <a:spcBef>
                <a:spcPts val="0"/>
              </a:spcBef>
              <a:spcAft>
                <a:spcPts val="0"/>
              </a:spcAft>
              <a:buSzPts val="1800"/>
              <a:buChar char="●"/>
            </a:pPr>
            <a:r>
              <a:rPr lang="pl"/>
              <a:t>Zabezpieczanie aplikacji internetowych</a:t>
            </a:r>
            <a:endParaRPr/>
          </a:p>
          <a:p>
            <a:pPr indent="-342900" lvl="0" marL="457200" rtl="0" algn="l">
              <a:spcBef>
                <a:spcPts val="0"/>
              </a:spcBef>
              <a:spcAft>
                <a:spcPts val="0"/>
              </a:spcAft>
              <a:buSzPts val="1800"/>
              <a:buChar char="●"/>
            </a:pPr>
            <a:r>
              <a:rPr lang="pl"/>
              <a:t>Renderowanie zależne od warunków bezpieczeństwa</a:t>
            </a:r>
            <a:endParaRPr/>
          </a:p>
          <a:p>
            <a:pPr indent="-342900" lvl="0" marL="457200" rtl="0" algn="l">
              <a:spcBef>
                <a:spcPts val="0"/>
              </a:spcBef>
              <a:spcAft>
                <a:spcPts val="0"/>
              </a:spcAft>
              <a:buSzPts val="1800"/>
              <a:buChar char="●"/>
            </a:pPr>
            <a:r>
              <a:rPr lang="pl"/>
              <a:t>Importowanie certyfikatów SSL dla aplikacji internetowych</a:t>
            </a:r>
            <a:endParaRPr/>
          </a:p>
          <a:p>
            <a:pPr indent="-342900" lvl="0" marL="457200" rtl="0" algn="l">
              <a:spcBef>
                <a:spcPts val="0"/>
              </a:spcBef>
              <a:spcAft>
                <a:spcPts val="0"/>
              </a:spcAft>
              <a:buSzPts val="1800"/>
              <a:buChar char="●"/>
            </a:pPr>
            <a:r>
              <a:rPr lang="pl"/>
              <a:t>Przygotowanie zabezpieczeń EJB</a:t>
            </a:r>
            <a:endParaRPr/>
          </a:p>
          <a:p>
            <a:pPr indent="-342900" lvl="0" marL="457200" rtl="0" algn="l">
              <a:spcBef>
                <a:spcPts val="0"/>
              </a:spcBef>
              <a:spcAft>
                <a:spcPts val="0"/>
              </a:spcAft>
              <a:buSzPts val="1800"/>
              <a:buChar char="●"/>
            </a:pPr>
            <a:r>
              <a:rPr lang="pl"/>
              <a:t>Deklaratywne zabezpieczenia EJB</a:t>
            </a:r>
            <a:endParaRPr/>
          </a:p>
          <a:p>
            <a:pPr indent="-342900" lvl="0" marL="457200" rtl="0" algn="l">
              <a:spcBef>
                <a:spcPts val="0"/>
              </a:spcBef>
              <a:spcAft>
                <a:spcPts val="0"/>
              </a:spcAft>
              <a:buSzPts val="1800"/>
              <a:buChar char="●"/>
            </a:pPr>
            <a:r>
              <a:rPr lang="pl"/>
              <a:t>Programowe zabezpieczenia EJB</a:t>
            </a:r>
            <a:endParaRPr/>
          </a:p>
          <a:p>
            <a:pPr indent="-342900" lvl="0" marL="457200" rtl="0" algn="l">
              <a:spcBef>
                <a:spcPts val="0"/>
              </a:spcBef>
              <a:spcAft>
                <a:spcPts val="0"/>
              </a:spcAft>
              <a:buSzPts val="1800"/>
              <a:buChar char="●"/>
            </a:pPr>
            <a:r>
              <a:rPr lang="pl"/>
              <a:t>Naśladowanie roli: propagowanie ról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598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pl"/>
              <a:t>Wstęp</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pl"/>
              <a:t>Bezpieczeństwo odgrywa ważną rolę w aplikacjach Jakarta EE. </a:t>
            </a:r>
            <a:endParaRPr/>
          </a:p>
          <a:p>
            <a:pPr indent="-342900" lvl="0" marL="457200" rtl="0" algn="l">
              <a:spcBef>
                <a:spcPts val="0"/>
              </a:spcBef>
              <a:spcAft>
                <a:spcPts val="0"/>
              </a:spcAft>
              <a:buSzPts val="1800"/>
              <a:buChar char="●"/>
            </a:pPr>
            <a:r>
              <a:rPr lang="pl"/>
              <a:t>Komunikacja ze światem zewnętrznym jest integralną częścią aplikacji serwerowej</a:t>
            </a:r>
            <a:endParaRPr/>
          </a:p>
          <a:p>
            <a:pPr indent="-342900" lvl="0" marL="457200" rtl="0" algn="l">
              <a:spcBef>
                <a:spcPts val="0"/>
              </a:spcBef>
              <a:spcAft>
                <a:spcPts val="0"/>
              </a:spcAft>
              <a:buSzPts val="1800"/>
              <a:buChar char="●"/>
            </a:pPr>
            <a:r>
              <a:rPr lang="pl"/>
              <a:t>Przykładowo aplikacje typu REST, usługi sieciowe, poczta elektroniczna i tak dalej.</a:t>
            </a:r>
            <a:endParaRPr/>
          </a:p>
          <a:p>
            <a:pPr indent="-342900" lvl="0" marL="457200" rtl="0" algn="l">
              <a:spcBef>
                <a:spcPts val="0"/>
              </a:spcBef>
              <a:spcAft>
                <a:spcPts val="0"/>
              </a:spcAft>
              <a:buSzPts val="1800"/>
              <a:buChar char="●"/>
            </a:pPr>
            <a:r>
              <a:rPr lang="pl"/>
              <a:t>It is also important to avoid someone’s breaking into your system because the administrative interfaces of the Jakarta EE8 server (Glassfish in our case) are not protected, or the database or the JMS provider is not secured.</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93100" y="437625"/>
            <a:ext cx="8520600" cy="572700"/>
          </a:xfrm>
          <a:prstGeom prst="rect">
            <a:avLst/>
          </a:prstGeom>
        </p:spPr>
        <p:txBody>
          <a:bodyPr anchorCtr="0" anchor="t" bIns="91425" lIns="91425" spcFirstLastPara="1" rIns="91425" wrap="square" tIns="91425">
            <a:normAutofit/>
          </a:bodyPr>
          <a:lstStyle/>
          <a:p>
            <a:pPr indent="0" lvl="0" marL="457200" rtl="0" algn="ctr">
              <a:lnSpc>
                <a:spcPct val="115000"/>
              </a:lnSpc>
              <a:spcBef>
                <a:spcPts val="0"/>
              </a:spcBef>
              <a:spcAft>
                <a:spcPts val="1200"/>
              </a:spcAft>
              <a:buNone/>
            </a:pPr>
            <a:r>
              <a:rPr lang="pl" sz="2500"/>
              <a:t>Zabezpieczanie dostępu administracyjnego</a:t>
            </a:r>
            <a:endParaRPr sz="2500"/>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pl"/>
              <a:t>Nie ma ustalonej specyfikacji bezpieczeństwa administracyjnego, więc każda aplikacja Jakarta EE 8 powinna zostać zabezpieczona według </a:t>
            </a:r>
            <a:r>
              <a:rPr lang="pl"/>
              <a:t>odpowiednich</a:t>
            </a:r>
            <a:r>
              <a:rPr lang="pl"/>
              <a:t> </a:t>
            </a:r>
            <a:r>
              <a:rPr lang="pl"/>
              <a:t>kryteriów.</a:t>
            </a:r>
            <a:r>
              <a:rPr lang="pl"/>
              <a:t> </a:t>
            </a:r>
            <a:endParaRPr/>
          </a:p>
          <a:p>
            <a:pPr indent="-342900" lvl="0" marL="457200" rtl="0" algn="l">
              <a:spcBef>
                <a:spcPts val="0"/>
              </a:spcBef>
              <a:spcAft>
                <a:spcPts val="0"/>
              </a:spcAft>
              <a:buSzPts val="1800"/>
              <a:buChar char="●"/>
            </a:pPr>
            <a:r>
              <a:rPr lang="pl"/>
              <a:t>Powinno</a:t>
            </a:r>
            <a:r>
              <a:rPr lang="pl"/>
              <a:t> się </a:t>
            </a:r>
            <a:r>
              <a:rPr lang="pl"/>
              <a:t>wziąć</a:t>
            </a:r>
            <a:r>
              <a:rPr lang="pl"/>
              <a:t> pod uwagę bezpieczeństwo następujących rejonów aplikacji:</a:t>
            </a:r>
            <a:endParaRPr/>
          </a:p>
          <a:p>
            <a:pPr indent="-317500" lvl="1" marL="914400" rtl="0" algn="l">
              <a:spcBef>
                <a:spcPts val="0"/>
              </a:spcBef>
              <a:spcAft>
                <a:spcPts val="0"/>
              </a:spcAft>
              <a:buSzPts val="1400"/>
              <a:buChar char="○"/>
            </a:pPr>
            <a:r>
              <a:rPr lang="pl"/>
              <a:t>Zabezpieczanie narzędzia ASADMIN, </a:t>
            </a:r>
            <a:endParaRPr/>
          </a:p>
          <a:p>
            <a:pPr indent="-317500" lvl="1" marL="914400" rtl="0" algn="l">
              <a:spcBef>
                <a:spcPts val="0"/>
              </a:spcBef>
              <a:spcAft>
                <a:spcPts val="0"/>
              </a:spcAft>
              <a:buSzPts val="1400"/>
              <a:buChar char="○"/>
            </a:pPr>
            <a:r>
              <a:rPr lang="pl"/>
              <a:t>Zabezpieczanie internetowej konsoli administratora,</a:t>
            </a:r>
            <a:endParaRPr/>
          </a:p>
          <a:p>
            <a:pPr indent="-317500" lvl="1" marL="914400" rtl="0" algn="l">
              <a:spcBef>
                <a:spcPts val="0"/>
              </a:spcBef>
              <a:spcAft>
                <a:spcPts val="0"/>
              </a:spcAft>
              <a:buSzPts val="1400"/>
              <a:buChar char="○"/>
            </a:pPr>
            <a:r>
              <a:rPr lang="pl"/>
              <a:t>Zabezpieczanie administracyjnej usługi REST, </a:t>
            </a:r>
            <a:endParaRPr/>
          </a:p>
          <a:p>
            <a:pPr indent="-317500" lvl="1" marL="914400" rtl="0" algn="l">
              <a:spcBef>
                <a:spcPts val="0"/>
              </a:spcBef>
              <a:spcAft>
                <a:spcPts val="0"/>
              </a:spcAft>
              <a:buSzPts val="1400"/>
              <a:buChar char="○"/>
            </a:pPr>
            <a:r>
              <a:rPr lang="pl"/>
              <a:t>Zabezpieczanie dostępu do bazy danych,</a:t>
            </a:r>
            <a:endParaRPr/>
          </a:p>
          <a:p>
            <a:pPr indent="-317500" lvl="1" marL="914400" rtl="0" algn="l">
              <a:spcBef>
                <a:spcPts val="0"/>
              </a:spcBef>
              <a:spcAft>
                <a:spcPts val="0"/>
              </a:spcAft>
              <a:buSzPts val="1400"/>
              <a:buChar char="○"/>
            </a:pPr>
            <a:r>
              <a:rPr lang="pl"/>
              <a:t>Zabezpieczanie komunikatów JMS,</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302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1200"/>
              </a:spcAft>
              <a:buNone/>
            </a:pPr>
            <a:r>
              <a:rPr lang="pl" sz="2500"/>
              <a:t>Zabezpieczanie aplikacji internetowych</a:t>
            </a:r>
            <a:endParaRPr sz="2500"/>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pl"/>
              <a:t>Zabezpieczanie aplikacji internetowych obejmuje następujące środki:</a:t>
            </a:r>
            <a:endParaRPr/>
          </a:p>
          <a:p>
            <a:pPr indent="0" lvl="0" marL="0" rtl="0" algn="l">
              <a:spcBef>
                <a:spcPts val="1200"/>
              </a:spcBef>
              <a:spcAft>
                <a:spcPts val="0"/>
              </a:spcAft>
              <a:buNone/>
            </a:pPr>
            <a:r>
              <a:rPr lang="pl"/>
              <a:t>Przejście na korzystanie z adresów URL SSL i https://.</a:t>
            </a:r>
            <a:endParaRPr/>
          </a:p>
          <a:p>
            <a:pPr indent="0" lvl="0" marL="0" rtl="0" algn="l">
              <a:spcBef>
                <a:spcPts val="1200"/>
              </a:spcBef>
              <a:spcAft>
                <a:spcPts val="0"/>
              </a:spcAft>
              <a:buNone/>
            </a:pPr>
            <a:r>
              <a:rPr lang="pl"/>
              <a:t>• Ograniczanie dostępu do całej aplikacji internetowej lub niektórych jej części</a:t>
            </a:r>
            <a:endParaRPr/>
          </a:p>
          <a:p>
            <a:pPr indent="0" lvl="0" marL="0" rtl="0" algn="l">
              <a:spcBef>
                <a:spcPts val="1200"/>
              </a:spcBef>
              <a:spcAft>
                <a:spcPts val="0"/>
              </a:spcAft>
              <a:buNone/>
            </a:pPr>
            <a:r>
              <a:rPr lang="pl"/>
              <a:t>w taki sposób, że mogą to zrobić tylko użytkownicy, którzy są </a:t>
            </a:r>
            <a:r>
              <a:rPr lang="pl"/>
              <a:t>uwierzytelnieni</a:t>
            </a:r>
            <a:endParaRPr/>
          </a:p>
          <a:p>
            <a:pPr indent="0" lvl="0" marL="0" rtl="0" algn="l">
              <a:spcBef>
                <a:spcPts val="1200"/>
              </a:spcBef>
              <a:spcAft>
                <a:spcPts val="0"/>
              </a:spcAft>
              <a:buNone/>
            </a:pPr>
            <a:r>
              <a:rPr lang="pl"/>
              <a:t>aby uzyskać </a:t>
            </a:r>
            <a:r>
              <a:rPr lang="pl"/>
              <a:t>odpowiedni</a:t>
            </a:r>
            <a:r>
              <a:rPr lang="pl"/>
              <a:t> dostęp do stron.</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1200"/>
              </a:spcAft>
              <a:buNone/>
            </a:pPr>
            <a:r>
              <a:rPr lang="pl" sz="2500"/>
              <a:t>Renderowanie zależne od warunków bezpieczeństwa</a:t>
            </a:r>
            <a:endParaRPr sz="2500"/>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pl"/>
              <a:t>Od czasu do czasu na stronach szablonów JSF potrzebny jest przełącznik kontrolujący, czy niektóre elementy strony zostaną wyrenderowane lub nie, w zależności od warunku bezpieczeństwa.</a:t>
            </a:r>
            <a:endParaRPr/>
          </a:p>
          <a:p>
            <a:pPr indent="0" lvl="0" marL="0" rtl="0" algn="l">
              <a:spcBef>
                <a:spcPts val="1200"/>
              </a:spcBef>
              <a:spcAft>
                <a:spcPts val="0"/>
              </a:spcAft>
              <a:buNone/>
            </a:pPr>
            <a:r>
              <a:rPr lang="pl"/>
              <a:t>W pomocy przychodzi funkcja IsUserInRole():</a:t>
            </a:r>
            <a:endParaRPr/>
          </a:p>
          <a:p>
            <a:pPr indent="0" lvl="0" marL="0" rtl="0" algn="l">
              <a:spcBef>
                <a:spcPts val="1200"/>
              </a:spcBef>
              <a:spcAft>
                <a:spcPts val="0"/>
              </a:spcAft>
              <a:buNone/>
            </a:pPr>
            <a:r>
              <a:t/>
            </a:r>
            <a:endParaRPr sz="1091"/>
          </a:p>
          <a:p>
            <a:pPr indent="0" lvl="0" marL="0" rtl="0" algn="l">
              <a:spcBef>
                <a:spcPts val="1200"/>
              </a:spcBef>
              <a:spcAft>
                <a:spcPts val="0"/>
              </a:spcAft>
              <a:buNone/>
            </a:pPr>
            <a:r>
              <a:t/>
            </a:r>
            <a:endParaRPr sz="1091"/>
          </a:p>
          <a:p>
            <a:pPr indent="0" lvl="0" marL="0" rtl="0" algn="l">
              <a:spcBef>
                <a:spcPts val="1200"/>
              </a:spcBef>
              <a:spcAft>
                <a:spcPts val="0"/>
              </a:spcAft>
              <a:buNone/>
            </a:pPr>
            <a:r>
              <a:rPr lang="pl"/>
              <a:t>W podanym przykładzie przycisk zostanie wyświetlony tylko dla użytkownika z rolą ‘admin’</a:t>
            </a:r>
            <a:endParaRPr/>
          </a:p>
          <a:p>
            <a:pPr indent="0" lvl="0" marL="0" rtl="0" algn="l">
              <a:spcBef>
                <a:spcPts val="1200"/>
              </a:spcBef>
              <a:spcAft>
                <a:spcPts val="1200"/>
              </a:spcAft>
              <a:buNone/>
            </a:pPr>
            <a:r>
              <a:t/>
            </a:r>
            <a:endParaRPr/>
          </a:p>
        </p:txBody>
      </p:sp>
      <p:pic>
        <p:nvPicPr>
          <p:cNvPr id="86" name="Google Shape;86;p18"/>
          <p:cNvPicPr preferRelativeResize="0"/>
          <p:nvPr/>
        </p:nvPicPr>
        <p:blipFill>
          <a:blip r:embed="rId3">
            <a:alphaModFix/>
          </a:blip>
          <a:stretch>
            <a:fillRect/>
          </a:stretch>
        </p:blipFill>
        <p:spPr>
          <a:xfrm>
            <a:off x="357825" y="2530100"/>
            <a:ext cx="4076700" cy="838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1200"/>
              </a:spcAft>
              <a:buNone/>
            </a:pPr>
            <a:r>
              <a:rPr lang="pl" sz="2500"/>
              <a:t>Importowanie certyfikatów SSL dla aplikacji internetowych</a:t>
            </a:r>
            <a:endParaRPr sz="2500"/>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pl"/>
              <a:t>Serwer Glassfish Jakarta EE 8 (Glassfish 5.1) jest dostarczany z </a:t>
            </a:r>
            <a:r>
              <a:rPr lang="pl"/>
              <a:t>zainstalowanym</a:t>
            </a:r>
            <a:r>
              <a:rPr lang="pl"/>
              <a:t> certyfikatem SSL.</a:t>
            </a:r>
            <a:endParaRPr/>
          </a:p>
          <a:p>
            <a:pPr indent="0" lvl="0" marL="0" rtl="0" algn="l">
              <a:spcBef>
                <a:spcPts val="1200"/>
              </a:spcBef>
              <a:spcAft>
                <a:spcPts val="0"/>
              </a:spcAft>
              <a:buNone/>
            </a:pPr>
            <a:r>
              <a:rPr lang="pl"/>
              <a:t>Nie jest to oficjalny certyfikat, ponieważ oficjalne certyfikaty są wydawane na zasadzie domen. </a:t>
            </a:r>
            <a:endParaRPr/>
          </a:p>
          <a:p>
            <a:pPr indent="0" lvl="0" marL="0" rtl="0" algn="l">
              <a:spcBef>
                <a:spcPts val="1200"/>
              </a:spcBef>
              <a:spcAft>
                <a:spcPts val="0"/>
              </a:spcAft>
              <a:buNone/>
            </a:pPr>
            <a:r>
              <a:rPr lang="pl"/>
              <a:t>Zamiast tego preinstalowany certyfikat SSL jest certyfikatem z podpisem własnym.</a:t>
            </a:r>
            <a:endParaRPr/>
          </a:p>
          <a:p>
            <a:pPr indent="0" lvl="0" marL="0" rtl="0" algn="l">
              <a:spcBef>
                <a:spcPts val="1200"/>
              </a:spcBef>
              <a:spcAft>
                <a:spcPts val="0"/>
              </a:spcAft>
              <a:buNone/>
            </a:pPr>
            <a:r>
              <a:rPr lang="pl"/>
              <a:t>Oznacza, że można go używać do celów programistycznych, jednakże przeglądarka będzie na to zwracać uwagę.</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222900" y="4376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1200"/>
              </a:spcAft>
              <a:buNone/>
            </a:pPr>
            <a:r>
              <a:rPr lang="pl" sz="2500"/>
              <a:t>Przygotowanie zabezpieczeń EJB</a:t>
            </a:r>
            <a:endParaRPr sz="2500"/>
          </a:p>
        </p:txBody>
      </p:sp>
      <p:sp>
        <p:nvSpPr>
          <p:cNvPr id="98" name="Google Shape;98;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pl"/>
              <a:t>Zabezpieczenie</a:t>
            </a:r>
            <a:r>
              <a:rPr lang="pl"/>
              <a:t> komponentów nie kończy się na aplikacjach internetowych. Możemy również zabezpieczyć dostęp EJB (Enterprise JavaBeans).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259900" y="4376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1200"/>
              </a:spcAft>
              <a:buNone/>
            </a:pPr>
            <a:r>
              <a:rPr lang="pl" sz="2500"/>
              <a:t>Deklaratywne zabezpieczenia EJB</a:t>
            </a:r>
            <a:endParaRPr sz="2500"/>
          </a:p>
        </p:txBody>
      </p:sp>
      <p:sp>
        <p:nvSpPr>
          <p:cNvPr id="104" name="Google Shape;104;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pl"/>
              <a:t>Aby zabezpieczyć dostęp do EJB, możesz dodać kilka adnotacji do klasy EJB. Podobny do aplikacji internetowych, komponenty EJB używają ról w celu ograniczenia dostępu do klas i metod EJB. Pierwsza adnotacja, której możemy użyć to </a:t>
            </a:r>
            <a:r>
              <a:rPr b="1" lang="pl"/>
              <a:t>@DeclareRoles</a:t>
            </a:r>
            <a:r>
              <a:rPr lang="pl"/>
              <a:t> (z pakietu javax.annotation.security). </a:t>
            </a:r>
            <a:r>
              <a:rPr b="1" lang="pl"/>
              <a:t>@DeclareRoles</a:t>
            </a:r>
            <a:r>
              <a:rPr lang="pl"/>
              <a:t> jest używane do wyświetlania listy wszystkich ról, które są interesujące dla EJB. Ta adnotacja sama w sobie nie ogranicza dostępu do EJB; jest to zwykła lista nazw ról, które odgrywają rolę w bezpieczeństwie EJB. Aby faktycznie zainstalować ograniczenie, należy użyć adnotacji @RolesAllowed. Dzięki tym dodatkom do EJB tylko klienci do tego uprawnieni.</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