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b894d17f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b894d17f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b09264398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b09264398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b81baae0c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b81baae0c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b81baae0c8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b81baae0c8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b81baae0c8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b81baae0c8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b81baae0c8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b81baae0c8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b81baae0c8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b81baae0c8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b09264398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b09264398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bbd935697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bbd93569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b09264398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b09264398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b09264398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b09264398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b894d17f2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b894d17f2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b894d17f2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b894d17f2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b09264398d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b09264398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bb7debb32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bb7debb32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bb7debb3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bb7debb3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bb7debb32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bb7debb32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b09264398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b09264398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b48b7b828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b48b7b82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b48b7b828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b48b7b828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b48b7b828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b48b7b828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045825"/>
            <a:ext cx="8520600" cy="102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Spring i Jakarta EE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1025" y="2267988"/>
            <a:ext cx="2612400" cy="17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77175" y="2460013"/>
            <a:ext cx="1469725" cy="132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Annotation Based Web Application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Moduł aplikacje oparty o konfigurację za pomocą adnotacji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Na liście zależności zawiera moduł chapter5common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Dodatkowo zależna jest od Jtwig, spring-web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Korzysta z pluginów war i org.gretty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Zawierać będzie servelety i pliki statyczne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Czym są servlety?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500">
                <a:solidFill>
                  <a:schemeClr val="dk1"/>
                </a:solidFill>
              </a:rPr>
              <a:t>Servlet</a:t>
            </a:r>
            <a:r>
              <a:rPr lang="pl" sz="1500">
                <a:solidFill>
                  <a:schemeClr val="dk1"/>
                </a:solidFill>
              </a:rPr>
              <a:t> jest podstawowym elementem aplikacji biznesowych tworzonych w języku Java. W rzeczywistości jest to klasa rozszerzająca klasę </a:t>
            </a:r>
            <a:r>
              <a:rPr b="1" i="1" lang="pl" sz="1500">
                <a:solidFill>
                  <a:schemeClr val="dk1"/>
                </a:solidFill>
              </a:rPr>
              <a:t>HttpServlet</a:t>
            </a:r>
            <a:r>
              <a:rPr lang="pl" sz="1500">
                <a:solidFill>
                  <a:schemeClr val="dk1"/>
                </a:solidFill>
              </a:rPr>
              <a:t>, która jest zdolna do przetwarzania żądań HTTP. Servlety wykorzystywane są zarówno w aplikacjach Javy EE jak i tych tworzonych w Spring MVC.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500">
                <a:solidFill>
                  <a:schemeClr val="dk1"/>
                </a:solidFill>
              </a:rPr>
              <a:t>Servlety do działania potrzebują odpowiedniego kontenera servletów. </a:t>
            </a:r>
            <a:r>
              <a:rPr lang="pl" sz="1500">
                <a:solidFill>
                  <a:schemeClr val="dk1"/>
                </a:solidFill>
              </a:rPr>
              <a:t>Najpopularniejsze</a:t>
            </a:r>
            <a:r>
              <a:rPr lang="pl" sz="1500">
                <a:solidFill>
                  <a:schemeClr val="dk1"/>
                </a:solidFill>
              </a:rPr>
              <a:t> to </a:t>
            </a:r>
            <a:r>
              <a:rPr i="1" lang="pl" sz="1500">
                <a:solidFill>
                  <a:schemeClr val="dk1"/>
                </a:solidFill>
              </a:rPr>
              <a:t>Tomcat </a:t>
            </a:r>
            <a:r>
              <a:rPr lang="pl" sz="1500">
                <a:solidFill>
                  <a:schemeClr val="dk1"/>
                </a:solidFill>
              </a:rPr>
              <a:t>oraz </a:t>
            </a:r>
            <a:r>
              <a:rPr i="1" lang="pl" sz="1500">
                <a:solidFill>
                  <a:schemeClr val="dk1"/>
                </a:solidFill>
              </a:rPr>
              <a:t>Jetty.</a:t>
            </a:r>
            <a:endParaRPr i="1"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Przykładowa implementacja servletu</a:t>
            </a:r>
            <a:endParaRPr/>
          </a:p>
        </p:txBody>
      </p:sp>
      <p:pic>
        <p:nvPicPr>
          <p:cNvPr id="128" name="Google Shape;12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2" cy="22353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1768950"/>
            <a:ext cx="8520600" cy="17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 utworzenia servletu niezbędna jest adnotacja </a:t>
            </a:r>
            <a:r>
              <a:rPr i="1" lang="pl"/>
              <a:t>@WebServlet. </a:t>
            </a:r>
            <a:r>
              <a:rPr lang="pl"/>
              <a:t>To w niej zawiera się informacja o ścieżce adresu </a:t>
            </a:r>
            <a:r>
              <a:rPr i="1" lang="pl"/>
              <a:t>patternUrl. </a:t>
            </a:r>
            <a:r>
              <a:rPr lang="pl"/>
              <a:t>Ponadto klasa jest rozszerzana przez </a:t>
            </a:r>
            <a:r>
              <a:rPr i="1" lang="pl"/>
              <a:t>HttpServlet, </a:t>
            </a:r>
            <a:r>
              <a:rPr lang="pl"/>
              <a:t>który dostarcza nam metody obsługi żądań. PUT, GET, POST, itd.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Dostępne metody żądań:</a:t>
            </a:r>
            <a:endParaRPr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doGet()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doPost()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doTrace()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doHead()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doPut()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doOptions()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Wynik poprawnego działania servletu</a:t>
            </a:r>
            <a:endParaRPr/>
          </a:p>
        </p:txBody>
      </p:sp>
      <p:pic>
        <p:nvPicPr>
          <p:cNvPr id="145" name="Google Shape;14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875" y="1349675"/>
            <a:ext cx="8096250" cy="204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Cykl życia servletu</a:t>
            </a:r>
            <a:endParaRPr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Utworzenie instacji servletu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Inicjalizacja servlet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Obsługa żądań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Zniszczenie servletu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Dodawan</a:t>
            </a:r>
            <a:r>
              <a:rPr lang="pl"/>
              <a:t>ie Spring Context’u do servlet’ów</a:t>
            </a:r>
            <a:endParaRPr/>
          </a:p>
        </p:txBody>
      </p:sp>
      <p:sp>
        <p:nvSpPr>
          <p:cNvPr id="157" name="Google Shape;157;p29"/>
          <p:cNvSpPr txBox="1"/>
          <p:nvPr>
            <p:ph idx="1" type="body"/>
          </p:nvPr>
        </p:nvSpPr>
        <p:spPr>
          <a:xfrm>
            <a:off x="311700" y="1152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Jest kilka s</a:t>
            </a:r>
            <a:r>
              <a:rPr lang="pl"/>
              <a:t>posobów na użycie Spring’a w serverlet’ach: na przykład możemy użyć modułów Spring takich jak Spring Web (który posiada servlet’a służącego jako dyspozytor dla obiektów serwisów) lub moglibyśmy skorzystać z modułu Spring Boot (który właściwie ma swój własny wbudowany silnik servlet’ów).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Najprostszym jednak sposobem jest dodanie ServerletContextListener’a, a w nim utworzenje instancji Spring WebApplicationContext i przechowanie jej w zakresie aplikacji. Gdy potrzebować będziemy zasobów ze Spring Context’u otrzymamy je z ServerletContext - podobnie jak tradycyjny model JNDI (Java Naming and Directory Interface) w Jakarcie.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Przykład implementacji</a:t>
            </a:r>
            <a:endParaRPr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88987"/>
            <a:ext cx="4903299" cy="35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The XML-Based Spring Context Application</a:t>
            </a:r>
            <a:endParaRPr/>
          </a:p>
        </p:txBody>
      </p:sp>
      <p:sp>
        <p:nvSpPr>
          <p:cNvPr id="170" name="Google Shape;170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Moduł aplikacje oparty o konfigurację za pomocą XML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Analogiczna do aplikacji skonfigurowanej za pomocą adnotacji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Brak jtwig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Konieczność stworzenia applicationContext.xml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Agenda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366525"/>
            <a:ext cx="8520600" cy="23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Wprowadzenie do Jakarty EE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Analiza struktur projektów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Struktura powszechna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Oparta o adnotacje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Oparta o XML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800">
                <a:solidFill>
                  <a:schemeClr val="dk2"/>
                </a:solidFill>
              </a:rPr>
              <a:t>Manualne Testowanie Serveletu</a:t>
            </a:r>
            <a:endParaRPr sz="3800"/>
          </a:p>
        </p:txBody>
      </p:sp>
      <p:sp>
        <p:nvSpPr>
          <p:cNvPr id="176" name="Google Shape;176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Servelet ciężko jest przetestować za pomocą testów jednostkowych i integracyjnych.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Można przetestować je manualnie za pomocą curl: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curl "http://localhost:8080/chapter5xml/vote?artist=Therapy+Zeppelin&amp; song=Medium"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Podsumowanie</a:t>
            </a:r>
            <a:endParaRPr/>
          </a:p>
        </p:txBody>
      </p:sp>
      <p:sp>
        <p:nvSpPr>
          <p:cNvPr id="182" name="Google Shape;182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Przedstawione aspekty:</a:t>
            </a:r>
            <a:br>
              <a:rPr lang="pl"/>
            </a:b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Serwlety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Jtwig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Konteksty Spring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AnnotationConfigWebApplicationContext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"/>
              <a:t>XmlWebApplicationContext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Moduły w Gradle</a:t>
            </a:r>
            <a:br>
              <a:rPr lang="pl"/>
            </a:b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type="title"/>
          </p:nvPr>
        </p:nvSpPr>
        <p:spPr>
          <a:xfrm>
            <a:off x="311700" y="1661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Dziękujemy</a:t>
            </a:r>
            <a:r>
              <a:rPr lang="pl"/>
              <a:t> za uwagę!</a:t>
            </a:r>
            <a:endParaRPr/>
          </a:p>
        </p:txBody>
      </p:sp>
      <p:sp>
        <p:nvSpPr>
          <p:cNvPr id="188" name="Google Shape;188;p34"/>
          <p:cNvSpPr txBox="1"/>
          <p:nvPr>
            <p:ph idx="1" type="body"/>
          </p:nvPr>
        </p:nvSpPr>
        <p:spPr>
          <a:xfrm>
            <a:off x="311700" y="3399725"/>
            <a:ext cx="8520600" cy="11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100"/>
              <a:t>Agnieszka Rejczak</a:t>
            </a:r>
            <a:br>
              <a:rPr lang="pl" sz="1100"/>
            </a:br>
            <a:r>
              <a:rPr lang="pl" sz="1100"/>
              <a:t>Maciej Gołas</a:t>
            </a:r>
            <a:br>
              <a:rPr lang="pl" sz="1100"/>
            </a:br>
            <a:r>
              <a:rPr lang="pl" sz="1100"/>
              <a:t>Szymon Biliński</a:t>
            </a:r>
            <a:br>
              <a:rPr lang="pl" sz="1100"/>
            </a:br>
            <a:r>
              <a:rPr lang="pl" sz="1100"/>
              <a:t>Piotr Ochenduszko</a:t>
            </a:r>
            <a:br>
              <a:rPr lang="pl" sz="1100"/>
            </a:br>
            <a:r>
              <a:rPr lang="pl" sz="1100"/>
              <a:t>Bartosz Gołas</a:t>
            </a:r>
            <a:endParaRPr sz="1100"/>
          </a:p>
        </p:txBody>
      </p:sp>
      <p:pic>
        <p:nvPicPr>
          <p:cNvPr id="189" name="Google Shape;18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5975" y="3457225"/>
            <a:ext cx="1086325" cy="111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Dlaczego Jakarta EE?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826688"/>
            <a:ext cx="3772500" cy="83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173"/>
              <a:t>D</a:t>
            </a:r>
            <a:r>
              <a:rPr lang="pl" sz="4173"/>
              <a:t>efiniuje standard </a:t>
            </a:r>
            <a:r>
              <a:rPr lang="pl" sz="4173"/>
              <a:t>tworzenia aplikacji w języku programowania Java.</a:t>
            </a:r>
            <a:endParaRPr sz="417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5572" y="1312750"/>
            <a:ext cx="3929799" cy="2986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/>
          <p:nvPr/>
        </p:nvSpPr>
        <p:spPr>
          <a:xfrm>
            <a:off x="2047025" y="2624238"/>
            <a:ext cx="169800" cy="516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3314463"/>
            <a:ext cx="3716400" cy="4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Jest fundamentem dla Spring</a:t>
            </a:r>
            <a:endParaRPr sz="14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332225"/>
            <a:ext cx="343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Servlet API</a:t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8175" y="501975"/>
            <a:ext cx="4492775" cy="431997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3437700" cy="32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br>
              <a:rPr lang="pl" sz="1600"/>
            </a:br>
            <a:r>
              <a:rPr lang="pl" sz="1600"/>
              <a:t>javax.servlet.Servlet</a:t>
            </a:r>
            <a:br>
              <a:rPr lang="pl" sz="1600"/>
            </a:br>
            <a:r>
              <a:rPr b="1" lang="pl" sz="1300"/>
              <a:t>service</a:t>
            </a:r>
            <a:r>
              <a:rPr lang="pl" sz="1300"/>
              <a:t>(ServletRequest, ServletResponse)</a:t>
            </a:r>
            <a:br>
              <a:rPr lang="pl" sz="1300"/>
            </a:br>
            <a:br>
              <a:rPr lang="pl" sz="1600"/>
            </a:br>
            <a:br>
              <a:rPr lang="pl" sz="1600"/>
            </a:br>
            <a:r>
              <a:rPr lang="pl" sz="1600"/>
              <a:t>javax.servlet.Filter</a:t>
            </a:r>
            <a:br>
              <a:rPr lang="pl" sz="1600"/>
            </a:br>
            <a:r>
              <a:rPr b="1" lang="pl" sz="1200"/>
              <a:t>doFilter</a:t>
            </a:r>
            <a:r>
              <a:rPr lang="pl" sz="1200"/>
              <a:t>(</a:t>
            </a:r>
            <a:r>
              <a:rPr lang="pl" sz="1200"/>
              <a:t>ServletRequest, ServletResponse, FilterChain</a:t>
            </a:r>
            <a:r>
              <a:rPr lang="pl" sz="1200"/>
              <a:t>)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85225" y="297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HttpServlet 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265625" y="1175125"/>
            <a:ext cx="4180500" cy="9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highlight>
                  <a:srgbClr val="FFFFFF"/>
                </a:highlight>
              </a:rPr>
              <a:t>Mapuje metody najpowszechniejszego protokołu wykorzystywanego przez servlety - HTTP. </a:t>
            </a:r>
            <a:endParaRPr sz="5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5350" y="983800"/>
            <a:ext cx="4255975" cy="33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069875"/>
            <a:ext cx="4367300" cy="27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Modern Web Application Design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Nowoczesne aplikacje nie renderują strony po stronie serwera.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Obecnie standardem jest udostępnianie REST API.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Zaletą jest </a:t>
            </a:r>
            <a:r>
              <a:rPr lang="pl"/>
              <a:t>oszczędzanie czasu procesora po stronie serwera, który jest najbardziej ograniczonym zasobem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Wady rozwiązania: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pl"/>
              <a:t>większa ilość przesyłanych danych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pl"/>
              <a:t>większe zużycie czasu procesora po stronie klienta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Common module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Zawiera części wspólne aplikacji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Na liście zależności zawiera Servelet API jako compileOnly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Jest zależny od chapter 3, dzięki czemu kod tam zawarty może zostać ponownie użyty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Zawiera dwa servelety: VoteForSongServlet oraz GetSongsForArtistServlet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VoteForSongServlet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Rozszerza HttpServlet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Zawiera @WebServlet(urlPatterns="/vote")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 pomocą metody doGet obsługuje zapytania GET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Oczekuje dwóch parametrów “artist” i “song”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Korzysta z Spring Context aby pozyskać MusicService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Korzysta z metody vote z MusicService, wykorzystuje do tego parametry “artist” i “song”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Pozwala głosować na polubiony utwór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GetSongsForArtistServlet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Rozszerza HttpServlet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Zawiera @WebServlet(urlPatterns="/songs")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Za pomocą metody doGet obsługuje zapytania GET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Oczekuje jednego parametru “artist”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Korzysta z Spring Context aby pozyskać MusicService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Korzysta z metody getSongsForArtist z MusicService, wykorzystuje do tego parametr “artist”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l"/>
              <a:t>Zwraca listę piosenek wybranego artysty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