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9" r:id="rId4"/>
  </p:sldMasterIdLst>
  <p:notesMasterIdLst>
    <p:notesMasterId r:id="rId22"/>
  </p:notesMasterIdLst>
  <p:handoutMasterIdLst>
    <p:handoutMasterId r:id="rId23"/>
  </p:handoutMasterIdLst>
  <p:sldIdLst>
    <p:sldId id="257" r:id="rId5"/>
    <p:sldId id="405" r:id="rId6"/>
    <p:sldId id="406" r:id="rId7"/>
    <p:sldId id="407" r:id="rId8"/>
    <p:sldId id="408" r:id="rId9"/>
    <p:sldId id="399" r:id="rId10"/>
    <p:sldId id="400" r:id="rId11"/>
    <p:sldId id="401" r:id="rId12"/>
    <p:sldId id="402" r:id="rId13"/>
    <p:sldId id="403" r:id="rId14"/>
    <p:sldId id="404" r:id="rId15"/>
    <p:sldId id="411" r:id="rId16"/>
    <p:sldId id="412" r:id="rId17"/>
    <p:sldId id="419" r:id="rId18"/>
    <p:sldId id="415" r:id="rId19"/>
    <p:sldId id="420" r:id="rId20"/>
    <p:sldId id="391" r:id="rId21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8DA"/>
    <a:srgbClr val="373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25" autoAdjust="0"/>
  </p:normalViewPr>
  <p:slideViewPr>
    <p:cSldViewPr snapToGrid="0">
      <p:cViewPr>
        <p:scale>
          <a:sx n="66" d="100"/>
          <a:sy n="66" d="100"/>
        </p:scale>
        <p:origin x="900" y="28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=""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>
            <a:extLst>
              <a:ext uri="{FF2B5EF4-FFF2-40B4-BE49-F238E27FC236}">
                <a16:creationId xmlns=""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D4C38CF-67C2-4088-A2AD-522FD06E4E9F}" type="datetime1">
              <a:rPr lang="pl-PL" smtClean="0"/>
              <a:t>17.12.2022</a:t>
            </a:fld>
            <a:endParaRPr lang="pl-PL"/>
          </a:p>
        </p:txBody>
      </p:sp>
      <p:sp>
        <p:nvSpPr>
          <p:cNvPr id="4" name="Stopka — symbol zastępczy 3">
            <a:extLst>
              <a:ext uri="{FF2B5EF4-FFF2-40B4-BE49-F238E27FC236}">
                <a16:creationId xmlns=""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=""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FB94E0-1F98-4426-9482-6C6FD17970C3}" type="datetime1">
              <a:rPr lang="pl-PL" smtClean="0"/>
              <a:t>17.12.2022</a:t>
            </a:fld>
            <a:endParaRPr lang="pl-PL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pl-PL" smtClean="0"/>
              <a:t>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DB1513CE-31DD-419A-8771-730D4114704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68DDCB5A-8DF3-4145-9175-339BBE145B1B}" type="datetime1">
              <a:rPr lang="pl-PL" smtClean="0"/>
              <a:t>17.12.2022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091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8626330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5546815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3850870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7827581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385797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8778818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484088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=""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pl-PL" sz="4800"/>
              <a:t>3DFloat</a:t>
            </a:r>
          </a:p>
        </p:txBody>
      </p:sp>
      <p:sp>
        <p:nvSpPr>
          <p:cNvPr id="14" name="Obraz — symbol zastępczy 13">
            <a:extLst>
              <a:ext uri="{FF2B5EF4-FFF2-40B4-BE49-F238E27FC236}">
                <a16:creationId xmlns=""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8" name="Owal 7">
            <a:extLst>
              <a:ext uri="{FF2B5EF4-FFF2-40B4-BE49-F238E27FC236}">
                <a16:creationId xmlns="" xmlns:a16="http://schemas.microsoft.com/office/drawing/2014/main" id="{938AD48E-7D67-4BE9-97B6-DB64DE5253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9" name="Grupa 8">
            <a:extLst>
              <a:ext uri="{FF2B5EF4-FFF2-40B4-BE49-F238E27FC236}">
                <a16:creationId xmlns="" xmlns:a16="http://schemas.microsoft.com/office/drawing/2014/main" id="{EB6FF8E2-165B-49EB-8120-14190F9491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Dowolny kształt: Kształt 9">
              <a:extLst>
                <a:ext uri="{FF2B5EF4-FFF2-40B4-BE49-F238E27FC236}">
                  <a16:creationId xmlns=""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1" name="Owal 10">
              <a:extLst>
                <a:ext uri="{FF2B5EF4-FFF2-40B4-BE49-F238E27FC236}">
                  <a16:creationId xmlns=""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3" name="Tekst — symbol zastępczy 2">
            <a:extLst>
              <a:ext uri="{FF2B5EF4-FFF2-40B4-BE49-F238E27FC236}">
                <a16:creationId xmlns=""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7208491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Zamkni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ytuł 1">
            <a:extLst>
              <a:ext uri="{FF2B5EF4-FFF2-40B4-BE49-F238E27FC236}">
                <a16:creationId xmlns=""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1" name="Podtytuł 2">
            <a:extLst>
              <a:ext uri="{FF2B5EF4-FFF2-40B4-BE49-F238E27FC236}">
                <a16:creationId xmlns=""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pl-PL">
                <a:solidFill>
                  <a:schemeClr val="tx1">
                    <a:alpha val="60000"/>
                  </a:schemeClr>
                </a:solidFill>
              </a:rPr>
              <a:t>Kliknij, aby edytować styl wzorca podtytułu</a:t>
            </a:r>
            <a:endParaRPr lang="pl-PL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Obraz — symbol zastępczy 39">
            <a:extLst>
              <a:ext uri="{FF2B5EF4-FFF2-40B4-BE49-F238E27FC236}">
                <a16:creationId xmlns=""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42" name="Obraz — symbol zastępczy 41">
            <a:extLst>
              <a:ext uri="{FF2B5EF4-FFF2-40B4-BE49-F238E27FC236}">
                <a16:creationId xmlns=""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grpSp>
        <p:nvGrpSpPr>
          <p:cNvPr id="43" name="Grupa 42">
            <a:extLst>
              <a:ext uri="{FF2B5EF4-FFF2-40B4-BE49-F238E27FC236}">
                <a16:creationId xmlns="" xmlns:a16="http://schemas.microsoft.com/office/drawing/2014/main" id="{06966E3E-9B30-4375-AC9A-23256CC87D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Dowolny kształt: Kształt 43">
              <a:extLst>
                <a:ext uri="{FF2B5EF4-FFF2-40B4-BE49-F238E27FC236}">
                  <a16:creationId xmlns=""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45" name="Owal 44">
              <a:extLst>
                <a:ext uri="{FF2B5EF4-FFF2-40B4-BE49-F238E27FC236}">
                  <a16:creationId xmlns=""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46" name="Dowolny kształt: Kształt 45">
              <a:extLst>
                <a:ext uri="{FF2B5EF4-FFF2-40B4-BE49-F238E27FC236}">
                  <a16:creationId xmlns=""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pl-PL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a 14">
            <a:extLst>
              <a:ext uri="{FF2B5EF4-FFF2-40B4-BE49-F238E27FC236}">
                <a16:creationId xmlns="" xmlns:a16="http://schemas.microsoft.com/office/drawing/2014/main" id="{394664AE-6DC5-428F-9AC4-5A8F67571F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Dowolny kształt: Kształt 15">
              <a:extLst>
                <a:ext uri="{FF2B5EF4-FFF2-40B4-BE49-F238E27FC236}">
                  <a16:creationId xmlns=""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21" name="Owal 20">
              <a:extLst>
                <a:ext uri="{FF2B5EF4-FFF2-40B4-BE49-F238E27FC236}">
                  <a16:creationId xmlns=""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5" name="Data — symbol zastępczy 4">
            <a:extLst>
              <a:ext uri="{FF2B5EF4-FFF2-40B4-BE49-F238E27FC236}">
                <a16:creationId xmlns=""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=""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=""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Owal 16">
            <a:extLst>
              <a:ext uri="{FF2B5EF4-FFF2-40B4-BE49-F238E27FC236}">
                <a16:creationId xmlns="" xmlns:a16="http://schemas.microsoft.com/office/drawing/2014/main" id="{83C43C1C-00B3-40E0-B073-B8C56206D0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0293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=""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pl-PL"/>
              <a:t>Kliknij, aby dodać tytuł</a:t>
            </a:r>
          </a:p>
        </p:txBody>
      </p:sp>
      <p:sp>
        <p:nvSpPr>
          <p:cNvPr id="7" name="Zawartość — symbol zastępczy 2">
            <a:extLst>
              <a:ext uri="{FF2B5EF4-FFF2-40B4-BE49-F238E27FC236}">
                <a16:creationId xmlns=""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pl-PL" sz="1600"/>
              <a:t>Kliknij, aby dodać tekst</a:t>
            </a:r>
          </a:p>
        </p:txBody>
      </p:sp>
      <p:sp>
        <p:nvSpPr>
          <p:cNvPr id="17" name="Obraz — symbol zastępczy 16">
            <a:extLst>
              <a:ext uri="{FF2B5EF4-FFF2-40B4-BE49-F238E27FC236}">
                <a16:creationId xmlns=""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2" name="Obraz — symbol zastępczy 21">
            <a:extLst>
              <a:ext uri="{FF2B5EF4-FFF2-40B4-BE49-F238E27FC236}">
                <a16:creationId xmlns=""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5" name="Obraz — symbol zastępczy 24">
            <a:extLst>
              <a:ext uri="{FF2B5EF4-FFF2-40B4-BE49-F238E27FC236}">
                <a16:creationId xmlns=""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=""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=""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=""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Owal 5">
            <a:extLst>
              <a:ext uri="{FF2B5EF4-FFF2-40B4-BE49-F238E27FC236}">
                <a16:creationId xmlns="" xmlns:a16="http://schemas.microsoft.com/office/drawing/2014/main" id="{92FF63B4-C261-4597-9EE0-811D250B9D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grpSp>
        <p:nvGrpSpPr>
          <p:cNvPr id="10" name="Grupa 9">
            <a:extLst>
              <a:ext uri="{FF2B5EF4-FFF2-40B4-BE49-F238E27FC236}">
                <a16:creationId xmlns="" xmlns:a16="http://schemas.microsoft.com/office/drawing/2014/main" id="{F92CF088-7F97-4A11-8A81-0EF641F698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=""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2" name="Owal 11">
              <a:extLst>
                <a:ext uri="{FF2B5EF4-FFF2-40B4-BE49-F238E27FC236}">
                  <a16:creationId xmlns=""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3657898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Wstę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>
            <a:extLst>
              <a:ext uri="{FF2B5EF4-FFF2-40B4-BE49-F238E27FC236}">
                <a16:creationId xmlns=""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12" name="Obraz — symbol zastępczy 11">
            <a:extLst>
              <a:ext uri="{FF2B5EF4-FFF2-40B4-BE49-F238E27FC236}">
                <a16:creationId xmlns=""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18" name="Obraz — symbol zastępczy 11">
            <a:extLst>
              <a:ext uri="{FF2B5EF4-FFF2-40B4-BE49-F238E27FC236}">
                <a16:creationId xmlns=""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19" name="Obraz — symbol zastępczy 11">
            <a:extLst>
              <a:ext uri="{FF2B5EF4-FFF2-40B4-BE49-F238E27FC236}">
                <a16:creationId xmlns=""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0" name="Obraz — symbol zastępczy 11">
            <a:extLst>
              <a:ext uri="{FF2B5EF4-FFF2-40B4-BE49-F238E27FC236}">
                <a16:creationId xmlns=""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=""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=""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=""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Zawartość — symbol zastępczy 6">
            <a:extLst>
              <a:ext uri="{FF2B5EF4-FFF2-40B4-BE49-F238E27FC236}">
                <a16:creationId xmlns=""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dział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raz — symbol zastępczy 7">
            <a:extLst>
              <a:ext uri="{FF2B5EF4-FFF2-40B4-BE49-F238E27FC236}">
                <a16:creationId xmlns=""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16" name="Podtytuł 2">
            <a:extLst>
              <a:ext uri="{FF2B5EF4-FFF2-40B4-BE49-F238E27FC236}">
                <a16:creationId xmlns=""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pl-PL">
                <a:solidFill>
                  <a:schemeClr val="tx1">
                    <a:alpha val="60000"/>
                  </a:schemeClr>
                </a:solidFill>
              </a:rPr>
              <a:t>Kliknij, aby edytować styl wzorca podtytułu</a:t>
            </a:r>
            <a:endParaRPr lang="pl-PL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ytuł 1">
            <a:extLst>
              <a:ext uri="{FF2B5EF4-FFF2-40B4-BE49-F238E27FC236}">
                <a16:creationId xmlns=""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=""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grpSp>
        <p:nvGrpSpPr>
          <p:cNvPr id="8" name="Grupa 7">
            <a:extLst>
              <a:ext uri="{FF2B5EF4-FFF2-40B4-BE49-F238E27FC236}">
                <a16:creationId xmlns="" xmlns:a16="http://schemas.microsoft.com/office/drawing/2014/main" id="{B17C5C60-EC4D-410B-9997-0B73289605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Dowolny kształt 5">
              <a:extLst>
                <a:ext uri="{FF2B5EF4-FFF2-40B4-BE49-F238E27FC236}">
                  <a16:creationId xmlns=""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0" name="Dowolny kształt 6">
              <a:extLst>
                <a:ext uri="{FF2B5EF4-FFF2-40B4-BE49-F238E27FC236}">
                  <a16:creationId xmlns=""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11" name="Dowolny kształt 8">
              <a:extLst>
                <a:ext uri="{FF2B5EF4-FFF2-40B4-BE49-F238E27FC236}">
                  <a16:creationId xmlns=""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12" name="Owal 11">
            <a:extLst>
              <a:ext uri="{FF2B5EF4-FFF2-40B4-BE49-F238E27FC236}">
                <a16:creationId xmlns="" xmlns:a16="http://schemas.microsoft.com/office/drawing/2014/main" id="{80A2FA6F-99B7-4984-A80C-570644889F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17" name="Zawartość — symbol zastępczy 16">
            <a:extLst>
              <a:ext uri="{FF2B5EF4-FFF2-40B4-BE49-F238E27FC236}">
                <a16:creationId xmlns=""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15" name="Obraz — symbol zastępczy 14">
            <a:extLst>
              <a:ext uri="{FF2B5EF4-FFF2-40B4-BE49-F238E27FC236}">
                <a16:creationId xmlns=""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=""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=""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=""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olumna zawartośc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a 33">
            <a:extLst>
              <a:ext uri="{FF2B5EF4-FFF2-40B4-BE49-F238E27FC236}">
                <a16:creationId xmlns="" xmlns:a16="http://schemas.microsoft.com/office/drawing/2014/main" id="{79DE9FAB-6BBA-4CFE-B67D-77B47F01EC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Dowolny kształt: Kształt 34">
              <a:extLst>
                <a:ext uri="{FF2B5EF4-FFF2-40B4-BE49-F238E27FC236}">
                  <a16:creationId xmlns=""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/>
            </a:p>
          </p:txBody>
        </p:sp>
        <p:sp>
          <p:nvSpPr>
            <p:cNvPr id="36" name="Dowolny kształt: Kształt 35">
              <a:extLst>
                <a:ext uri="{FF2B5EF4-FFF2-40B4-BE49-F238E27FC236}">
                  <a16:creationId xmlns=""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pl-PL" dirty="0">
                <a:solidFill>
                  <a:schemeClr val="tx1"/>
                </a:solidFill>
              </a:endParaRPr>
            </a:p>
          </p:txBody>
        </p:sp>
        <p:sp>
          <p:nvSpPr>
            <p:cNvPr id="37" name="Owal 36">
              <a:extLst>
                <a:ext uri="{FF2B5EF4-FFF2-40B4-BE49-F238E27FC236}">
                  <a16:creationId xmlns=""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  <p:sp>
          <p:nvSpPr>
            <p:cNvPr id="38" name="Owal 37">
              <a:extLst>
                <a:ext uri="{FF2B5EF4-FFF2-40B4-BE49-F238E27FC236}">
                  <a16:creationId xmlns=""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pl-PL"/>
            </a:p>
          </p:txBody>
        </p:sp>
      </p:grpSp>
      <p:sp>
        <p:nvSpPr>
          <p:cNvPr id="19" name="Dowolny kształt: Kształt 18">
            <a:extLst>
              <a:ext uri="{FF2B5EF4-FFF2-40B4-BE49-F238E27FC236}">
                <a16:creationId xmlns="" xmlns:a16="http://schemas.microsoft.com/office/drawing/2014/main" id="{82184FF4-7029-4ED7-813A-192E606087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20" name="Owal 19">
            <a:extLst>
              <a:ext uri="{FF2B5EF4-FFF2-40B4-BE49-F238E27FC236}">
                <a16:creationId xmlns="" xmlns:a16="http://schemas.microsoft.com/office/drawing/2014/main" id="{AAA7AB09-557C-41AD-9113-FF9F68FA10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25" name="Owal 24">
            <a:extLst>
              <a:ext uri="{FF2B5EF4-FFF2-40B4-BE49-F238E27FC236}">
                <a16:creationId xmlns="" xmlns:a16="http://schemas.microsoft.com/office/drawing/2014/main" id="{EF99ECAA-1F11-4937-BBA6-51935AB44C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pl-PL"/>
          </a:p>
        </p:txBody>
      </p:sp>
      <p:sp>
        <p:nvSpPr>
          <p:cNvPr id="15" name="Tytuł 1">
            <a:extLst>
              <a:ext uri="{FF2B5EF4-FFF2-40B4-BE49-F238E27FC236}">
                <a16:creationId xmlns=""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pl-PL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pl-PL"/>
              <a:t>Kliknij, aby edytować styl</a:t>
            </a:r>
          </a:p>
        </p:txBody>
      </p:sp>
      <p:sp>
        <p:nvSpPr>
          <p:cNvPr id="16" name="Tekst — symbol zastępczy 2">
            <a:extLst>
              <a:ext uri="{FF2B5EF4-FFF2-40B4-BE49-F238E27FC236}">
                <a16:creationId xmlns=""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17" name="Zawartość — symbol zastępczy 3">
            <a:extLst>
              <a:ext uri="{FF2B5EF4-FFF2-40B4-BE49-F238E27FC236}">
                <a16:creationId xmlns=""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22" name="Tekst — symbol zastępczy 4">
            <a:extLst>
              <a:ext uri="{FF2B5EF4-FFF2-40B4-BE49-F238E27FC236}">
                <a16:creationId xmlns=""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l-PL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l-PL"/>
              <a:t>Kliknij, aby edytować style wzorca tekstu</a:t>
            </a:r>
          </a:p>
        </p:txBody>
      </p:sp>
      <p:sp>
        <p:nvSpPr>
          <p:cNvPr id="23" name="Zawartość — symbol zastępczy 5">
            <a:extLst>
              <a:ext uri="{FF2B5EF4-FFF2-40B4-BE49-F238E27FC236}">
                <a16:creationId xmlns=""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18" name="Tekst — symbol zastępczy 4">
            <a:extLst>
              <a:ext uri="{FF2B5EF4-FFF2-40B4-BE49-F238E27FC236}">
                <a16:creationId xmlns=""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pl-PL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pl-PL"/>
              <a:t>Kliknij, aby EDYTOWAĆ</a:t>
            </a:r>
          </a:p>
        </p:txBody>
      </p:sp>
      <p:sp>
        <p:nvSpPr>
          <p:cNvPr id="21" name="Zawartość — symbol zastępczy 5">
            <a:extLst>
              <a:ext uri="{FF2B5EF4-FFF2-40B4-BE49-F238E27FC236}">
                <a16:creationId xmlns=""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=""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Wtorek, 2 lutego 20XX</a:t>
            </a:r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=""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=""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9318531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29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8062149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996032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2443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253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7298227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l-PL" smtClean="0"/>
              <a:t>Wtorek, 2 lutego 20XX</a:t>
            </a:r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l-PL" smtClean="0"/>
              <a:t>Przykładowy tekst stopki</a:t>
            </a:r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BA1B0FB-D917-4C8C-928F-313BD683BF3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99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  <p:sldLayoutId id="2147483826" r:id="rId17"/>
    <p:sldLayoutId id="2147483829" r:id="rId18"/>
    <p:sldLayoutId id="2147483700" r:id="rId19"/>
    <p:sldLayoutId id="2147483733" r:id="rId20"/>
    <p:sldLayoutId id="2147483734" r:id="rId21"/>
    <p:sldLayoutId id="2147483696" r:id="rId22"/>
    <p:sldLayoutId id="2147483697" r:id="rId2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1582" y="815801"/>
            <a:ext cx="3565524" cy="2384898"/>
          </a:xfrm>
        </p:spPr>
        <p:txBody>
          <a:bodyPr rtlCol="0" anchor="b" anchorCtr="0">
            <a:normAutofit/>
          </a:bodyPr>
          <a:lstStyle/>
          <a:p>
            <a:pPr rtl="0"/>
            <a:r>
              <a:rPr lang="pl-PL" dirty="0" err="1" smtClean="0"/>
              <a:t>Dealing</a:t>
            </a:r>
            <a:r>
              <a:rPr lang="pl-PL" dirty="0" smtClean="0"/>
              <a:t> with XML Data</a:t>
            </a:r>
            <a:endParaRPr lang="pl-PL" dirty="0"/>
          </a:p>
        </p:txBody>
      </p:sp>
      <p:pic>
        <p:nvPicPr>
          <p:cNvPr id="14" name="Obraz — symbol zastępczy 13" descr="Cyfrowe tło punktów danych">
            <a:extLst>
              <a:ext uri="{FF2B5EF4-FFF2-40B4-BE49-F238E27FC236}">
                <a16:creationId xmlns=""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" b="13"/>
          <a:stretch/>
        </p:blipFill>
        <p:spPr>
          <a:xfrm>
            <a:off x="0" y="0"/>
            <a:ext cx="6482687" cy="6858000"/>
          </a:xfrm>
        </p:spPr>
      </p:pic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2781300"/>
          </a:xfrm>
        </p:spPr>
        <p:txBody>
          <a:bodyPr rtlCol="0">
            <a:normAutofit/>
          </a:bodyPr>
          <a:lstStyle/>
          <a:p>
            <a:pPr rtl="0"/>
            <a:r>
              <a:rPr lang="pl-PL" dirty="0"/>
              <a:t>Mateusz </a:t>
            </a:r>
            <a:r>
              <a:rPr lang="pl-PL" dirty="0" smtClean="0"/>
              <a:t>Bonk</a:t>
            </a:r>
          </a:p>
          <a:p>
            <a:pPr rtl="0"/>
            <a:r>
              <a:rPr lang="pl-PL" dirty="0" smtClean="0"/>
              <a:t>Eryk </a:t>
            </a:r>
            <a:r>
              <a:rPr lang="pl-PL" dirty="0" err="1" smtClean="0"/>
              <a:t>Smajda</a:t>
            </a:r>
            <a:endParaRPr lang="pl-PL" dirty="0"/>
          </a:p>
          <a:p>
            <a:pPr rtl="0"/>
            <a:r>
              <a:rPr lang="pl-PL" dirty="0"/>
              <a:t>Aleksandra Krasoń</a:t>
            </a:r>
          </a:p>
          <a:p>
            <a:pPr rtl="0"/>
            <a:r>
              <a:rPr lang="pl-PL" dirty="0"/>
              <a:t>Robert Pyrek</a:t>
            </a:r>
          </a:p>
          <a:p>
            <a:pPr rtl="0"/>
            <a:r>
              <a:rPr lang="pl-PL" dirty="0"/>
              <a:t>Julia Szanduła</a:t>
            </a:r>
          </a:p>
          <a:p>
            <a:pPr rtl="0"/>
            <a:r>
              <a:rPr lang="pl-PL" dirty="0"/>
              <a:t>Bartłomiej </a:t>
            </a:r>
            <a:r>
              <a:rPr lang="pl-PL" dirty="0" err="1"/>
              <a:t>Ciesiński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827B839B-9ADE-406B-8590-F1CAEDED45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="" xmlns:a16="http://schemas.microsoft.com/office/drawing/2014/main" id="{CFE45BF0-46DB-408C-B5F7-7B11716805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="" xmlns:a16="http://schemas.microsoft.com/office/drawing/2014/main" id="{2AEBC8F2-97B1-41B4-93F1-2D289E197F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="" xmlns:a16="http://schemas.microsoft.com/office/drawing/2014/main" id="{472E3A19-F5D5-48FC-BB9C-48C2F68F59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="" xmlns:a16="http://schemas.microsoft.com/office/drawing/2014/main" id="{7A62E32F-BB65-43A8-8EB5-92346890E5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4E91B64-9FCC-451E-AFB4-A827D63293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3F48B85-64C0-A942-A833-64CD63E5A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rgbClr val="FFFFFF"/>
                </a:solidFill>
              </a:rPr>
              <a:t>Zalety i wady</a:t>
            </a: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CA60B4A-DA46-6E46-62B0-9829E0AAF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pl-PL" sz="2400" dirty="0"/>
              <a:t>DOM odtwarza strukturę dokumentu w pamięci, co zapewnia sporą elastyczność i udogodnienia dla odczytu/nawigacji i modyfikowania dokumentu</a:t>
            </a:r>
            <a:r>
              <a:rPr lang="pl-PL" sz="2400" dirty="0" smtClean="0"/>
              <a:t>.</a:t>
            </a:r>
          </a:p>
          <a:p>
            <a:r>
              <a:rPr lang="pl-PL" sz="2400" dirty="0" smtClean="0"/>
              <a:t> </a:t>
            </a:r>
            <a:r>
              <a:rPr lang="pl-PL" sz="2400" dirty="0"/>
              <a:t>Za wadę można uznać </a:t>
            </a:r>
            <a:r>
              <a:rPr lang="pl-PL" sz="2400" dirty="0" smtClean="0"/>
              <a:t>duże </a:t>
            </a:r>
            <a:r>
              <a:rPr lang="pl-PL" sz="2400" dirty="0"/>
              <a:t>wymagania odnośnie zasobów (pamięć i moc obliczeniowa).</a:t>
            </a:r>
          </a:p>
        </p:txBody>
      </p:sp>
      <p:grpSp>
        <p:nvGrpSpPr>
          <p:cNvPr id="11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4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9" name="Rectangle 4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4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405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8">
            <a:extLst>
              <a:ext uri="{FF2B5EF4-FFF2-40B4-BE49-F238E27FC236}">
                <a16:creationId xmlns="" xmlns:a16="http://schemas.microsoft.com/office/drawing/2014/main" id="{53B475F8-50AE-46A0-9943-B2B63183D5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2941806-F74E-5392-FD07-1657D109F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65125"/>
            <a:ext cx="6986015" cy="1776484"/>
          </a:xfrm>
        </p:spPr>
        <p:txBody>
          <a:bodyPr anchor="b">
            <a:normAutofit/>
          </a:bodyPr>
          <a:lstStyle/>
          <a:p>
            <a:r>
              <a:rPr lang="pl-PL" sz="5400" dirty="0" err="1" smtClean="0"/>
              <a:t>StAX</a:t>
            </a:r>
            <a:endParaRPr lang="pl-PL" sz="5400" dirty="0"/>
          </a:p>
        </p:txBody>
      </p:sp>
      <p:sp>
        <p:nvSpPr>
          <p:cNvPr id="71" name="sketch line">
            <a:extLst>
              <a:ext uri="{FF2B5EF4-FFF2-40B4-BE49-F238E27FC236}">
                <a16:creationId xmlns="" xmlns:a16="http://schemas.microsoft.com/office/drawing/2014/main" id="{75F6FDB4-2351-48C2-A863-2364A02343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0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4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3" name="Rectangle 4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4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518918"/>
            <a:ext cx="10922000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err="1"/>
              <a:t>Streaming</a:t>
            </a:r>
            <a:r>
              <a:rPr lang="pl-PL" dirty="0"/>
              <a:t> API for XML (</a:t>
            </a:r>
            <a:r>
              <a:rPr lang="pl-PL" dirty="0" err="1"/>
              <a:t>StAX</a:t>
            </a:r>
            <a:r>
              <a:rPr lang="pl-PL" dirty="0"/>
              <a:t>) jest interfejsem programistycznym aplikacji (API) napisanym w języku Java, służącym do odczytywania i zapisywania dokumentów w języku XML</a:t>
            </a:r>
            <a:r>
              <a:rPr lang="pl-PL" dirty="0" smtClean="0"/>
              <a:t>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Tradycyjnie, API do obsługi XML zbudowane są na bazie modeli</a:t>
            </a:r>
            <a:r>
              <a:rPr lang="pl-PL" dirty="0" smtClean="0"/>
              <a:t>:</a:t>
            </a:r>
            <a:endParaRPr lang="pl-PL" dirty="0"/>
          </a:p>
          <a:p>
            <a:r>
              <a:rPr lang="pl-PL" dirty="0"/>
              <a:t>drzewa (DOM) – cały dokument XML jest wczytywany jako obiektowy model drzewa do pamięci operacyjnej, a programista może w dowolnym momencie pobrać referencje do dowolnego elementu</a:t>
            </a:r>
            <a:r>
              <a:rPr lang="pl-PL" dirty="0" smtClean="0"/>
              <a:t>;</a:t>
            </a:r>
            <a:endParaRPr lang="pl-PL" dirty="0"/>
          </a:p>
          <a:p>
            <a:r>
              <a:rPr lang="pl-PL" dirty="0"/>
              <a:t>zdarzeń (SAX) – dokument XML jest przetwarzany jednorazowo począwszy od początku, aż do końca, a programista określa szereg metod, które obsługują zdarzenia pojawiające się podczas przetwarzania danych.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121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8">
            <a:extLst>
              <a:ext uri="{FF2B5EF4-FFF2-40B4-BE49-F238E27FC236}">
                <a16:creationId xmlns="" xmlns:a16="http://schemas.microsoft.com/office/drawing/2014/main" id="{53B475F8-50AE-46A0-9943-B2B63183D5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0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4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3" name="Rectangle 4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4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Symbol zastępczy zawartości 2">
            <a:extLst>
              <a:ext uri="{FF2B5EF4-FFF2-40B4-BE49-F238E27FC236}">
                <a16:creationId xmlns="" xmlns:a16="http://schemas.microsoft.com/office/drawing/2014/main" id="{10125F8F-C0A2-FD4B-1171-27E932A75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349" y="882855"/>
            <a:ext cx="11274363" cy="5263945"/>
          </a:xfrm>
        </p:spPr>
        <p:txBody>
          <a:bodyPr>
            <a:normAutofit/>
          </a:bodyPr>
          <a:lstStyle/>
          <a:p>
            <a:r>
              <a:rPr lang="pl-PL" sz="2800" dirty="0"/>
              <a:t>Obydwa te podejścia mają zarówno swoje zalety jak i wady. DOM przykładowo oferuje bardzo łatwy, nieograniczony i intuicyjny dostęp do struktury dokumentu XML, lecz niestety w przypadku analizowania dużych dokumentów XML konsumuje olbrzymie zasoby pamięci operacyjnej, a ponadto jest dosyć wolny. </a:t>
            </a:r>
            <a:endParaRPr lang="pl-PL" sz="2800" dirty="0" smtClean="0"/>
          </a:p>
          <a:p>
            <a:r>
              <a:rPr lang="pl-PL" sz="2800" dirty="0" smtClean="0"/>
              <a:t>SAX </a:t>
            </a:r>
            <a:r>
              <a:rPr lang="pl-PL" sz="2800" dirty="0"/>
              <a:t>natomiast wręcz odwrotnie – nie konsumuje pamięci prawie wcale, jest bardzo szybki, lecz manipulowanie zdarzeniami dostarczanymi z </a:t>
            </a:r>
            <a:r>
              <a:rPr lang="pl-PL" sz="2800" dirty="0" err="1"/>
              <a:t>parsera</a:t>
            </a:r>
            <a:r>
              <a:rPr lang="pl-PL" sz="2800" dirty="0"/>
              <a:t> jest bardzo niewygodne, można wręcz rzec toporne, w zestawieniu z DOM.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2870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8">
            <a:extLst>
              <a:ext uri="{FF2B5EF4-FFF2-40B4-BE49-F238E27FC236}">
                <a16:creationId xmlns="" xmlns:a16="http://schemas.microsoft.com/office/drawing/2014/main" id="{53B475F8-50AE-46A0-9943-B2B63183D5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0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4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3" name="Rectangle 4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4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Symbol zastępczy zawartości 3">
            <a:extLst>
              <a:ext uri="{FF2B5EF4-FFF2-40B4-BE49-F238E27FC236}">
                <a16:creationId xmlns="" xmlns:a16="http://schemas.microsoft.com/office/drawing/2014/main" id="{7CFDC550-6FB1-9004-A2F1-33B19DEEC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705" y="873684"/>
            <a:ext cx="9858738" cy="4754456"/>
          </a:xfrm>
        </p:spPr>
        <p:txBody>
          <a:bodyPr/>
          <a:lstStyle/>
          <a:p>
            <a:r>
              <a:rPr lang="pl-PL" sz="2000" dirty="0" err="1"/>
              <a:t>StAX</a:t>
            </a:r>
            <a:r>
              <a:rPr lang="pl-PL" sz="2000" dirty="0"/>
              <a:t> został zaprojektowany aby przynajmniej częściowo pogodzić te dwa podejścia. Metaforą przetwarzania strumieniowego w </a:t>
            </a:r>
            <a:r>
              <a:rPr lang="pl-PL" sz="2000" dirty="0" err="1"/>
              <a:t>StAX</a:t>
            </a:r>
            <a:r>
              <a:rPr lang="pl-PL" sz="2000" dirty="0"/>
              <a:t> jest kursor, który reprezentuje pojedynczy punkt w całym dokumencie XML. Programista zawsze wie, gdzie kursor się znajduje, może na żądanie przesuwać ten kursor do przodu i pobierać informacje z </a:t>
            </a:r>
            <a:r>
              <a:rPr lang="pl-PL" sz="2000" dirty="0" err="1"/>
              <a:t>parsera</a:t>
            </a:r>
            <a:r>
              <a:rPr lang="pl-PL" sz="2000" dirty="0"/>
              <a:t> wedle własnego uznania. </a:t>
            </a:r>
            <a:endParaRPr lang="pl-PL" sz="2000" dirty="0" smtClean="0"/>
          </a:p>
          <a:p>
            <a:r>
              <a:rPr lang="pl-PL" sz="2000" dirty="0" smtClean="0"/>
              <a:t>Jest </a:t>
            </a:r>
            <a:r>
              <a:rPr lang="pl-PL" sz="2000" dirty="0"/>
              <a:t>to podejście podobne do tego używanego w modelu zdarzeń takim jak SAX, lecz z tą różnicą, że informacje z </a:t>
            </a:r>
            <a:r>
              <a:rPr lang="pl-PL" sz="2000" dirty="0" err="1"/>
              <a:t>parsera</a:t>
            </a:r>
            <a:r>
              <a:rPr lang="pl-PL" sz="2000" dirty="0"/>
              <a:t> są przesyłane tylko na żądanie, a nie jak w przypadku SAX, który przesyła je bez względu na to czy są potrzebne czy też nie.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39607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="" xmlns:a16="http://schemas.microsoft.com/office/drawing/2014/main" id="{F13C74B1-5B17-4795-BED0-7140497B44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A20318-B7BB-4B16-18C2-1D4CF56AB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770120" cy="919231"/>
          </a:xfrm>
        </p:spPr>
        <p:txBody>
          <a:bodyPr anchor="b">
            <a:normAutofit/>
          </a:bodyPr>
          <a:lstStyle/>
          <a:p>
            <a:r>
              <a:rPr lang="pl-PL" sz="4000" dirty="0" smtClean="0"/>
              <a:t>SAX</a:t>
            </a:r>
            <a:endParaRPr lang="pl-PL" sz="4200" dirty="0"/>
          </a:p>
        </p:txBody>
      </p:sp>
      <p:grpSp>
        <p:nvGrpSpPr>
          <p:cNvPr id="7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8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>
          <a:xfrm>
            <a:off x="677334" y="2160589"/>
            <a:ext cx="10117666" cy="3880773"/>
          </a:xfrm>
        </p:spPr>
        <p:txBody>
          <a:bodyPr/>
          <a:lstStyle/>
          <a:p>
            <a:r>
              <a:rPr lang="pl-PL" dirty="0"/>
              <a:t>SAX został zaprojektowany w formie interfejsów i klas w pakietach </a:t>
            </a:r>
            <a:r>
              <a:rPr lang="pl-PL" dirty="0" err="1"/>
              <a:t>org.xml.sax</a:t>
            </a:r>
            <a:r>
              <a:rPr lang="pl-PL" dirty="0"/>
              <a:t> i </a:t>
            </a:r>
            <a:r>
              <a:rPr lang="pl-PL" dirty="0" err="1"/>
              <a:t>org.xml.sax.helpers</a:t>
            </a:r>
            <a:r>
              <a:rPr lang="pl-PL" dirty="0"/>
              <a:t>. Technologia ta jest określana jako interfejs zdarzeniowy. Oznacza to, że programista definiuje przetwarzanie dokumentu w postaci obsługi odpowiednich, predefiniowanych rodzajów zdarzeń. </a:t>
            </a:r>
            <a:endParaRPr lang="pl-PL" dirty="0" smtClean="0"/>
          </a:p>
          <a:p>
            <a:r>
              <a:rPr lang="pl-PL" dirty="0" smtClean="0"/>
              <a:t>Druga </a:t>
            </a:r>
            <a:r>
              <a:rPr lang="pl-PL" dirty="0"/>
              <a:t>ważna cecha interfejsu określana jest jako przetwarzanie strumieniowe. Oznacza to, że dokument jest wczytywany od początku do końca i w tej kolejności generowana jest odpowiednia sekwencja zdarzeń. Przetwarzanie jest zatem jednokierunkowe i zawartość dokumentu nie jest zapisywana. Zapewnia do dobrą sprawność działania nawet przy przetwarzaniu dużych dokumentów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306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8">
            <a:extLst>
              <a:ext uri="{FF2B5EF4-FFF2-40B4-BE49-F238E27FC236}">
                <a16:creationId xmlns="" xmlns:a16="http://schemas.microsoft.com/office/drawing/2014/main" id="{53B475F8-50AE-46A0-9943-B2B63183D5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0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4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3" name="Rectangle 4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4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Podtytuł 14">
            <a:extLst>
              <a:ext uri="{FF2B5EF4-FFF2-40B4-BE49-F238E27FC236}">
                <a16:creationId xmlns="" xmlns:a16="http://schemas.microsoft.com/office/drawing/2014/main" id="{84D39D81-9726-4BD7-BDC0-FA0B2AD0D219}"/>
              </a:ext>
            </a:extLst>
          </p:cNvPr>
          <p:cNvSpPr txBox="1">
            <a:spLocks/>
          </p:cNvSpPr>
          <p:nvPr/>
        </p:nvSpPr>
        <p:spPr>
          <a:xfrm>
            <a:off x="688346" y="414227"/>
            <a:ext cx="10879632" cy="4114800"/>
          </a:xfrm>
          <a:prstGeom prst="rect">
            <a:avLst/>
          </a:prstGeom>
        </p:spPr>
        <p:txBody>
          <a:bodyPr rtlCol="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/>
              <a:t>Do podstawowych zdarzeń w przebiegu przez dokument należą:</a:t>
            </a:r>
          </a:p>
          <a:p>
            <a:pPr lvl="0"/>
            <a:r>
              <a:rPr lang="pl-PL" sz="2000" dirty="0"/>
              <a:t>początek dokumentu</a:t>
            </a:r>
          </a:p>
          <a:p>
            <a:pPr lvl="0"/>
            <a:r>
              <a:rPr lang="pl-PL" sz="2000" dirty="0"/>
              <a:t>koniec dokumentu</a:t>
            </a:r>
          </a:p>
          <a:p>
            <a:pPr lvl="0"/>
            <a:r>
              <a:rPr lang="pl-PL" sz="2000" dirty="0"/>
              <a:t>początek elementu</a:t>
            </a:r>
          </a:p>
          <a:p>
            <a:pPr lvl="0"/>
            <a:r>
              <a:rPr lang="pl-PL" sz="2000" dirty="0"/>
              <a:t>koniec elementu</a:t>
            </a:r>
          </a:p>
          <a:p>
            <a:pPr lvl="0"/>
            <a:r>
              <a:rPr lang="pl-PL" sz="2000" dirty="0"/>
              <a:t>odebrany tekst - przejście do następnej linii lub inny znak biały</a:t>
            </a:r>
          </a:p>
          <a:p>
            <a:pPr lvl="0"/>
            <a:r>
              <a:rPr lang="pl-PL" sz="2000" dirty="0"/>
              <a:t>odebrany tekst - zawartość tekstowa elementu</a:t>
            </a:r>
          </a:p>
          <a:p>
            <a:pPr marL="0" indent="0">
              <a:buNone/>
            </a:pPr>
            <a:r>
              <a:rPr lang="pl-PL" sz="2000" dirty="0"/>
              <a:t>Zdefiniowano również interfejs </a:t>
            </a:r>
            <a:r>
              <a:rPr lang="pl-PL" sz="2000" dirty="0" err="1"/>
              <a:t>XMLFilter</a:t>
            </a:r>
            <a:r>
              <a:rPr lang="pl-PL" sz="2000" dirty="0"/>
              <a:t>. Stanowi on rozszerzenie </a:t>
            </a:r>
            <a:r>
              <a:rPr lang="pl-PL" sz="2000" i="1" dirty="0" err="1"/>
              <a:t>XMLReader</a:t>
            </a:r>
            <a:r>
              <a:rPr lang="pl-PL" sz="2000" dirty="0"/>
              <a:t>, pozwalające na budowanie łańcuchów kolejno stosowanych filtrów: umożliwia to dekompozycję złożonego przetwarzania.</a:t>
            </a:r>
          </a:p>
          <a:p>
            <a:pPr marL="0" indent="0">
              <a:buNone/>
            </a:pPr>
            <a:r>
              <a:rPr lang="pl-PL" sz="2000" dirty="0"/>
              <a:t>Scenariusz przetwarzania z punktu widzenia programisty sprowadza się zatem do:</a:t>
            </a:r>
          </a:p>
          <a:p>
            <a:pPr lvl="0"/>
            <a:r>
              <a:rPr lang="pl-PL" sz="2000" dirty="0"/>
              <a:t>ustalenia sposobów obsługi interesujących nas zdarzeń (implementacja metod obsługujących odpowiednie zdarzenia)</a:t>
            </a:r>
          </a:p>
          <a:p>
            <a:pPr lvl="0"/>
            <a:r>
              <a:rPr lang="pl-PL" sz="2000" dirty="0"/>
              <a:t>wywołania metody </a:t>
            </a:r>
            <a:r>
              <a:rPr lang="pl-PL" sz="2000" dirty="0" err="1"/>
              <a:t>parse</a:t>
            </a:r>
            <a:r>
              <a:rPr lang="pl-PL" sz="2000" dirty="0"/>
              <a:t>(...) interfejsu </a:t>
            </a:r>
            <a:r>
              <a:rPr lang="pl-PL" sz="2000" dirty="0" err="1"/>
              <a:t>XMLReader</a:t>
            </a:r>
            <a:r>
              <a:rPr lang="pl-PL" sz="2000" dirty="0"/>
              <a:t>.</a:t>
            </a:r>
          </a:p>
          <a:p>
            <a:pPr>
              <a:buFont typeface="Wingdings 3" charset="2"/>
              <a:buAutoNum type="arabicParenR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72456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827B839B-9ADE-406B-8590-F1CAEDED45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="" xmlns:a16="http://schemas.microsoft.com/office/drawing/2014/main" id="{CFE45BF0-46DB-408C-B5F7-7B11716805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="" xmlns:a16="http://schemas.microsoft.com/office/drawing/2014/main" id="{2AEBC8F2-97B1-41B4-93F1-2D289E197F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="" xmlns:a16="http://schemas.microsoft.com/office/drawing/2014/main" id="{472E3A19-F5D5-48FC-BB9C-48C2F68F59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="" xmlns:a16="http://schemas.microsoft.com/office/drawing/2014/main" id="{7A62E32F-BB65-43A8-8EB5-92346890E5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4E91B64-9FCC-451E-AFB4-A827D63293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3F48B85-64C0-A942-A833-64CD63E5A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rgbClr val="FFFFFF"/>
                </a:solidFill>
              </a:rPr>
              <a:t>Zalety i wady</a:t>
            </a: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CA60B4A-DA46-6E46-62B0-9829E0AAF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 fontScale="92500" lnSpcReduction="20000"/>
          </a:bodyPr>
          <a:lstStyle/>
          <a:p>
            <a:r>
              <a:rPr lang="pl-PL" sz="2400" dirty="0"/>
              <a:t>Dużą zaletą SAX jest to, że przetwarzanie strumieniowe zapewnia sprawność nawet dla dużych dokumentów. </a:t>
            </a:r>
          </a:p>
          <a:p>
            <a:r>
              <a:rPr lang="pl-PL" sz="2400" dirty="0"/>
              <a:t>Z kolei do wad zaliczamy:</a:t>
            </a:r>
          </a:p>
          <a:p>
            <a:pPr lvl="0"/>
            <a:r>
              <a:rPr lang="pl-PL" sz="2400" dirty="0"/>
              <a:t>Nie można za jego pomocą dostać wszystkich informacji o danych zawartych w dokumencie XML (np. komentarze).</a:t>
            </a:r>
          </a:p>
          <a:p>
            <a:pPr lvl="0"/>
            <a:r>
              <a:rPr lang="pl-PL" sz="2400" dirty="0"/>
              <a:t>Brak dostępu do sporej części zawartości DTD (np. deklaracja elementów, atrybutów).</a:t>
            </a:r>
          </a:p>
          <a:p>
            <a:pPr lvl="0"/>
            <a:r>
              <a:rPr lang="pl-PL" sz="2400" dirty="0"/>
              <a:t>Daje dostęp jedynie do bieżącego fragmentu dokumentu. </a:t>
            </a:r>
            <a:r>
              <a:rPr lang="pl-PL" sz="2400" dirty="0" err="1"/>
              <a:t>Parser</a:t>
            </a:r>
            <a:r>
              <a:rPr lang="pl-PL" sz="2400" dirty="0"/>
              <a:t> nie pamięta, co zdarzyło się wcześniej, ani nie jest wstanie przewidzieć, co stanie się później.</a:t>
            </a:r>
            <a:endParaRPr lang="pl-PL" sz="2400" dirty="0"/>
          </a:p>
        </p:txBody>
      </p:sp>
      <p:grpSp>
        <p:nvGrpSpPr>
          <p:cNvPr id="11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4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9" name="Rectangle 4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4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052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>
            <a:extLst>
              <a:ext uri="{FF2B5EF4-FFF2-40B4-BE49-F238E27FC236}">
                <a16:creationId xmlns="" xmlns:a16="http://schemas.microsoft.com/office/drawing/2014/main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pl-PL" dirty="0" smtClean="0"/>
              <a:t>Dziękujemy za uwagę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  <a:endParaRPr lang="pl-PL" dirty="0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=""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pl-PL" smtClean="0"/>
              <a:pPr rtl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="" xmlns:a16="http://schemas.microsoft.com/office/drawing/2014/main" id="{F13C74B1-5B17-4795-BED0-7140497B44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A20318-B7BB-4B16-18C2-1D4CF56AB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pl-PL" sz="4000" dirty="0"/>
              <a:t>Czym jest XML?</a:t>
            </a:r>
            <a:endParaRPr lang="pl-PL" sz="4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626AADB-DF46-EB40-8168-04F22EA46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10383520" cy="3320668"/>
          </a:xfrm>
        </p:spPr>
        <p:txBody>
          <a:bodyPr>
            <a:normAutofit/>
          </a:bodyPr>
          <a:lstStyle/>
          <a:p>
            <a:r>
              <a:rPr lang="pl-PL" sz="2000" dirty="0"/>
              <a:t>XML (ang. </a:t>
            </a:r>
            <a:r>
              <a:rPr lang="pl-PL" sz="2000" dirty="0" err="1"/>
              <a:t>Extensible</a:t>
            </a:r>
            <a:r>
              <a:rPr lang="pl-PL" sz="2000" dirty="0"/>
              <a:t> </a:t>
            </a:r>
            <a:r>
              <a:rPr lang="pl-PL" sz="2000" dirty="0" err="1"/>
              <a:t>Markup</a:t>
            </a:r>
            <a:r>
              <a:rPr lang="pl-PL" sz="2000" dirty="0"/>
              <a:t> Language) to specyfikacja zapisu danych.</a:t>
            </a:r>
          </a:p>
          <a:p>
            <a:r>
              <a:rPr lang="pl-PL" sz="2000" dirty="0"/>
              <a:t>Jest to format tekstowy, który </a:t>
            </a:r>
            <a:r>
              <a:rPr lang="pl-PL" sz="2000" dirty="0" smtClean="0"/>
              <a:t>pozwala </a:t>
            </a:r>
            <a:r>
              <a:rPr lang="pl-PL" sz="2000" dirty="0"/>
              <a:t>na zapisywanie danych w postaci, która jest łatwa do odczytu zarówno przez maszyny jak i przez ludzi.</a:t>
            </a:r>
          </a:p>
          <a:p>
            <a:r>
              <a:rPr lang="pl-PL" sz="2000" dirty="0"/>
              <a:t>Dokument XML składa się z zagnieżdżonych elementów. Są one zapisywane jako znaczniki w postaci &lt;znacznik&gt;&lt;/znacznik&gt;.</a:t>
            </a:r>
          </a:p>
          <a:p>
            <a:endParaRPr lang="pl-PL" sz="2000" dirty="0"/>
          </a:p>
        </p:txBody>
      </p:sp>
      <p:sp>
        <p:nvSpPr>
          <p:cNvPr id="1033" name="sketchy line">
            <a:extLst>
              <a:ext uri="{FF2B5EF4-FFF2-40B4-BE49-F238E27FC236}">
                <a16:creationId xmlns="" xmlns:a16="http://schemas.microsoft.com/office/drawing/2014/main" id="{D4974D33-8DC5-464E-8C6D-BE58F0669C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8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4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1" name="Rectangle 4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4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5102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F9D3832-A0CB-1050-BA42-17F387976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Czym</a:t>
            </a:r>
            <a:r>
              <a:rPr lang="en-US" dirty="0"/>
              <a:t> jest SOAP?</a:t>
            </a:r>
            <a:endParaRPr lang="pl-PL" sz="3600" b="1" dirty="0"/>
          </a:p>
        </p:txBody>
      </p:sp>
      <p:grpSp>
        <p:nvGrpSpPr>
          <p:cNvPr id="50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51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4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54" name="Rectangle 4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Isosceles Triangle 4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1766171"/>
            <a:ext cx="10541955" cy="4275192"/>
          </a:xfrm>
        </p:spPr>
        <p:txBody>
          <a:bodyPr/>
          <a:lstStyle/>
          <a:p>
            <a:pPr marL="0" indent="0" fontAlgn="base">
              <a:buNone/>
            </a:pPr>
            <a:r>
              <a:rPr lang="pl-PL" sz="2000" dirty="0"/>
              <a:t>Usługa SOAP polega na skonfigurowaniu połączenia HTTP w którym struktura danych określona jest w formacie XML</a:t>
            </a:r>
            <a:r>
              <a:rPr lang="pl-PL" sz="2000" dirty="0" smtClean="0"/>
              <a:t>.</a:t>
            </a:r>
          </a:p>
          <a:p>
            <a:pPr marL="0" indent="0" fontAlgn="base">
              <a:buNone/>
            </a:pPr>
            <a:endParaRPr lang="pl-PL" sz="2000" dirty="0"/>
          </a:p>
          <a:p>
            <a:pPr marL="0" indent="0" fontAlgn="base">
              <a:buNone/>
            </a:pPr>
            <a:r>
              <a:rPr lang="pl-PL" sz="2000" dirty="0"/>
              <a:t>Wiadomość ta zawiera  następujące elementy (</a:t>
            </a:r>
            <a:r>
              <a:rPr lang="pl-PL" sz="2000" dirty="0" err="1"/>
              <a:t>tagi</a:t>
            </a:r>
            <a:r>
              <a:rPr lang="pl-PL" sz="2000" dirty="0"/>
              <a:t>):</a:t>
            </a:r>
          </a:p>
          <a:p>
            <a:pPr lvl="0" fontAlgn="base"/>
            <a:r>
              <a:rPr lang="pl-PL" sz="2000" dirty="0" err="1"/>
              <a:t>envelope</a:t>
            </a:r>
            <a:r>
              <a:rPr lang="pl-PL" sz="2000" dirty="0"/>
              <a:t>, zawiera treść wiadomości,</a:t>
            </a:r>
          </a:p>
          <a:p>
            <a:pPr lvl="0" fontAlgn="base"/>
            <a:r>
              <a:rPr lang="pl-PL" sz="2000" dirty="0" err="1"/>
              <a:t>header</a:t>
            </a:r>
            <a:r>
              <a:rPr lang="pl-PL" sz="2000" dirty="0"/>
              <a:t>, element </a:t>
            </a:r>
            <a:r>
              <a:rPr lang="pl-PL" sz="2000" dirty="0" smtClean="0"/>
              <a:t>opcjonalny</a:t>
            </a:r>
            <a:r>
              <a:rPr lang="pl-PL" sz="2000" dirty="0"/>
              <a:t>, zawiera informacje nagłówkowe,</a:t>
            </a:r>
          </a:p>
          <a:p>
            <a:pPr lvl="0" fontAlgn="base"/>
            <a:r>
              <a:rPr lang="pl-PL" sz="2000" dirty="0"/>
              <a:t>body, zawiera zapytanie i odpowiedź.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034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="" xmlns:a16="http://schemas.microsoft.com/office/drawing/2014/main" id="{2B97F24A-32CE-4C1C-A50D-3016B394DC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A973221-2D08-E5C7-A7DF-BCE38AC41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4800" dirty="0"/>
              <a:t>SOAP Web Services</a:t>
            </a:r>
            <a:endParaRPr lang="pl-PL" sz="5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43CFFCD-82A4-3E20-34BB-50D0BE6D1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9602828" cy="3410712"/>
          </a:xfrm>
        </p:spPr>
        <p:txBody>
          <a:bodyPr anchor="t">
            <a:normAutofit/>
          </a:bodyPr>
          <a:lstStyle/>
          <a:p>
            <a:r>
              <a:rPr lang="pl-PL" sz="2400" dirty="0"/>
              <a:t>Dedykowana technologia </a:t>
            </a:r>
            <a:r>
              <a:rPr lang="pl-PL" sz="2400" dirty="0" err="1"/>
              <a:t>Jakarta</a:t>
            </a:r>
            <a:r>
              <a:rPr lang="pl-PL" sz="2400" dirty="0"/>
              <a:t> EE 8 pozwalająca komponentom komunikować się za pośrednictwem komunikatów XML i tłumacząca dane XML na obiekty Java nosi nazwę JAX-WS. </a:t>
            </a:r>
            <a:endParaRPr lang="pl-PL" sz="2200" dirty="0"/>
          </a:p>
          <a:p>
            <a:endParaRPr lang="pl-PL" sz="2200" dirty="0"/>
          </a:p>
        </p:txBody>
      </p:sp>
      <p:sp>
        <p:nvSpPr>
          <p:cNvPr id="25" name="sketch line">
            <a:extLst>
              <a:ext uri="{FF2B5EF4-FFF2-40B4-BE49-F238E27FC236}">
                <a16:creationId xmlns="" xmlns:a16="http://schemas.microsoft.com/office/drawing/2014/main" id="{CD8B4F24-440B-49E9-B85D-733523DC06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0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4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4" name="Rectangle 4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4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0644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2B97F24A-32CE-4C1C-A50D-3016B394DC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E790385-28D3-EF23-4B8C-ED9F6760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4867990" cy="1719072"/>
          </a:xfrm>
        </p:spPr>
        <p:txBody>
          <a:bodyPr anchor="b">
            <a:normAutofit fontScale="90000"/>
          </a:bodyPr>
          <a:lstStyle/>
          <a:p>
            <a:r>
              <a:rPr lang="pl-PL" sz="4800" b="1" dirty="0"/>
              <a:t>Application </a:t>
            </a:r>
            <a:r>
              <a:rPr lang="pl-PL" sz="4800" b="1" dirty="0" err="1"/>
              <a:t>Startup</a:t>
            </a:r>
            <a:r>
              <a:rPr lang="pl-PL" sz="4800" b="1" dirty="0"/>
              <a:t> </a:t>
            </a:r>
            <a:r>
              <a:rPr lang="pl-PL" sz="4800" b="1" dirty="0" err="1"/>
              <a:t>Activities</a:t>
            </a:r>
            <a:endParaRPr lang="pl-PL" sz="4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0250299-644C-FB0A-A425-DB88532B7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5" y="2807208"/>
            <a:ext cx="4266741" cy="3410712"/>
          </a:xfrm>
        </p:spPr>
        <p:txBody>
          <a:bodyPr anchor="t">
            <a:normAutofit fontScale="62500" lnSpcReduction="20000"/>
          </a:bodyPr>
          <a:lstStyle/>
          <a:p>
            <a:r>
              <a:rPr lang="pl-PL" sz="2400" dirty="0"/>
              <a:t>@Singleton – pozwala na utworzenie tylko jednej instancji danej klasy. Za każdym razem, kiedy klasa ta będzie wstrzykiwana, będzie to jedna i ta sama instancja. </a:t>
            </a:r>
          </a:p>
          <a:p>
            <a:r>
              <a:rPr lang="pl-PL" sz="2400" dirty="0"/>
              <a:t>@</a:t>
            </a:r>
            <a:r>
              <a:rPr lang="pl-PL" sz="2400" dirty="0" err="1"/>
              <a:t>Startup</a:t>
            </a:r>
            <a:r>
              <a:rPr lang="pl-PL" sz="2400" dirty="0"/>
              <a:t> - oznacza pojedynczy komponent bean do przyspieszonej inicjalizacji podczas sekwencji uruchamiania aplikacji.</a:t>
            </a:r>
          </a:p>
          <a:p>
            <a:r>
              <a:rPr lang="pl-PL" sz="2400" dirty="0"/>
              <a:t>@</a:t>
            </a:r>
            <a:r>
              <a:rPr lang="pl-PL" sz="2400" dirty="0" err="1"/>
              <a:t>PostConstruct</a:t>
            </a:r>
            <a:r>
              <a:rPr lang="pl-PL" sz="2400" dirty="0"/>
              <a:t> - wykorzystywana w metodzie, która musi zostać wykonana po wstrzyknięciu zależności w celu wykonania jakiejkolwiek inicjalizacji, przed oddaniem klasy do użytku.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="" xmlns:a16="http://schemas.microsoft.com/office/drawing/2014/main" id="{CD8B4F24-440B-49E9-B85D-733523DC06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1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5" name="Rectangle 4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4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7" name="Obraz 16" descr="Obraz zawierający tekst&#10;&#10;Opis wygenerowany automatycznie"/>
          <p:cNvPicPr/>
          <p:nvPr/>
        </p:nvPicPr>
        <p:blipFill rotWithShape="1">
          <a:blip r:embed="rId2"/>
          <a:srcRect t="10934" b="36607"/>
          <a:stretch/>
        </p:blipFill>
        <p:spPr bwMode="auto">
          <a:xfrm>
            <a:off x="5540954" y="2011680"/>
            <a:ext cx="5857731" cy="32993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8637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="" xmlns:a16="http://schemas.microsoft.com/office/drawing/2014/main" id="{F13C74B1-5B17-4795-BED0-7140497B44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1519ACC-BF96-AE2F-BC2D-CFF62B4F7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pl-PL" sz="5400" b="1" dirty="0"/>
              <a:t>XML Processing</a:t>
            </a:r>
            <a:endParaRPr lang="pl-PL" sz="5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61952094-D36E-0DA1-7966-99E8EED1C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pl-PL" sz="2000" dirty="0"/>
              <a:t>Bezpośrednie przetwarzanie danych XML odbywa się poprzez:</a:t>
            </a:r>
          </a:p>
          <a:p>
            <a:r>
              <a:rPr lang="pl-PL" sz="2000" dirty="0"/>
              <a:t>JAXP 1.6 – Java API do przetwarzania XML,</a:t>
            </a:r>
          </a:p>
          <a:p>
            <a:r>
              <a:rPr lang="pl-PL" sz="2000" dirty="0" err="1"/>
              <a:t>StaX</a:t>
            </a:r>
            <a:r>
              <a:rPr lang="pl-PL" sz="2000" dirty="0"/>
              <a:t> 1.0 – </a:t>
            </a:r>
            <a:r>
              <a:rPr lang="pl-PL" sz="2000" dirty="0" err="1"/>
              <a:t>Streaming</a:t>
            </a:r>
            <a:r>
              <a:rPr lang="pl-PL" sz="2000" dirty="0"/>
              <a:t> API dla XML, zawarte w JAXP</a:t>
            </a:r>
          </a:p>
          <a:p>
            <a:r>
              <a:rPr lang="pl-PL" sz="2000" dirty="0"/>
              <a:t>JAXB 2.2 – Wiązanie Java XML</a:t>
            </a:r>
          </a:p>
          <a:p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5" name="sketchy line">
            <a:extLst>
              <a:ext uri="{FF2B5EF4-FFF2-40B4-BE49-F238E27FC236}">
                <a16:creationId xmlns="" xmlns:a16="http://schemas.microsoft.com/office/drawing/2014/main" id="{D4974D33-8DC5-464E-8C6D-BE58F0669C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4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8" name="Isosceles Triangle 4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4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Obraz 9" descr="Obraz zawierający tekst, osoba, zrzut ekranu, dokument&#10;&#10;Opis wygenerowany automatycznie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oel="http://schemas.microsoft.com/office/2019/extlst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7923D23D-C28A-7D6C-BE02-386A065225E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231536" y="688544"/>
            <a:ext cx="3651499" cy="526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38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65114E8-8001-8461-00C2-6DC54117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018" y="753684"/>
            <a:ext cx="10905066" cy="1135737"/>
          </a:xfrm>
        </p:spPr>
        <p:txBody>
          <a:bodyPr>
            <a:normAutofit/>
          </a:bodyPr>
          <a:lstStyle/>
          <a:p>
            <a:r>
              <a:rPr lang="pl-PL" b="1" dirty="0"/>
              <a:t>DOM (</a:t>
            </a:r>
            <a:r>
              <a:rPr lang="pl-PL" b="1" dirty="0" err="1"/>
              <a:t>Document</a:t>
            </a:r>
            <a:r>
              <a:rPr lang="pl-PL" b="1" dirty="0"/>
              <a:t> Object Model)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F0B208B-B46A-A243-9464-573DF083B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5156082" cy="4393982"/>
          </a:xfrm>
        </p:spPr>
        <p:txBody>
          <a:bodyPr>
            <a:normAutofit/>
          </a:bodyPr>
          <a:lstStyle/>
          <a:p>
            <a:r>
              <a:rPr lang="pl-PL" dirty="0"/>
              <a:t>standardowy interfejs, pozwalający uniezależnić aplikację od </a:t>
            </a:r>
            <a:r>
              <a:rPr lang="pl-PL" dirty="0" err="1"/>
              <a:t>parsera</a:t>
            </a:r>
            <a:r>
              <a:rPr lang="pl-PL" dirty="0"/>
              <a:t>. Dla osiągnięcia niezależności od konkretnego języka programowania, został on zdefiniowany w języku IDL (</a:t>
            </a:r>
            <a:r>
              <a:rPr lang="pl-PL" i="1" dirty="0"/>
              <a:t>Interface Definition </a:t>
            </a:r>
            <a:r>
              <a:rPr lang="pl-PL" i="1" dirty="0" smtClean="0"/>
              <a:t>Language)</a:t>
            </a:r>
          </a:p>
          <a:p>
            <a:r>
              <a:rPr lang="pl-PL" dirty="0"/>
              <a:t>jest najpopularniejszym standardem przetwarzania dokumentów </a:t>
            </a:r>
            <a:r>
              <a:rPr lang="pl-PL" dirty="0" smtClean="0"/>
              <a:t>XML</a:t>
            </a:r>
          </a:p>
          <a:p>
            <a:r>
              <a:rPr lang="pl-PL" dirty="0"/>
              <a:t>jest reprezentacją w pamięci dokumentu XML. Dom umożliwia programowe odczytywanie, manipulowanie i modyfikowanie dokumentu XML. </a:t>
            </a:r>
            <a:endParaRPr lang="pl-PL" dirty="0"/>
          </a:p>
        </p:txBody>
      </p:sp>
      <p:grpSp>
        <p:nvGrpSpPr>
          <p:cNvPr id="3081" name="Group 3080">
            <a:extLst>
              <a:ext uri="{FF2B5EF4-FFF2-40B4-BE49-F238E27FC236}">
                <a16:creationId xmlns="" xmlns:a16="http://schemas.microsoft.com/office/drawing/2014/main" id="{828A5161-06F1-46CF-8AD7-844680A59E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3082" name="Isosceles Triangle 3081">
              <a:extLst>
                <a:ext uri="{FF2B5EF4-FFF2-40B4-BE49-F238E27FC236}">
                  <a16:creationId xmlns="" xmlns:a16="http://schemas.microsoft.com/office/drawing/2014/main" id="{D3F51FEB-38FB-4F6C-9F7B-2F2AFAB6546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3" name="Rectangle 3082">
              <a:extLst>
                <a:ext uri="{FF2B5EF4-FFF2-40B4-BE49-F238E27FC236}">
                  <a16:creationId xmlns="" xmlns:a16="http://schemas.microsoft.com/office/drawing/2014/main" id="{1E547BA6-BAE0-43BB-A7CA-60F69CE252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85" name="Group 3084">
            <a:extLst>
              <a:ext uri="{FF2B5EF4-FFF2-40B4-BE49-F238E27FC236}">
                <a16:creationId xmlns="" xmlns:a16="http://schemas.microsoft.com/office/drawing/2014/main" id="{5995D10D-E9C9-47DB-AE7E-801FEF38F5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086" name="Rectangle 3085">
              <a:extLst>
                <a:ext uri="{FF2B5EF4-FFF2-40B4-BE49-F238E27FC236}">
                  <a16:creationId xmlns="" xmlns:a16="http://schemas.microsoft.com/office/drawing/2014/main" id="{CC1A72C6-3DE4-4EC3-9AD5-9E0D40D8CE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7" name="Isosceles Triangle 3086">
              <a:extLst>
                <a:ext uri="{FF2B5EF4-FFF2-40B4-BE49-F238E27FC236}">
                  <a16:creationId xmlns="" xmlns:a16="http://schemas.microsoft.com/office/drawing/2014/main" id="{0B0DA1F1-C391-4EDF-9FE0-23E86E1377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057" y="1153726"/>
            <a:ext cx="3870476" cy="515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7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="" xmlns:a16="http://schemas.microsoft.com/office/drawing/2014/main" id="{724CD679-7405-4CD3-A92A-9469F279A5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5735590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DD263F9-4E9B-A376-FE03-C0CBAB360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640263"/>
            <a:ext cx="8874872" cy="1344975"/>
          </a:xfrm>
        </p:spPr>
        <p:txBody>
          <a:bodyPr>
            <a:normAutofit/>
          </a:bodyPr>
          <a:lstStyle/>
          <a:p>
            <a:r>
              <a:rPr lang="pl-PL" sz="4000" b="1" dirty="0"/>
              <a:t>Rozwój </a:t>
            </a:r>
            <a:r>
              <a:rPr lang="pl-PL" sz="4000" b="1" dirty="0" smtClean="0"/>
              <a:t>specyfikacji – poziomy DOM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2023FD02-BFBA-D4E9-6311-F4108B617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4" y="1578278"/>
            <a:ext cx="10310239" cy="4958727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nieoficjalny </a:t>
            </a:r>
            <a:r>
              <a:rPr lang="pl-PL" dirty="0" smtClean="0"/>
              <a:t>(</a:t>
            </a:r>
            <a:r>
              <a:rPr lang="pl-PL" b="1" i="1" dirty="0"/>
              <a:t>DOM Level 0</a:t>
            </a:r>
            <a:r>
              <a:rPr lang="pl-PL" dirty="0"/>
              <a:t>) – model DOM z przeglądarki Netscape </a:t>
            </a:r>
            <a:r>
              <a:rPr lang="pl-PL" dirty="0" err="1"/>
              <a:t>Navigator</a:t>
            </a:r>
            <a:r>
              <a:rPr lang="pl-PL" dirty="0"/>
              <a:t> 3.0, skopiowany przez Microsoft i zaimplementowany we wszystkich przeglądarkach internetowych, mimo że nie stanowi oficjalnego standardu W3C. Zapewnia prosty dostęp głównie do elementów formularzy i obrazków.</a:t>
            </a:r>
          </a:p>
          <a:p>
            <a:pPr marL="0" indent="0">
              <a:buNone/>
            </a:pPr>
            <a:r>
              <a:rPr lang="pl-PL" b="1" dirty="0"/>
              <a:t>DOM Level 1</a:t>
            </a:r>
            <a:r>
              <a:rPr lang="pl-PL" dirty="0"/>
              <a:t>:</a:t>
            </a:r>
          </a:p>
          <a:p>
            <a:pPr lvl="0"/>
            <a:r>
              <a:rPr lang="pl-PL" dirty="0" err="1"/>
              <a:t>Core</a:t>
            </a:r>
            <a:r>
              <a:rPr lang="pl-PL" dirty="0"/>
              <a:t> - obiekty reprezentujące strukturę dokumentu</a:t>
            </a:r>
          </a:p>
          <a:p>
            <a:pPr lvl="0"/>
            <a:r>
              <a:rPr lang="pl-PL" dirty="0"/>
              <a:t>HTML - dostęp do dokumentów HTML</a:t>
            </a:r>
          </a:p>
          <a:p>
            <a:pPr marL="0" indent="0">
              <a:buNone/>
            </a:pPr>
            <a:r>
              <a:rPr lang="pl-PL" b="1" dirty="0"/>
              <a:t>DOM Level 2</a:t>
            </a:r>
            <a:r>
              <a:rPr lang="pl-PL" dirty="0"/>
              <a:t>:</a:t>
            </a:r>
          </a:p>
          <a:p>
            <a:pPr lvl="0"/>
            <a:r>
              <a:rPr lang="pl-PL" dirty="0"/>
              <a:t>Poprawiona specyfikacja części </a:t>
            </a:r>
            <a:r>
              <a:rPr lang="pl-PL" dirty="0" err="1"/>
              <a:t>Core</a:t>
            </a:r>
            <a:endParaRPr lang="pl-PL" dirty="0"/>
          </a:p>
          <a:p>
            <a:pPr lvl="0"/>
            <a:r>
              <a:rPr lang="pl-PL" dirty="0" err="1"/>
              <a:t>Events</a:t>
            </a:r>
            <a:r>
              <a:rPr lang="pl-PL" dirty="0"/>
              <a:t> - reakcje systemu na zdarzenia użytkownika</a:t>
            </a:r>
          </a:p>
          <a:p>
            <a:pPr lvl="0"/>
            <a:r>
              <a:rPr lang="pl-PL" dirty="0"/>
              <a:t>Style - manipulacja arkuszami stylów</a:t>
            </a:r>
          </a:p>
          <a:p>
            <a:pPr lvl="0"/>
            <a:r>
              <a:rPr lang="pl-PL" dirty="0" err="1"/>
              <a:t>Views</a:t>
            </a:r>
            <a:r>
              <a:rPr lang="pl-PL" dirty="0"/>
              <a:t> - widoki drzewa dokumentu (po zastosowaniu stylów CSS)</a:t>
            </a:r>
          </a:p>
          <a:p>
            <a:pPr lvl="0"/>
            <a:r>
              <a:rPr lang="pl-PL" dirty="0" err="1"/>
              <a:t>Traversal</a:t>
            </a:r>
            <a:r>
              <a:rPr lang="pl-PL" dirty="0"/>
              <a:t> &amp; </a:t>
            </a:r>
            <a:r>
              <a:rPr lang="pl-PL" dirty="0" err="1"/>
              <a:t>Range</a:t>
            </a:r>
            <a:r>
              <a:rPr lang="pl-PL" dirty="0"/>
              <a:t> - alternatywne / usprawnione sposoby nawigowania</a:t>
            </a:r>
          </a:p>
          <a:p>
            <a:pPr marL="0" indent="0">
              <a:buNone/>
            </a:pPr>
            <a:r>
              <a:rPr lang="pl-PL" b="1" dirty="0"/>
              <a:t>DOM Level 3</a:t>
            </a:r>
            <a:r>
              <a:rPr lang="pl-PL" dirty="0"/>
              <a:t>:</a:t>
            </a:r>
          </a:p>
          <a:p>
            <a:pPr lvl="0"/>
            <a:r>
              <a:rPr lang="pl-PL" dirty="0"/>
              <a:t>Poprawiona specyfikacja </a:t>
            </a:r>
            <a:r>
              <a:rPr lang="pl-PL" dirty="0" err="1"/>
              <a:t>Core</a:t>
            </a:r>
            <a:r>
              <a:rPr lang="pl-PL" dirty="0"/>
              <a:t> oraz </a:t>
            </a:r>
            <a:r>
              <a:rPr lang="pl-PL" dirty="0" err="1"/>
              <a:t>Events</a:t>
            </a:r>
            <a:endParaRPr lang="pl-PL" dirty="0"/>
          </a:p>
          <a:p>
            <a:pPr lvl="0"/>
            <a:r>
              <a:rPr lang="pl-PL" dirty="0"/>
              <a:t>modele zawartości (DTD, </a:t>
            </a:r>
            <a:r>
              <a:rPr lang="pl-PL" dirty="0" err="1"/>
              <a:t>Schemas</a:t>
            </a:r>
            <a:r>
              <a:rPr lang="pl-PL" dirty="0"/>
              <a:t>) wraz z walidacją dokumentu</a:t>
            </a:r>
          </a:p>
          <a:p>
            <a:pPr lvl="0"/>
            <a:r>
              <a:rPr lang="pl-PL" dirty="0"/>
              <a:t>ustandaryzowane sposoby ładowania i zapisywania plików</a:t>
            </a:r>
          </a:p>
          <a:p>
            <a:pPr lvl="0"/>
            <a:r>
              <a:rPr lang="pl-PL" dirty="0" err="1"/>
              <a:t>XPath</a:t>
            </a:r>
            <a:r>
              <a:rPr lang="pl-PL" dirty="0"/>
              <a:t> - dostęp do zawartości dokumentu za pomocą wyrażeń </a:t>
            </a:r>
            <a:r>
              <a:rPr lang="pl-PL" dirty="0" err="1"/>
              <a:t>XPath</a:t>
            </a:r>
            <a:r>
              <a:rPr lang="pl-PL" dirty="0"/>
              <a:t> (w przygotowaniu).</a:t>
            </a:r>
          </a:p>
          <a:p>
            <a:pPr marL="0" indent="0">
              <a:buNone/>
            </a:pP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33498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D40A80A-D177-B1EE-BC31-17318AE9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Model dokumentu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1703541"/>
            <a:ext cx="8829921" cy="4337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dysponujemy jednym, generycznym interfejsem mogącym reprezentować dowolny element, oraz interfejsami reprezentującymi inne, poza elementami </a:t>
            </a:r>
            <a:r>
              <a:rPr lang="pl-PL" i="1" dirty="0"/>
              <a:t>węzły</a:t>
            </a:r>
            <a:r>
              <a:rPr lang="pl-PL" dirty="0"/>
              <a:t> składające się na strukturę dokumentu XML:</a:t>
            </a:r>
          </a:p>
          <a:p>
            <a:pPr lvl="0"/>
            <a:r>
              <a:rPr lang="pl-PL" b="1" dirty="0"/>
              <a:t>Węzły </a:t>
            </a:r>
            <a:r>
              <a:rPr lang="pl-PL" b="1" dirty="0" smtClean="0"/>
              <a:t>elementowe</a:t>
            </a:r>
          </a:p>
          <a:p>
            <a:pPr lvl="0"/>
            <a:r>
              <a:rPr lang="pl-PL" b="1" dirty="0" smtClean="0"/>
              <a:t>Węzły atrybutowe</a:t>
            </a:r>
          </a:p>
          <a:p>
            <a:pPr lvl="0"/>
            <a:r>
              <a:rPr lang="pl-PL" b="1" dirty="0" smtClean="0"/>
              <a:t>Węzeł dokumentu</a:t>
            </a:r>
          </a:p>
          <a:p>
            <a:pPr lvl="0"/>
            <a:r>
              <a:rPr lang="pl-PL" b="1" dirty="0" err="1" smtClean="0"/>
              <a:t>CData</a:t>
            </a:r>
            <a:endParaRPr lang="pl-PL" dirty="0"/>
          </a:p>
          <a:p>
            <a:pPr lvl="0"/>
            <a:r>
              <a:rPr lang="pl-PL" b="1" dirty="0" err="1" smtClean="0"/>
              <a:t>Comment</a:t>
            </a:r>
            <a:endParaRPr lang="pl-PL" b="1" dirty="0" smtClean="0"/>
          </a:p>
          <a:p>
            <a:pPr lvl="0"/>
            <a:r>
              <a:rPr lang="pl-PL" b="1" dirty="0" err="1" smtClean="0"/>
              <a:t>ProcessingInstruction</a:t>
            </a:r>
            <a:endParaRPr lang="pl-PL" b="1" dirty="0" smtClean="0"/>
          </a:p>
          <a:p>
            <a:pPr lvl="0"/>
            <a:r>
              <a:rPr lang="pl-PL" b="1" dirty="0" err="1" smtClean="0"/>
              <a:t>DocumentFragment</a:t>
            </a:r>
            <a:endParaRPr lang="pl-PL" b="1" dirty="0" smtClean="0"/>
          </a:p>
          <a:p>
            <a:pPr lvl="0"/>
            <a:r>
              <a:rPr lang="pl-PL" dirty="0" smtClean="0"/>
              <a:t>Pozostałe </a:t>
            </a:r>
            <a:r>
              <a:rPr lang="pl-PL" dirty="0"/>
              <a:t>- </a:t>
            </a:r>
            <a:r>
              <a:rPr lang="pl-PL" b="1" dirty="0" err="1"/>
              <a:t>Entity</a:t>
            </a:r>
            <a:r>
              <a:rPr lang="pl-PL" dirty="0"/>
              <a:t>, </a:t>
            </a:r>
            <a:r>
              <a:rPr lang="pl-PL" b="1" dirty="0" err="1"/>
              <a:t>EntityReference</a:t>
            </a:r>
            <a:r>
              <a:rPr lang="pl-PL" dirty="0"/>
              <a:t>, </a:t>
            </a:r>
            <a:r>
              <a:rPr lang="pl-PL" b="1" dirty="0" err="1"/>
              <a:t>Notation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921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Żółtopomarańczowy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811A92-D464-4AC4-A396-BA73B10CEEAC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sharepoint/v3"/>
    <ds:schemaRef ds:uri="http://schemas.microsoft.com/office/infopath/2007/PartnerControls"/>
    <ds:schemaRef ds:uri="230e9df3-be65-4c73-a93b-d1236ebd677e"/>
    <ds:schemaRef ds:uri="http://schemas.openxmlformats.org/package/2006/metadata/core-properties"/>
    <ds:schemaRef ds:uri="http://purl.org/dc/elements/1.1/"/>
    <ds:schemaRef ds:uri="16c05727-aa75-4e4a-9b5f-8a80a1165891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3113</TotalTime>
  <Words>943</Words>
  <Application>Microsoft Office PowerPoint</Application>
  <PresentationFormat>Panoramiczny</PresentationFormat>
  <Paragraphs>95</Paragraphs>
  <Slides>17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Wingdings 3</vt:lpstr>
      <vt:lpstr>Faseta</vt:lpstr>
      <vt:lpstr>Dealing with XML Data</vt:lpstr>
      <vt:lpstr>Czym jest XML?</vt:lpstr>
      <vt:lpstr>Czym jest SOAP?</vt:lpstr>
      <vt:lpstr>SOAP Web Services</vt:lpstr>
      <vt:lpstr>Application Startup Activities</vt:lpstr>
      <vt:lpstr>XML Processing</vt:lpstr>
      <vt:lpstr>DOM (Document Object Model)</vt:lpstr>
      <vt:lpstr>Rozwój specyfikacji – poziomy DOM</vt:lpstr>
      <vt:lpstr>Model dokumentu</vt:lpstr>
      <vt:lpstr>Zalety i wady</vt:lpstr>
      <vt:lpstr>StAX</vt:lpstr>
      <vt:lpstr>Prezentacja programu PowerPoint</vt:lpstr>
      <vt:lpstr>Prezentacja programu PowerPoint</vt:lpstr>
      <vt:lpstr>SAX</vt:lpstr>
      <vt:lpstr>Prezentacja programu PowerPoint</vt:lpstr>
      <vt:lpstr>Zalety i wady</vt:lpstr>
      <vt:lpstr>Dziękujemy za uwagę 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Julia Szanduła</dc:creator>
  <cp:lastModifiedBy>Ola</cp:lastModifiedBy>
  <cp:revision>26</cp:revision>
  <dcterms:created xsi:type="dcterms:W3CDTF">2022-11-03T15:56:29Z</dcterms:created>
  <dcterms:modified xsi:type="dcterms:W3CDTF">2022-12-17T12:17:30Z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