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Lst>
  <p:sldSz cy="5143500" cx="9144000"/>
  <p:notesSz cx="6858000" cy="9144000"/>
  <p:embeddedFontLst>
    <p:embeddedFont>
      <p:font typeface="Roboto"/>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B97B562-C7DA-4E11-ACCF-2C81F570AAD4}">
  <a:tblStyle styleId="{7B97B562-C7DA-4E11-ACCF-2C81F570AAD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font" Target="fonts/Roboto-bold.fntdata"/><Relationship Id="rId41" Type="http://schemas.openxmlformats.org/officeDocument/2006/relationships/font" Target="fonts/Roboto-regular.fntdata"/><Relationship Id="rId22" Type="http://schemas.openxmlformats.org/officeDocument/2006/relationships/slide" Target="slides/slide16.xml"/><Relationship Id="rId44" Type="http://schemas.openxmlformats.org/officeDocument/2006/relationships/font" Target="fonts/Roboto-boldItalic.fntdata"/><Relationship Id="rId21" Type="http://schemas.openxmlformats.org/officeDocument/2006/relationships/slide" Target="slides/slide15.xml"/><Relationship Id="rId43" Type="http://schemas.openxmlformats.org/officeDocument/2006/relationships/font" Target="fonts/Roboto-italic.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b838e0fa1b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1b838e0fa1b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b838e0fa1b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1b838e0fa1b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b838e0fa1b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1b838e0fa1b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b838e0fa1b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1b838e0fa1b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b4742ad18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1b4742ad18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l"/>
              <a:t>Wykorzystując Spring Security mamy do </a:t>
            </a:r>
            <a:r>
              <a:rPr lang="pl"/>
              <a:t>dyspozycji</a:t>
            </a:r>
            <a:r>
              <a:rPr lang="pl"/>
              <a:t> domyślną stronę logowania (wygląda ona jak na screenie przedstawionym na slajdzie) która jest wbudowana w framework. Jeśli nie dokonamy dodatkowej konfiguracji będzie ona wykorzystywana w aplikacji. W większości aplikacji oczywiście programiści nie wykorzystują tej możliwości, </a:t>
            </a:r>
            <a:r>
              <a:rPr lang="pl"/>
              <a:t>dopasowując</a:t>
            </a:r>
            <a:r>
              <a:rPr lang="pl"/>
              <a:t> stronę logowania, tak aby była dopasowana do wytwarzanej aplikacji. Spring Security </a:t>
            </a:r>
            <a:r>
              <a:rPr lang="pl"/>
              <a:t>umożliwia</a:t>
            </a:r>
            <a:r>
              <a:rPr lang="pl"/>
              <a:t> </a:t>
            </a:r>
            <a:r>
              <a:rPr lang="pl"/>
              <a:t>elastyczną</a:t>
            </a:r>
            <a:r>
              <a:rPr lang="pl"/>
              <a:t> opcję konfiguracji strony logowania, co pokażemy na kilku kolejnych slajdach.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1b4742ad18f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1b4742ad18f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l"/>
              <a:t>Największą zmianą która tak </a:t>
            </a:r>
            <a:r>
              <a:rPr lang="pl"/>
              <a:t>naprawdę</a:t>
            </a:r>
            <a:r>
              <a:rPr lang="pl"/>
              <a:t> musimy zrobić w celu stworzenia własnej strony logowania jest modyfikacja metody konfiguracyjnej. Do prezentacji wykorzystałem kod autorskiej aplikacji. Jak widzimy zostały </a:t>
            </a:r>
            <a:r>
              <a:rPr lang="pl"/>
              <a:t>już</a:t>
            </a:r>
            <a:r>
              <a:rPr lang="pl"/>
              <a:t> stworzone metody </a:t>
            </a:r>
            <a:r>
              <a:rPr lang="pl"/>
              <a:t>przyznające</a:t>
            </a:r>
            <a:r>
              <a:rPr lang="pl"/>
              <a:t> uprawnienia dla poszczególnych grup użytkowników, natomiast jeśli chodzi o zmiany które musimy dokonać w przypadku </a:t>
            </a:r>
            <a:r>
              <a:rPr lang="pl"/>
              <a:t>customizacji</a:t>
            </a:r>
            <a:r>
              <a:rPr lang="pl"/>
              <a:t> strony logowania to do linii .formLogin() musimy dopisać kod .permitAll() co po prostu oznacza, że z funkcji logowania </a:t>
            </a:r>
            <a:r>
              <a:rPr lang="pl"/>
              <a:t>będą</a:t>
            </a:r>
            <a:r>
              <a:rPr lang="pl"/>
              <a:t> mogli korzystać wszystko użytkownicy aplikacji również goście co jest oczywiście zrozumiałe. Następnie definiujemy odnośnik pod którym ma znajdować się nasza strona logowania - .loginPage(“/tutaj dowolny </a:t>
            </a:r>
            <a:r>
              <a:rPr lang="pl"/>
              <a:t>odnośnik</a:t>
            </a:r>
            <a:r>
              <a:rPr lang="pl"/>
              <a:t> w naszym przypadku /login”), następnie definiujemy domyślną </a:t>
            </a:r>
            <a:r>
              <a:rPr lang="pl"/>
              <a:t>stronę</a:t>
            </a:r>
            <a:r>
              <a:rPr lang="pl"/>
              <a:t> która pojawi się po zalogowaniu .defaultSuccessUrl(“/”), i to wszystkie zmiany które musimy dokonać.</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1b4742ad18f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1b4742ad18f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l"/>
              <a:t>Następnym krokiem jest stworzenie w klasie kontrolera odpowiedniego mapowania - nazwa kontrolera nie ma znaczenia, w swoim kodzie przykładowo wykorzystałem nazwę IndexController. Jak widzimy metoda login() zwróci wartość “login” co tak naprawdę odnosi </a:t>
            </a:r>
            <a:r>
              <a:rPr lang="pl"/>
              <a:t>się</a:t>
            </a:r>
            <a:r>
              <a:rPr lang="pl"/>
              <a:t> do pliku login.html w którym będzie formularz logowania.</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b4742ad18f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1b4742ad18f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l"/>
              <a:t>Na samym końcu nie pozostaje nic innego jak stworzyć widok html, który będzie udostępniony użytkownikowi aplikacji do logowania. Na slajdzie przykładowy ekran logowania który wykorzystywałem w swojej aplikacji.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1ba6f1ac9e9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1ba6f1ac9e9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ba6f1ac9e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1ba6f1ac9e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b4742ad18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1b4742ad18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1ba6f1ac9e9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1ba6f1ac9e9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1ba6f1ac9e9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1ba6f1ac9e9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1ba6f1ac9e9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1ba6f1ac9e9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1ba6f1ac9e9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1ba6f1ac9e9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1b838e0fa1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1b838e0fa1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1b9dbb5ad3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1b9dbb5ad3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1b9dbb5ad3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1b9dbb5ad3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1b9dbb5ad3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1b9dbb5ad3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1b9dbb5ad30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1b9dbb5ad30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1b9dbb5ad30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1b9dbb5ad30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b838e0fa1b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b838e0fa1b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pl">
                <a:solidFill>
                  <a:schemeClr val="dk1"/>
                </a:solidFill>
              </a:rPr>
              <a:t>Spring Security to potężny i wysoce konfigurowalny framework uwierzytelniania i kontroli dostępu. Jest to standard de-facto dla zabezpieczania aplikacji opartych na Springu.</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pl">
                <a:solidFill>
                  <a:schemeClr val="dk1"/>
                </a:solidFill>
              </a:rPr>
              <a:t>Spring Security to framework, który koncentruje się na dostarczaniu zarówno uwierzytelniania, jak i autoryzacji do aplikacji Java. Jak wszystkie projekty Spring, prawdziwa siła Spring Security tkwi w tym, jak łatwo można go rozszerzyć, aby spełnić niestandardowe wymagania.</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1baaa5fe2b6_4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1baaa5fe2b6_4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1baaa5fe2b6_4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1baaa5fe2b6_4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1baaa5fe2b6_4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1baaa5fe2b6_4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1baaa5fe2b6_4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1baaa5fe2b6_4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1ba3bc69730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1ba3bc69730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ba3bc69730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ba3bc69730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pl">
                <a:solidFill>
                  <a:schemeClr val="dk1"/>
                </a:solidFill>
              </a:rPr>
              <a:t>Podprojekt Spring Security był pierwotnie oddzielnym projektem rozpoczętym w 2003 roku o nazwie Acegi Security System. Po 3 latach rozwoju oddzielnie od samego Springa, został oficjalnie przyjęty w 2007 roku przez Spring i przemianowany na Spring Security. Dzisiaj podprojekt jest standardem uwierzytelniania i kontroli dostępu dla Spring. </a:t>
            </a:r>
            <a:endParaRPr>
              <a:solidFill>
                <a:schemeClr val="dk1"/>
              </a:solidFill>
            </a:endParaRPr>
          </a:p>
          <a:p>
            <a:pPr indent="0" lvl="0" marL="0" rtl="0" algn="l">
              <a:lnSpc>
                <a:spcPct val="115000"/>
              </a:lnSpc>
              <a:spcBef>
                <a:spcPts val="0"/>
              </a:spcBef>
              <a:spcAft>
                <a:spcPts val="0"/>
              </a:spcAft>
              <a:buNone/>
            </a:pPr>
            <a:r>
              <a:rPr lang="pl">
                <a:solidFill>
                  <a:schemeClr val="dk1"/>
                </a:solidFill>
              </a:rPr>
              <a:t>Podobnie jak wiele innych projektów Spring (w tym Spring Data), podprojekt Spring Security jest dalej podzielony na wiele innych podprojektów opartych na konkretnych cechach. Najbardziej podstawowe są: spring-security-core, spring-security-config oraz spring- security-web.</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pl">
                <a:solidFill>
                  <a:schemeClr val="dk1"/>
                </a:solidFill>
              </a:rPr>
              <a:t>Jest wiele innych bibliotek, o których warto wspomnieć, jak OAuth (która ma własną grupę artefaktów, org.springframework.security.oauth, z wieloma artefaktami zapewniającymi specyficzne cechy) i JOSE. Istnieje również wsparcie dla CAS (system pojedynczego logowania (SSO); CAS oznacza "Central Authentication Service") i OpenID (szeroka specyfikacja uwierzytelniania w Internecie). Istnieją biblioteki, które skupiają się tylko na aspekcie uwierzytelniania i te, które integrują różne pomysły otaczające autoryzację.</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ba3bc69730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1ba3bc69730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l"/>
              <a:t>J</a:t>
            </a:r>
            <a:r>
              <a:rPr lang="pl"/>
              <a:t>eśli uruchamiasz typową aplikację (internetową), potrzebujesz uwierzytelnić swoich użytkowników. Oznacza to, że twoja aplikacja musi zweryfikować, czy użytkownik jest tym, za kogo się podaje, zazwyczaj odbywa się to za pomocą sprawdzania nazwy użytkownika i hasła.</a:t>
            </a:r>
            <a:endParaRPr/>
          </a:p>
          <a:p>
            <a:pPr indent="0" lvl="0" marL="0" rtl="0" algn="l">
              <a:lnSpc>
                <a:spcPct val="115000"/>
              </a:lnSpc>
              <a:spcBef>
                <a:spcPts val="0"/>
              </a:spcBef>
              <a:spcAft>
                <a:spcPts val="0"/>
              </a:spcAft>
              <a:buClr>
                <a:schemeClr val="dk1"/>
              </a:buClr>
              <a:buSzPts val="1100"/>
              <a:buFont typeface="Arial"/>
              <a:buNone/>
            </a:pPr>
            <a:r>
              <a:rPr lang="pl">
                <a:solidFill>
                  <a:schemeClr val="dk1"/>
                </a:solidFill>
              </a:rPr>
              <a:t>Kiedy mówimy o tym w odniesieniu do uwierzytelniania opartego na sieci, mówimy ogólnie o wielu różnych metodach, z najprostszym dostępem HTTP BASIC, aż do bardziej zaangażowanych mechanizmów, takich jak OpenID lub CAS.</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lang="pl"/>
              <a:t>W prostszych aplikacjach uwierzytelnianie może być wystarczające: gdy tylko użytkownik uwierzytelni się, może uzyskać dostęp do każdej części aplikacji.</a:t>
            </a:r>
            <a:endParaRPr/>
          </a:p>
          <a:p>
            <a:pPr indent="0" lvl="0" marL="0" rtl="0" algn="l">
              <a:lnSpc>
                <a:spcPct val="115000"/>
              </a:lnSpc>
              <a:spcBef>
                <a:spcPts val="0"/>
              </a:spcBef>
              <a:spcAft>
                <a:spcPts val="0"/>
              </a:spcAft>
              <a:buNone/>
            </a:pPr>
            <a:r>
              <a:rPr lang="pl"/>
              <a:t>Jednak większość aplikacji ma koncepcję uprawnień (lub ról). </a:t>
            </a:r>
            <a:endParaRPr/>
          </a:p>
          <a:p>
            <a:pPr indent="0" lvl="0" marL="0" rtl="0" algn="l">
              <a:lnSpc>
                <a:spcPct val="115000"/>
              </a:lnSpc>
              <a:spcBef>
                <a:spcPts val="0"/>
              </a:spcBef>
              <a:spcAft>
                <a:spcPts val="0"/>
              </a:spcAft>
              <a:buClr>
                <a:schemeClr val="dk1"/>
              </a:buClr>
              <a:buSzPts val="1100"/>
              <a:buFont typeface="Arial"/>
              <a:buNone/>
            </a:pPr>
            <a:r>
              <a:rPr lang="pl"/>
              <a:t>Wyobraźmy sobie: klientów, którzy mają dostęp do publicznego frontu jakiegoś sklepu internetowego oraz administratorów, którzy mają dostęp do oddzielnego obszaru administracyjnego.</a:t>
            </a:r>
            <a:endParaRPr/>
          </a:p>
          <a:p>
            <a:pPr indent="0" lvl="0" marL="0" rtl="0" algn="l">
              <a:lnSpc>
                <a:spcPct val="115000"/>
              </a:lnSpc>
              <a:spcBef>
                <a:spcPts val="0"/>
              </a:spcBef>
              <a:spcAft>
                <a:spcPts val="0"/>
              </a:spcAft>
              <a:buNone/>
            </a:pPr>
            <a:r>
              <a:rPr lang="pl"/>
              <a:t>Oba typy użytkowników muszą się zalogować, ale sam fakt uwierzytelnienia nie mówi nic o tym, co mogą robić w danym systemie. W tym celu należy również sprawdzić uprawnienia uwierzytelnionego użytkownika, czyli trzeba go autoryzować.</a:t>
            </a:r>
            <a:endParaRPr/>
          </a:p>
          <a:p>
            <a:pPr indent="0" lvl="0" marL="0" rtl="0" algn="l">
              <a:lnSpc>
                <a:spcPct val="115000"/>
              </a:lnSpc>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b4742ad18f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1b4742ad18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b838e0fa1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b838e0fa1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b838e0fa1b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1b838e0fa1b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b838e0fa1b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b838e0fa1b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598100" y="1775222"/>
            <a:ext cx="8222100" cy="838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17" name="Google Shape;17;p2"/>
          <p:cNvSpPr txBox="1"/>
          <p:nvPr>
            <p:ph idx="1" type="subTitle"/>
          </p:nvPr>
        </p:nvSpPr>
        <p:spPr>
          <a:xfrm>
            <a:off x="598088" y="2715913"/>
            <a:ext cx="8222100" cy="4329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p:txBody>
      </p:sp>
      <p:sp>
        <p:nvSpPr>
          <p:cNvPr id="18" name="Google Shape;18;p2"/>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69"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 name="Google Shape;76;p11"/>
          <p:cNvSpPr txBox="1"/>
          <p:nvPr>
            <p:ph hasCustomPrompt="1" type="title"/>
          </p:nvPr>
        </p:nvSpPr>
        <p:spPr>
          <a:xfrm>
            <a:off x="311700" y="1256050"/>
            <a:ext cx="8520600" cy="20307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p:nvPr>
            <p:ph idx="1" type="body"/>
          </p:nvPr>
        </p:nvSpPr>
        <p:spPr>
          <a:xfrm>
            <a:off x="311700" y="3369225"/>
            <a:ext cx="8520600" cy="1281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0"/>
              </a:spcBef>
              <a:spcAft>
                <a:spcPts val="0"/>
              </a:spcAft>
              <a:buClr>
                <a:schemeClr val="lt1"/>
              </a:buClr>
              <a:buSzPts val="1400"/>
              <a:buChar char="○"/>
              <a:defRPr>
                <a:solidFill>
                  <a:schemeClr val="lt1"/>
                </a:solidFill>
              </a:defRPr>
            </a:lvl2pPr>
            <a:lvl3pPr indent="-317500" lvl="2" marL="1371600" algn="ctr">
              <a:spcBef>
                <a:spcPts val="0"/>
              </a:spcBef>
              <a:spcAft>
                <a:spcPts val="0"/>
              </a:spcAft>
              <a:buClr>
                <a:schemeClr val="lt1"/>
              </a:buClr>
              <a:buSzPts val="1400"/>
              <a:buChar char="■"/>
              <a:defRPr>
                <a:solidFill>
                  <a:schemeClr val="lt1"/>
                </a:solidFill>
              </a:defRPr>
            </a:lvl3pPr>
            <a:lvl4pPr indent="-317500" lvl="3" marL="1828800" algn="ctr">
              <a:spcBef>
                <a:spcPts val="0"/>
              </a:spcBef>
              <a:spcAft>
                <a:spcPts val="0"/>
              </a:spcAft>
              <a:buClr>
                <a:schemeClr val="lt1"/>
              </a:buClr>
              <a:buSzPts val="1400"/>
              <a:buChar char="●"/>
              <a:defRPr>
                <a:solidFill>
                  <a:schemeClr val="lt1"/>
                </a:solidFill>
              </a:defRPr>
            </a:lvl4pPr>
            <a:lvl5pPr indent="-317500" lvl="4" marL="2286000" algn="ctr">
              <a:spcBef>
                <a:spcPts val="0"/>
              </a:spcBef>
              <a:spcAft>
                <a:spcPts val="0"/>
              </a:spcAft>
              <a:buClr>
                <a:schemeClr val="lt1"/>
              </a:buClr>
              <a:buSzPts val="1400"/>
              <a:buChar char="○"/>
              <a:defRPr>
                <a:solidFill>
                  <a:schemeClr val="lt1"/>
                </a:solidFill>
              </a:defRPr>
            </a:lvl5pPr>
            <a:lvl6pPr indent="-317500" lvl="5" marL="2743200" algn="ctr">
              <a:spcBef>
                <a:spcPts val="0"/>
              </a:spcBef>
              <a:spcAft>
                <a:spcPts val="0"/>
              </a:spcAft>
              <a:buClr>
                <a:schemeClr val="lt1"/>
              </a:buClr>
              <a:buSzPts val="1400"/>
              <a:buChar char="■"/>
              <a:defRPr>
                <a:solidFill>
                  <a:schemeClr val="lt1"/>
                </a:solidFill>
              </a:defRPr>
            </a:lvl6pPr>
            <a:lvl7pPr indent="-317500" lvl="6" marL="3200400" algn="ctr">
              <a:spcBef>
                <a:spcPts val="0"/>
              </a:spcBef>
              <a:spcAft>
                <a:spcPts val="0"/>
              </a:spcAft>
              <a:buClr>
                <a:schemeClr val="lt1"/>
              </a:buClr>
              <a:buSzPts val="1400"/>
              <a:buChar char="●"/>
              <a:defRPr>
                <a:solidFill>
                  <a:schemeClr val="lt1"/>
                </a:solidFill>
              </a:defRPr>
            </a:lvl7pPr>
            <a:lvl8pPr indent="-317500" lvl="7" marL="3657600" algn="ctr">
              <a:spcBef>
                <a:spcPts val="0"/>
              </a:spcBef>
              <a:spcAft>
                <a:spcPts val="0"/>
              </a:spcAft>
              <a:buClr>
                <a:schemeClr val="lt1"/>
              </a:buClr>
              <a:buSzPts val="1400"/>
              <a:buChar char="○"/>
              <a:defRPr>
                <a:solidFill>
                  <a:schemeClr val="lt1"/>
                </a:solidFill>
              </a:defRPr>
            </a:lvl8pPr>
            <a:lvl9pPr indent="-317500" lvl="8" marL="4114800" algn="ctr">
              <a:spcBef>
                <a:spcPts val="0"/>
              </a:spcBef>
              <a:spcAft>
                <a:spcPts val="0"/>
              </a:spcAft>
              <a:buClr>
                <a:schemeClr val="lt1"/>
              </a:buClr>
              <a:buSzPts val="1400"/>
              <a:buChar char="■"/>
              <a:defRPr>
                <a:solidFill>
                  <a:schemeClr val="lt1"/>
                </a:solidFill>
              </a:defRPr>
            </a:lvl9pPr>
          </a:lstStyle>
          <a:p/>
        </p:txBody>
      </p:sp>
      <p:sp>
        <p:nvSpPr>
          <p:cNvPr id="78" name="Google Shape;78;p11"/>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9" name="Shape 79"/>
        <p:cNvGrpSpPr/>
        <p:nvPr/>
      </p:nvGrpSpPr>
      <p:grpSpPr>
        <a:xfrm>
          <a:off x="0" y="0"/>
          <a:ext cx="0" cy="0"/>
          <a:chOff x="0" y="0"/>
          <a:chExt cx="0" cy="0"/>
        </a:xfrm>
      </p:grpSpPr>
      <p:sp>
        <p:nvSpPr>
          <p:cNvPr id="80" name="Google Shape;80;p12"/>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9"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 name="Google Shape;26;p3"/>
          <p:cNvSpPr txBox="1"/>
          <p:nvPr>
            <p:ph type="title"/>
          </p:nvPr>
        </p:nvSpPr>
        <p:spPr>
          <a:xfrm>
            <a:off x="598100" y="2152347"/>
            <a:ext cx="8222100" cy="838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27" name="Google Shape;27;p3"/>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4"/>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6" name="Google Shape;36;p4"/>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37" name="Google Shape;37;p4"/>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8" name="Shape 38"/>
        <p:cNvGrpSpPr/>
        <p:nvPr/>
      </p:nvGrpSpPr>
      <p:grpSpPr>
        <a:xfrm>
          <a:off x="0" y="0"/>
          <a:ext cx="0" cy="0"/>
          <a:chOff x="0" y="0"/>
          <a:chExt cx="0" cy="0"/>
        </a:xfrm>
      </p:grpSpPr>
      <p:sp>
        <p:nvSpPr>
          <p:cNvPr id="39" name="Google Shape;39;p5"/>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0" name="Google Shape;40;p5"/>
          <p:cNvSpPr txBox="1"/>
          <p:nvPr>
            <p:ph idx="1" type="body"/>
          </p:nvPr>
        </p:nvSpPr>
        <p:spPr>
          <a:xfrm>
            <a:off x="311700" y="1229975"/>
            <a:ext cx="3999900" cy="3339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5"/>
          <p:cNvSpPr txBox="1"/>
          <p:nvPr>
            <p:ph idx="2" type="body"/>
          </p:nvPr>
        </p:nvSpPr>
        <p:spPr>
          <a:xfrm>
            <a:off x="4832400" y="1229975"/>
            <a:ext cx="3999900" cy="3339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2" name="Google Shape;42;p5"/>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6"/>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5" name="Google Shape;45;p6"/>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6" name="Shape 46"/>
        <p:cNvGrpSpPr/>
        <p:nvPr/>
      </p:nvGrpSpPr>
      <p:grpSpPr>
        <a:xfrm>
          <a:off x="0" y="0"/>
          <a:ext cx="0" cy="0"/>
          <a:chOff x="0" y="0"/>
          <a:chExt cx="0" cy="0"/>
        </a:xfrm>
      </p:grpSpPr>
      <p:sp>
        <p:nvSpPr>
          <p:cNvPr id="47" name="Google Shape;47;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8" name="Google Shape;48;p7"/>
          <p:cNvSpPr txBox="1"/>
          <p:nvPr>
            <p:ph idx="1" type="body"/>
          </p:nvPr>
        </p:nvSpPr>
        <p:spPr>
          <a:xfrm>
            <a:off x="311700" y="1465804"/>
            <a:ext cx="2808000" cy="3103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9" name="Google Shape;49;p7"/>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50"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58" name="Google Shape;58;p8"/>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9"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 name="Google Shape;6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62" name="Google Shape;62;p9"/>
          <p:cNvSpPr txBox="1"/>
          <p:nvPr>
            <p:ph type="title"/>
          </p:nvPr>
        </p:nvSpPr>
        <p:spPr>
          <a:xfrm>
            <a:off x="265500" y="1151100"/>
            <a:ext cx="4045200" cy="1564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3" name="Google Shape;63;p9"/>
          <p:cNvSpPr txBox="1"/>
          <p:nvPr>
            <p:ph idx="1" type="subTitle"/>
          </p:nvPr>
        </p:nvSpPr>
        <p:spPr>
          <a:xfrm>
            <a:off x="265500" y="2769001"/>
            <a:ext cx="4045200" cy="12693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4" name="Google Shape;6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65" name="Google Shape;65;p9"/>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6" name="Shape 66"/>
        <p:cNvGrpSpPr/>
        <p:nvPr/>
      </p:nvGrpSpPr>
      <p:grpSpPr>
        <a:xfrm>
          <a:off x="0" y="0"/>
          <a:ext cx="0" cy="0"/>
          <a:chOff x="0" y="0"/>
          <a:chExt cx="0" cy="0"/>
        </a:xfrm>
      </p:grpSpPr>
      <p:sp>
        <p:nvSpPr>
          <p:cNvPr id="67" name="Google Shape;67;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68" name="Google Shape;68;p10"/>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eometr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7" name="Google Shape;7;p1"/>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p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3.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4.png"/><Relationship Id="rId4" Type="http://schemas.openxmlformats.org/officeDocument/2006/relationships/image" Target="../media/image16.png"/><Relationship Id="rId5"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9.png"/><Relationship Id="rId4" Type="http://schemas.openxmlformats.org/officeDocument/2006/relationships/image" Target="../media/image14.png"/><Relationship Id="rId5"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21.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18.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2.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5.png"/><Relationship Id="rId4" Type="http://schemas.openxmlformats.org/officeDocument/2006/relationships/image" Target="../media/image23.png"/><Relationship Id="rId5"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7.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8.png"/><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8.png"/><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3"/>
          <p:cNvSpPr txBox="1"/>
          <p:nvPr>
            <p:ph type="ctrTitle"/>
          </p:nvPr>
        </p:nvSpPr>
        <p:spPr>
          <a:xfrm>
            <a:off x="460950" y="1775222"/>
            <a:ext cx="8222100" cy="838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pl"/>
              <a:t>Spring Security </a:t>
            </a:r>
            <a:endParaRPr/>
          </a:p>
        </p:txBody>
      </p:sp>
      <p:sp>
        <p:nvSpPr>
          <p:cNvPr id="86" name="Google Shape;86;p13"/>
          <p:cNvSpPr txBox="1"/>
          <p:nvPr>
            <p:ph idx="1" type="subTitle"/>
          </p:nvPr>
        </p:nvSpPr>
        <p:spPr>
          <a:xfrm>
            <a:off x="460938" y="2726463"/>
            <a:ext cx="8222100" cy="432900"/>
          </a:xfrm>
          <a:prstGeom prst="rect">
            <a:avLst/>
          </a:prstGeom>
        </p:spPr>
        <p:txBody>
          <a:bodyPr anchorCtr="0" anchor="t" bIns="91425" lIns="91425" spcFirstLastPara="1" rIns="91425" wrap="square" tIns="91425">
            <a:normAutofit fontScale="62500"/>
          </a:bodyPr>
          <a:lstStyle/>
          <a:p>
            <a:pPr indent="0" lvl="0" marL="0" rtl="0" algn="ctr">
              <a:spcBef>
                <a:spcPts val="0"/>
              </a:spcBef>
              <a:spcAft>
                <a:spcPts val="0"/>
              </a:spcAft>
              <a:buNone/>
            </a:pPr>
            <a:r>
              <a:rPr lang="pl"/>
              <a:t>Na podstawie “Joseph B. Ottinger, Andrew Lombardi - Beginning Spring 5 From Novice to Professional</a:t>
            </a:r>
            <a:endParaRPr/>
          </a:p>
        </p:txBody>
      </p:sp>
      <p:pic>
        <p:nvPicPr>
          <p:cNvPr id="87" name="Google Shape;87;p13"/>
          <p:cNvPicPr preferRelativeResize="0"/>
          <p:nvPr/>
        </p:nvPicPr>
        <p:blipFill>
          <a:blip r:embed="rId3">
            <a:alphaModFix/>
          </a:blip>
          <a:stretch>
            <a:fillRect/>
          </a:stretch>
        </p:blipFill>
        <p:spPr>
          <a:xfrm>
            <a:off x="112425" y="79925"/>
            <a:ext cx="2200575" cy="2100525"/>
          </a:xfrm>
          <a:prstGeom prst="rect">
            <a:avLst/>
          </a:prstGeom>
          <a:noFill/>
          <a:ln>
            <a:noFill/>
          </a:ln>
          <a:effectLst>
            <a:outerShdw blurRad="57150" rotWithShape="0" algn="bl" dir="5400000" dist="19050">
              <a:srgbClr val="FFFFFF">
                <a:alpha val="86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2"/>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t>S</a:t>
            </a:r>
            <a:r>
              <a:rPr lang="pl"/>
              <a:t>ecurity w praktyce #2</a:t>
            </a:r>
            <a:endParaRPr/>
          </a:p>
        </p:txBody>
      </p:sp>
      <p:pic>
        <p:nvPicPr>
          <p:cNvPr id="162" name="Google Shape;162;p22"/>
          <p:cNvPicPr preferRelativeResize="0"/>
          <p:nvPr/>
        </p:nvPicPr>
        <p:blipFill>
          <a:blip r:embed="rId3">
            <a:alphaModFix/>
          </a:blip>
          <a:stretch>
            <a:fillRect/>
          </a:stretch>
        </p:blipFill>
        <p:spPr>
          <a:xfrm>
            <a:off x="414050" y="1301375"/>
            <a:ext cx="4939651" cy="564675"/>
          </a:xfrm>
          <a:prstGeom prst="rect">
            <a:avLst/>
          </a:prstGeom>
          <a:noFill/>
          <a:ln>
            <a:noFill/>
          </a:ln>
          <a:effectLst>
            <a:outerShdw blurRad="57150" rotWithShape="0" algn="bl" dir="5400000" dist="19050">
              <a:srgbClr val="000000">
                <a:alpha val="50000"/>
              </a:srgbClr>
            </a:outerShdw>
          </a:effectLst>
        </p:spPr>
      </p:pic>
      <p:pic>
        <p:nvPicPr>
          <p:cNvPr id="163" name="Google Shape;163;p22"/>
          <p:cNvPicPr preferRelativeResize="0"/>
          <p:nvPr/>
        </p:nvPicPr>
        <p:blipFill>
          <a:blip r:embed="rId4">
            <a:alphaModFix/>
          </a:blip>
          <a:stretch>
            <a:fillRect/>
          </a:stretch>
        </p:blipFill>
        <p:spPr>
          <a:xfrm>
            <a:off x="414050" y="2079400"/>
            <a:ext cx="3603350" cy="2558724"/>
          </a:xfrm>
          <a:prstGeom prst="rect">
            <a:avLst/>
          </a:prstGeom>
          <a:noFill/>
          <a:ln>
            <a:noFill/>
          </a:ln>
          <a:effectLst>
            <a:outerShdw blurRad="57150" rotWithShape="0" algn="bl" dir="5400000" dist="19050">
              <a:srgbClr val="000000">
                <a:alpha val="50000"/>
              </a:srgbClr>
            </a:outerShdw>
          </a:effectLst>
        </p:spPr>
      </p:pic>
      <p:pic>
        <p:nvPicPr>
          <p:cNvPr id="164" name="Google Shape;164;p22"/>
          <p:cNvPicPr preferRelativeResize="0"/>
          <p:nvPr/>
        </p:nvPicPr>
        <p:blipFill>
          <a:blip r:embed="rId5">
            <a:alphaModFix/>
          </a:blip>
          <a:stretch>
            <a:fillRect/>
          </a:stretch>
        </p:blipFill>
        <p:spPr>
          <a:xfrm>
            <a:off x="7754850" y="131125"/>
            <a:ext cx="977900" cy="933425"/>
          </a:xfrm>
          <a:prstGeom prst="rect">
            <a:avLst/>
          </a:prstGeom>
          <a:noFill/>
          <a:ln>
            <a:noFill/>
          </a:ln>
          <a:effectLst>
            <a:outerShdw blurRad="57150" rotWithShape="0" algn="bl" dir="5400000" dist="19050">
              <a:srgbClr val="FFFFFF">
                <a:alpha val="86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3"/>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t>Moduły obiektu HttpSecurity</a:t>
            </a:r>
            <a:endParaRPr/>
          </a:p>
        </p:txBody>
      </p:sp>
      <p:sp>
        <p:nvSpPr>
          <p:cNvPr id="170" name="Google Shape;170;p23"/>
          <p:cNvSpPr txBox="1"/>
          <p:nvPr>
            <p:ph idx="1" type="body"/>
          </p:nvPr>
        </p:nvSpPr>
        <p:spPr>
          <a:xfrm>
            <a:off x="311700" y="1229875"/>
            <a:ext cx="8520600" cy="33390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lang="pl" sz="5670"/>
              <a:t>Za pomocą obiektu HttpSecurity możemy nadpisać konfigurację według własnych potrzeb. Obiekt ten wykorzystuje wzorzec konstruktora, który możemy użyć do skonfigurowania różnych opcji, </a:t>
            </a:r>
            <a:r>
              <a:rPr lang="pl" sz="5670"/>
              <a:t>między</a:t>
            </a:r>
            <a:r>
              <a:rPr lang="pl" sz="5670"/>
              <a:t> innymi:</a:t>
            </a:r>
            <a:endParaRPr sz="5670"/>
          </a:p>
          <a:p>
            <a:pPr indent="-318621" lvl="0" marL="457200" rtl="0" algn="l">
              <a:spcBef>
                <a:spcPts val="1200"/>
              </a:spcBef>
              <a:spcAft>
                <a:spcPts val="0"/>
              </a:spcAft>
              <a:buSzPct val="100000"/>
              <a:buChar char="●"/>
            </a:pPr>
            <a:r>
              <a:rPr lang="pl" sz="5670"/>
              <a:t>and</a:t>
            </a:r>
            <a:endParaRPr sz="5670"/>
          </a:p>
          <a:p>
            <a:pPr indent="-318621" lvl="0" marL="457200" rtl="0" algn="l">
              <a:spcBef>
                <a:spcPts val="0"/>
              </a:spcBef>
              <a:spcAft>
                <a:spcPts val="0"/>
              </a:spcAft>
              <a:buSzPct val="100000"/>
              <a:buChar char="●"/>
            </a:pPr>
            <a:r>
              <a:rPr lang="pl" sz="5670"/>
              <a:t>authorizeRequests</a:t>
            </a:r>
            <a:endParaRPr sz="5670"/>
          </a:p>
          <a:p>
            <a:pPr indent="-318621" lvl="0" marL="457200" rtl="0" algn="l">
              <a:spcBef>
                <a:spcPts val="0"/>
              </a:spcBef>
              <a:spcAft>
                <a:spcPts val="0"/>
              </a:spcAft>
              <a:buSzPct val="100000"/>
              <a:buChar char="●"/>
            </a:pPr>
            <a:r>
              <a:rPr lang="pl" sz="5670"/>
              <a:t>andMatchers</a:t>
            </a:r>
            <a:endParaRPr sz="5670"/>
          </a:p>
          <a:p>
            <a:pPr indent="-318621" lvl="0" marL="457200" rtl="0" algn="l">
              <a:spcBef>
                <a:spcPts val="0"/>
              </a:spcBef>
              <a:spcAft>
                <a:spcPts val="0"/>
              </a:spcAft>
              <a:buSzPct val="100000"/>
              <a:buChar char="●"/>
            </a:pPr>
            <a:r>
              <a:rPr lang="pl" sz="5670"/>
              <a:t>formLogin</a:t>
            </a:r>
            <a:endParaRPr sz="5670"/>
          </a:p>
          <a:p>
            <a:pPr indent="-318621" lvl="0" marL="457200" rtl="0" algn="l">
              <a:spcBef>
                <a:spcPts val="0"/>
              </a:spcBef>
              <a:spcAft>
                <a:spcPts val="0"/>
              </a:spcAft>
              <a:buSzPct val="100000"/>
              <a:buChar char="●"/>
            </a:pPr>
            <a:r>
              <a:rPr lang="pl" sz="5670"/>
              <a:t>httpBasic</a:t>
            </a:r>
            <a:endParaRPr sz="5670"/>
          </a:p>
          <a:p>
            <a:pPr indent="-318621" lvl="0" marL="457200" rtl="0" algn="l">
              <a:spcBef>
                <a:spcPts val="0"/>
              </a:spcBef>
              <a:spcAft>
                <a:spcPts val="0"/>
              </a:spcAft>
              <a:buSzPct val="100000"/>
              <a:buChar char="●"/>
            </a:pPr>
            <a:r>
              <a:rPr lang="pl" sz="5670"/>
              <a:t>hasRole</a:t>
            </a:r>
            <a:endParaRPr sz="5670"/>
          </a:p>
          <a:p>
            <a:pPr indent="-318621" lvl="0" marL="457200" rtl="0" algn="l">
              <a:spcBef>
                <a:spcPts val="0"/>
              </a:spcBef>
              <a:spcAft>
                <a:spcPts val="0"/>
              </a:spcAft>
              <a:buSzPct val="100000"/>
              <a:buChar char="●"/>
            </a:pPr>
            <a:r>
              <a:rPr lang="pl" sz="5670"/>
              <a:t>permitAll</a:t>
            </a:r>
            <a:endParaRPr sz="5670"/>
          </a:p>
          <a:p>
            <a:pPr indent="-318621" lvl="0" marL="457200" rtl="0" algn="l">
              <a:spcBef>
                <a:spcPts val="0"/>
              </a:spcBef>
              <a:spcAft>
                <a:spcPts val="0"/>
              </a:spcAft>
              <a:buSzPct val="100000"/>
              <a:buChar char="●"/>
            </a:pPr>
            <a:r>
              <a:rPr lang="pl" sz="5670"/>
              <a:t>loginPage</a:t>
            </a:r>
            <a:endParaRPr sz="5670"/>
          </a:p>
          <a:p>
            <a:pPr indent="-318621" lvl="0" marL="457200" rtl="0" algn="l">
              <a:spcBef>
                <a:spcPts val="0"/>
              </a:spcBef>
              <a:spcAft>
                <a:spcPts val="0"/>
              </a:spcAft>
              <a:buSzPct val="100000"/>
              <a:buChar char="●"/>
            </a:pPr>
            <a:r>
              <a:rPr lang="pl" sz="5670"/>
              <a:t>cors</a:t>
            </a:r>
            <a:endParaRPr sz="5670"/>
          </a:p>
          <a:p>
            <a:pPr indent="-318621" lvl="0" marL="457200" rtl="0" algn="l">
              <a:spcBef>
                <a:spcPts val="0"/>
              </a:spcBef>
              <a:spcAft>
                <a:spcPts val="0"/>
              </a:spcAft>
              <a:buSzPct val="100000"/>
              <a:buChar char="●"/>
            </a:pPr>
            <a:r>
              <a:rPr lang="pl" sz="5670"/>
              <a:t>rememberMe</a:t>
            </a:r>
            <a:endParaRPr sz="5670"/>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171" name="Google Shape;171;p23"/>
          <p:cNvPicPr preferRelativeResize="0"/>
          <p:nvPr/>
        </p:nvPicPr>
        <p:blipFill>
          <a:blip r:embed="rId3">
            <a:alphaModFix/>
          </a:blip>
          <a:stretch>
            <a:fillRect/>
          </a:stretch>
        </p:blipFill>
        <p:spPr>
          <a:xfrm>
            <a:off x="7754850" y="131125"/>
            <a:ext cx="977900" cy="933425"/>
          </a:xfrm>
          <a:prstGeom prst="rect">
            <a:avLst/>
          </a:prstGeom>
          <a:noFill/>
          <a:ln>
            <a:noFill/>
          </a:ln>
          <a:effectLst>
            <a:outerShdw blurRad="57150" rotWithShape="0" algn="bl" dir="5400000" dist="19050">
              <a:srgbClr val="FFFFFF">
                <a:alpha val="86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4"/>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t>Strona logowania #1</a:t>
            </a:r>
            <a:endParaRPr/>
          </a:p>
        </p:txBody>
      </p:sp>
      <p:sp>
        <p:nvSpPr>
          <p:cNvPr id="177" name="Google Shape;177;p24"/>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pl"/>
              <a:t>Poniższy </a:t>
            </a:r>
            <a:r>
              <a:rPr lang="pl"/>
              <a:t>kod </a:t>
            </a:r>
            <a:r>
              <a:rPr lang="pl"/>
              <a:t>zapewnia</a:t>
            </a:r>
            <a:r>
              <a:rPr lang="pl"/>
              <a:t>, że każde żądanie do tej strony spotka się z uruchomieniem autoryzacji Basic używając httpBasic() i wymagając dla uwierzytelnionego użytkownika roli „ADMIN”.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178" name="Google Shape;178;p24"/>
          <p:cNvPicPr preferRelativeResize="0"/>
          <p:nvPr/>
        </p:nvPicPr>
        <p:blipFill>
          <a:blip r:embed="rId3">
            <a:alphaModFix/>
          </a:blip>
          <a:stretch>
            <a:fillRect/>
          </a:stretch>
        </p:blipFill>
        <p:spPr>
          <a:xfrm>
            <a:off x="1554850" y="2571751"/>
            <a:ext cx="5328050" cy="1417550"/>
          </a:xfrm>
          <a:prstGeom prst="rect">
            <a:avLst/>
          </a:prstGeom>
          <a:noFill/>
          <a:ln>
            <a:noFill/>
          </a:ln>
          <a:effectLst>
            <a:outerShdw blurRad="85725" rotWithShape="0" algn="bl" dir="5400000" dist="19050">
              <a:srgbClr val="000000">
                <a:alpha val="50000"/>
              </a:srgbClr>
            </a:outerShdw>
          </a:effectLst>
        </p:spPr>
      </p:pic>
      <p:pic>
        <p:nvPicPr>
          <p:cNvPr id="179" name="Google Shape;179;p24"/>
          <p:cNvPicPr preferRelativeResize="0"/>
          <p:nvPr/>
        </p:nvPicPr>
        <p:blipFill>
          <a:blip r:embed="rId4">
            <a:alphaModFix/>
          </a:blip>
          <a:stretch>
            <a:fillRect/>
          </a:stretch>
        </p:blipFill>
        <p:spPr>
          <a:xfrm>
            <a:off x="7754850" y="131125"/>
            <a:ext cx="977900" cy="933425"/>
          </a:xfrm>
          <a:prstGeom prst="rect">
            <a:avLst/>
          </a:prstGeom>
          <a:noFill/>
          <a:ln>
            <a:noFill/>
          </a:ln>
          <a:effectLst>
            <a:outerShdw blurRad="57150" rotWithShape="0" algn="bl" dir="5400000" dist="19050">
              <a:srgbClr val="FFFFFF">
                <a:alpha val="86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5"/>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t>S</a:t>
            </a:r>
            <a:r>
              <a:rPr lang="pl"/>
              <a:t>trona logowania #2</a:t>
            </a:r>
            <a:endParaRPr/>
          </a:p>
        </p:txBody>
      </p:sp>
      <p:pic>
        <p:nvPicPr>
          <p:cNvPr id="185" name="Google Shape;185;p25"/>
          <p:cNvPicPr preferRelativeResize="0"/>
          <p:nvPr/>
        </p:nvPicPr>
        <p:blipFill>
          <a:blip r:embed="rId3">
            <a:alphaModFix/>
          </a:blip>
          <a:stretch>
            <a:fillRect/>
          </a:stretch>
        </p:blipFill>
        <p:spPr>
          <a:xfrm>
            <a:off x="311700" y="1450275"/>
            <a:ext cx="6173400" cy="2242950"/>
          </a:xfrm>
          <a:prstGeom prst="rect">
            <a:avLst/>
          </a:prstGeom>
          <a:noFill/>
          <a:ln>
            <a:noFill/>
          </a:ln>
          <a:effectLst>
            <a:outerShdw blurRad="128588" rotWithShape="0" algn="bl" dir="5400000" dist="19050">
              <a:srgbClr val="000000">
                <a:alpha val="50000"/>
              </a:srgbClr>
            </a:outerShdw>
          </a:effectLst>
        </p:spPr>
      </p:pic>
      <p:pic>
        <p:nvPicPr>
          <p:cNvPr id="186" name="Google Shape;186;p25"/>
          <p:cNvPicPr preferRelativeResize="0"/>
          <p:nvPr/>
        </p:nvPicPr>
        <p:blipFill>
          <a:blip r:embed="rId4">
            <a:alphaModFix/>
          </a:blip>
          <a:stretch>
            <a:fillRect/>
          </a:stretch>
        </p:blipFill>
        <p:spPr>
          <a:xfrm>
            <a:off x="7754850" y="131125"/>
            <a:ext cx="977900" cy="933425"/>
          </a:xfrm>
          <a:prstGeom prst="rect">
            <a:avLst/>
          </a:prstGeom>
          <a:noFill/>
          <a:ln>
            <a:noFill/>
          </a:ln>
          <a:effectLst>
            <a:outerShdw blurRad="57150" rotWithShape="0" algn="bl" dir="5400000" dist="19050">
              <a:srgbClr val="FFFFFF">
                <a:alpha val="86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6"/>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t>Własny formularz logowania</a:t>
            </a:r>
            <a:endParaRPr/>
          </a:p>
        </p:txBody>
      </p:sp>
      <p:pic>
        <p:nvPicPr>
          <p:cNvPr id="192" name="Google Shape;192;p26"/>
          <p:cNvPicPr preferRelativeResize="0"/>
          <p:nvPr/>
        </p:nvPicPr>
        <p:blipFill>
          <a:blip r:embed="rId3">
            <a:alphaModFix/>
          </a:blip>
          <a:stretch>
            <a:fillRect/>
          </a:stretch>
        </p:blipFill>
        <p:spPr>
          <a:xfrm>
            <a:off x="448800" y="1095125"/>
            <a:ext cx="5503276" cy="3321600"/>
          </a:xfrm>
          <a:prstGeom prst="rect">
            <a:avLst/>
          </a:prstGeom>
          <a:noFill/>
          <a:ln>
            <a:noFill/>
          </a:ln>
        </p:spPr>
      </p:pic>
      <p:pic>
        <p:nvPicPr>
          <p:cNvPr id="193" name="Google Shape;193;p26"/>
          <p:cNvPicPr preferRelativeResize="0"/>
          <p:nvPr/>
        </p:nvPicPr>
        <p:blipFill>
          <a:blip r:embed="rId4">
            <a:alphaModFix/>
          </a:blip>
          <a:stretch>
            <a:fillRect/>
          </a:stretch>
        </p:blipFill>
        <p:spPr>
          <a:xfrm>
            <a:off x="7754850" y="131125"/>
            <a:ext cx="977900" cy="933425"/>
          </a:xfrm>
          <a:prstGeom prst="rect">
            <a:avLst/>
          </a:prstGeom>
          <a:noFill/>
          <a:ln>
            <a:noFill/>
          </a:ln>
          <a:effectLst>
            <a:outerShdw blurRad="57150" rotWithShape="0" algn="bl" dir="5400000" dist="19050">
              <a:srgbClr val="FFFFFF">
                <a:alpha val="86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7"/>
          <p:cNvSpPr txBox="1"/>
          <p:nvPr>
            <p:ph type="title"/>
          </p:nvPr>
        </p:nvSpPr>
        <p:spPr>
          <a:xfrm>
            <a:off x="311700" y="131125"/>
            <a:ext cx="7313700" cy="1094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t>Własny formularz logowania - metoda konfiguracyjna</a:t>
            </a:r>
            <a:endParaRPr/>
          </a:p>
        </p:txBody>
      </p:sp>
      <p:pic>
        <p:nvPicPr>
          <p:cNvPr id="199" name="Google Shape;199;p27"/>
          <p:cNvPicPr preferRelativeResize="0"/>
          <p:nvPr/>
        </p:nvPicPr>
        <p:blipFill>
          <a:blip r:embed="rId3">
            <a:alphaModFix/>
          </a:blip>
          <a:stretch>
            <a:fillRect/>
          </a:stretch>
        </p:blipFill>
        <p:spPr>
          <a:xfrm>
            <a:off x="311700" y="1130175"/>
            <a:ext cx="6424551" cy="3164725"/>
          </a:xfrm>
          <a:prstGeom prst="rect">
            <a:avLst/>
          </a:prstGeom>
          <a:noFill/>
          <a:ln>
            <a:noFill/>
          </a:ln>
        </p:spPr>
      </p:pic>
      <p:pic>
        <p:nvPicPr>
          <p:cNvPr id="200" name="Google Shape;200;p27"/>
          <p:cNvPicPr preferRelativeResize="0"/>
          <p:nvPr/>
        </p:nvPicPr>
        <p:blipFill>
          <a:blip r:embed="rId4">
            <a:alphaModFix/>
          </a:blip>
          <a:stretch>
            <a:fillRect/>
          </a:stretch>
        </p:blipFill>
        <p:spPr>
          <a:xfrm>
            <a:off x="7754850" y="131125"/>
            <a:ext cx="977900" cy="933425"/>
          </a:xfrm>
          <a:prstGeom prst="rect">
            <a:avLst/>
          </a:prstGeom>
          <a:noFill/>
          <a:ln>
            <a:noFill/>
          </a:ln>
          <a:effectLst>
            <a:outerShdw blurRad="57150" rotWithShape="0" algn="bl" dir="5400000" dist="19050">
              <a:srgbClr val="FFFFFF">
                <a:alpha val="86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8"/>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t>Własny formularz logowania - kontroler</a:t>
            </a:r>
            <a:endParaRPr/>
          </a:p>
        </p:txBody>
      </p:sp>
      <p:pic>
        <p:nvPicPr>
          <p:cNvPr id="206" name="Google Shape;206;p28"/>
          <p:cNvPicPr preferRelativeResize="0"/>
          <p:nvPr/>
        </p:nvPicPr>
        <p:blipFill>
          <a:blip r:embed="rId3">
            <a:alphaModFix/>
          </a:blip>
          <a:stretch>
            <a:fillRect/>
          </a:stretch>
        </p:blipFill>
        <p:spPr>
          <a:xfrm>
            <a:off x="526725" y="1401175"/>
            <a:ext cx="4485625" cy="2086600"/>
          </a:xfrm>
          <a:prstGeom prst="rect">
            <a:avLst/>
          </a:prstGeom>
          <a:noFill/>
          <a:ln>
            <a:noFill/>
          </a:ln>
        </p:spPr>
      </p:pic>
      <p:pic>
        <p:nvPicPr>
          <p:cNvPr id="207" name="Google Shape;207;p28"/>
          <p:cNvPicPr preferRelativeResize="0"/>
          <p:nvPr/>
        </p:nvPicPr>
        <p:blipFill>
          <a:blip r:embed="rId4">
            <a:alphaModFix/>
          </a:blip>
          <a:stretch>
            <a:fillRect/>
          </a:stretch>
        </p:blipFill>
        <p:spPr>
          <a:xfrm>
            <a:off x="7754850" y="131125"/>
            <a:ext cx="977900" cy="933425"/>
          </a:xfrm>
          <a:prstGeom prst="rect">
            <a:avLst/>
          </a:prstGeom>
          <a:noFill/>
          <a:ln>
            <a:noFill/>
          </a:ln>
          <a:effectLst>
            <a:outerShdw blurRad="57150" rotWithShape="0" algn="bl" dir="5400000" dist="19050">
              <a:srgbClr val="FFFFFF">
                <a:alpha val="86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9"/>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t>Własny formularz logowania - widok</a:t>
            </a:r>
            <a:endParaRPr/>
          </a:p>
          <a:p>
            <a:pPr indent="0" lvl="0" marL="0" rtl="0" algn="l">
              <a:spcBef>
                <a:spcPts val="0"/>
              </a:spcBef>
              <a:spcAft>
                <a:spcPts val="0"/>
              </a:spcAft>
              <a:buNone/>
            </a:pPr>
            <a:r>
              <a:t/>
            </a:r>
            <a:endParaRPr/>
          </a:p>
        </p:txBody>
      </p:sp>
      <p:pic>
        <p:nvPicPr>
          <p:cNvPr id="213" name="Google Shape;213;p29"/>
          <p:cNvPicPr preferRelativeResize="0"/>
          <p:nvPr/>
        </p:nvPicPr>
        <p:blipFill>
          <a:blip r:embed="rId3">
            <a:alphaModFix/>
          </a:blip>
          <a:stretch>
            <a:fillRect/>
          </a:stretch>
        </p:blipFill>
        <p:spPr>
          <a:xfrm>
            <a:off x="362075" y="1188650"/>
            <a:ext cx="2917224" cy="3005751"/>
          </a:xfrm>
          <a:prstGeom prst="rect">
            <a:avLst/>
          </a:prstGeom>
          <a:noFill/>
          <a:ln>
            <a:noFill/>
          </a:ln>
        </p:spPr>
      </p:pic>
      <p:pic>
        <p:nvPicPr>
          <p:cNvPr id="214" name="Google Shape;214;p29"/>
          <p:cNvPicPr preferRelativeResize="0"/>
          <p:nvPr/>
        </p:nvPicPr>
        <p:blipFill>
          <a:blip r:embed="rId4">
            <a:alphaModFix/>
          </a:blip>
          <a:stretch>
            <a:fillRect/>
          </a:stretch>
        </p:blipFill>
        <p:spPr>
          <a:xfrm>
            <a:off x="3499074" y="1188650"/>
            <a:ext cx="5485051" cy="2434774"/>
          </a:xfrm>
          <a:prstGeom prst="rect">
            <a:avLst/>
          </a:prstGeom>
          <a:noFill/>
          <a:ln>
            <a:noFill/>
          </a:ln>
        </p:spPr>
      </p:pic>
      <p:pic>
        <p:nvPicPr>
          <p:cNvPr id="215" name="Google Shape;215;p29"/>
          <p:cNvPicPr preferRelativeResize="0"/>
          <p:nvPr/>
        </p:nvPicPr>
        <p:blipFill>
          <a:blip r:embed="rId5">
            <a:alphaModFix/>
          </a:blip>
          <a:stretch>
            <a:fillRect/>
          </a:stretch>
        </p:blipFill>
        <p:spPr>
          <a:xfrm>
            <a:off x="7754850" y="131125"/>
            <a:ext cx="977900" cy="933425"/>
          </a:xfrm>
          <a:prstGeom prst="rect">
            <a:avLst/>
          </a:prstGeom>
          <a:noFill/>
          <a:ln>
            <a:noFill/>
          </a:ln>
          <a:effectLst>
            <a:outerShdw blurRad="57150" rotWithShape="0" algn="bl" dir="5400000" dist="19050">
              <a:srgbClr val="FFFFFF">
                <a:alpha val="86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0"/>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t>Zabezpieczenie aplikacji REST</a:t>
            </a:r>
            <a:endParaRPr/>
          </a:p>
        </p:txBody>
      </p:sp>
      <p:sp>
        <p:nvSpPr>
          <p:cNvPr id="221" name="Google Shape;221;p30"/>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pl"/>
              <a:t>Aby zabezpieczyć aplikację za pomocą Spring Security potrzebne będą:</a:t>
            </a:r>
            <a:endParaRPr/>
          </a:p>
          <a:p>
            <a:pPr indent="-342900" lvl="0" marL="457200" rtl="0" algn="l">
              <a:spcBef>
                <a:spcPts val="1200"/>
              </a:spcBef>
              <a:spcAft>
                <a:spcPts val="0"/>
              </a:spcAft>
              <a:buSzPts val="1800"/>
              <a:buChar char="●"/>
            </a:pPr>
            <a:r>
              <a:rPr lang="pl"/>
              <a:t>odpowiednie zależności w projekcie</a:t>
            </a:r>
            <a:endParaRPr/>
          </a:p>
          <a:p>
            <a:pPr indent="-342900" lvl="0" marL="457200" rtl="0" algn="l">
              <a:spcBef>
                <a:spcPts val="0"/>
              </a:spcBef>
              <a:spcAft>
                <a:spcPts val="0"/>
              </a:spcAft>
              <a:buSzPts val="1800"/>
              <a:buChar char="●"/>
            </a:pPr>
            <a:r>
              <a:rPr lang="pl"/>
              <a:t>konfiguracja </a:t>
            </a:r>
            <a:r>
              <a:rPr lang="pl"/>
              <a:t>endpointów</a:t>
            </a:r>
            <a:endParaRPr/>
          </a:p>
          <a:p>
            <a:pPr indent="-342900" lvl="0" marL="457200" rtl="0" algn="l">
              <a:spcBef>
                <a:spcPts val="0"/>
              </a:spcBef>
              <a:spcAft>
                <a:spcPts val="0"/>
              </a:spcAft>
              <a:buSzPts val="1800"/>
              <a:buChar char="●"/>
            </a:pPr>
            <a:r>
              <a:rPr lang="pl"/>
              <a:t>konfiguracja użytkowników</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222" name="Google Shape;222;p30"/>
          <p:cNvPicPr preferRelativeResize="0"/>
          <p:nvPr/>
        </p:nvPicPr>
        <p:blipFill>
          <a:blip r:embed="rId3">
            <a:alphaModFix/>
          </a:blip>
          <a:stretch>
            <a:fillRect/>
          </a:stretch>
        </p:blipFill>
        <p:spPr>
          <a:xfrm>
            <a:off x="7754850" y="131125"/>
            <a:ext cx="977900" cy="933425"/>
          </a:xfrm>
          <a:prstGeom prst="rect">
            <a:avLst/>
          </a:prstGeom>
          <a:noFill/>
          <a:ln>
            <a:noFill/>
          </a:ln>
          <a:effectLst>
            <a:outerShdw blurRad="57150" rotWithShape="0" algn="bl" dir="5400000" dist="19050">
              <a:srgbClr val="FFFFFF">
                <a:alpha val="86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1"/>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t>Dodanie zależności do projektu</a:t>
            </a:r>
            <a:endParaRPr/>
          </a:p>
        </p:txBody>
      </p:sp>
      <p:sp>
        <p:nvSpPr>
          <p:cNvPr id="228" name="Google Shape;228;p31"/>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pl"/>
              <a:t>Dodanie zależności w build.gradle</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sz="1050">
              <a:solidFill>
                <a:srgbClr val="F6F8FA"/>
              </a:solidFill>
              <a:highlight>
                <a:srgbClr val="262A2D"/>
              </a:highlight>
              <a:latin typeface="Courier New"/>
              <a:ea typeface="Courier New"/>
              <a:cs typeface="Courier New"/>
              <a:sym typeface="Courier New"/>
            </a:endParaRPr>
          </a:p>
        </p:txBody>
      </p:sp>
      <p:sp>
        <p:nvSpPr>
          <p:cNvPr id="229" name="Google Shape;229;p31"/>
          <p:cNvSpPr txBox="1"/>
          <p:nvPr>
            <p:ph idx="4294967295" type="body"/>
          </p:nvPr>
        </p:nvSpPr>
        <p:spPr>
          <a:xfrm>
            <a:off x="4832400" y="1229975"/>
            <a:ext cx="39999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pl"/>
              <a:t>Dodanie zależności w pom.xml (Maven)</a:t>
            </a:r>
            <a:endParaRPr/>
          </a:p>
          <a:p>
            <a:pPr indent="0" lvl="0" marL="0" rtl="0" algn="l">
              <a:spcBef>
                <a:spcPts val="1200"/>
              </a:spcBef>
              <a:spcAft>
                <a:spcPts val="1200"/>
              </a:spcAft>
              <a:buNone/>
            </a:pPr>
            <a:r>
              <a:t/>
            </a:r>
            <a:endParaRPr/>
          </a:p>
        </p:txBody>
      </p:sp>
      <p:pic>
        <p:nvPicPr>
          <p:cNvPr id="230" name="Google Shape;230;p31"/>
          <p:cNvPicPr preferRelativeResize="0"/>
          <p:nvPr/>
        </p:nvPicPr>
        <p:blipFill>
          <a:blip r:embed="rId3">
            <a:alphaModFix/>
          </a:blip>
          <a:stretch>
            <a:fillRect/>
          </a:stretch>
        </p:blipFill>
        <p:spPr>
          <a:xfrm>
            <a:off x="4853963" y="2378450"/>
            <a:ext cx="3956774" cy="1042050"/>
          </a:xfrm>
          <a:prstGeom prst="rect">
            <a:avLst/>
          </a:prstGeom>
          <a:noFill/>
          <a:ln>
            <a:noFill/>
          </a:ln>
        </p:spPr>
      </p:pic>
      <p:pic>
        <p:nvPicPr>
          <p:cNvPr id="231" name="Google Shape;231;p31"/>
          <p:cNvPicPr preferRelativeResize="0"/>
          <p:nvPr/>
        </p:nvPicPr>
        <p:blipFill>
          <a:blip r:embed="rId4">
            <a:alphaModFix/>
          </a:blip>
          <a:stretch>
            <a:fillRect/>
          </a:stretch>
        </p:blipFill>
        <p:spPr>
          <a:xfrm>
            <a:off x="311696" y="2378450"/>
            <a:ext cx="3788825" cy="531650"/>
          </a:xfrm>
          <a:prstGeom prst="rect">
            <a:avLst/>
          </a:prstGeom>
          <a:noFill/>
          <a:ln>
            <a:noFill/>
          </a:ln>
        </p:spPr>
      </p:pic>
      <p:pic>
        <p:nvPicPr>
          <p:cNvPr id="232" name="Google Shape;232;p31"/>
          <p:cNvPicPr preferRelativeResize="0"/>
          <p:nvPr/>
        </p:nvPicPr>
        <p:blipFill>
          <a:blip r:embed="rId5">
            <a:alphaModFix/>
          </a:blip>
          <a:stretch>
            <a:fillRect/>
          </a:stretch>
        </p:blipFill>
        <p:spPr>
          <a:xfrm>
            <a:off x="7754850" y="131125"/>
            <a:ext cx="977900" cy="933425"/>
          </a:xfrm>
          <a:prstGeom prst="rect">
            <a:avLst/>
          </a:prstGeom>
          <a:noFill/>
          <a:ln>
            <a:noFill/>
          </a:ln>
          <a:effectLst>
            <a:outerShdw blurRad="57150" rotWithShape="0" algn="bl" dir="5400000" dist="19050">
              <a:srgbClr val="FFFFFF">
                <a:alpha val="86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4"/>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t>Plan Prezentacji</a:t>
            </a:r>
            <a:endParaRPr/>
          </a:p>
        </p:txBody>
      </p:sp>
      <p:sp>
        <p:nvSpPr>
          <p:cNvPr id="93" name="Google Shape;93;p14"/>
          <p:cNvSpPr txBox="1"/>
          <p:nvPr>
            <p:ph idx="1" type="body"/>
          </p:nvPr>
        </p:nvSpPr>
        <p:spPr>
          <a:xfrm>
            <a:off x="311700" y="1480950"/>
            <a:ext cx="8520600" cy="21816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pl"/>
              <a:t>Wprowadzenie</a:t>
            </a:r>
            <a:endParaRPr/>
          </a:p>
          <a:p>
            <a:pPr indent="-342900" lvl="0" marL="457200" rtl="0" algn="l">
              <a:spcBef>
                <a:spcPts val="0"/>
              </a:spcBef>
              <a:spcAft>
                <a:spcPts val="0"/>
              </a:spcAft>
              <a:buSzPts val="1800"/>
              <a:buChar char="●"/>
            </a:pPr>
            <a:r>
              <a:rPr lang="pl"/>
              <a:t>Konfiguracja</a:t>
            </a:r>
            <a:endParaRPr/>
          </a:p>
          <a:p>
            <a:pPr indent="-342900" lvl="0" marL="457200" rtl="0" algn="l">
              <a:spcBef>
                <a:spcPts val="0"/>
              </a:spcBef>
              <a:spcAft>
                <a:spcPts val="0"/>
              </a:spcAft>
              <a:buSzPts val="1800"/>
              <a:buChar char="●"/>
            </a:pPr>
            <a:r>
              <a:rPr lang="pl"/>
              <a:t>Własny formularz logowania</a:t>
            </a:r>
            <a:endParaRPr/>
          </a:p>
          <a:p>
            <a:pPr indent="-342900" lvl="0" marL="457200" rtl="0" algn="l">
              <a:spcBef>
                <a:spcPts val="0"/>
              </a:spcBef>
              <a:spcAft>
                <a:spcPts val="0"/>
              </a:spcAft>
              <a:buSzPts val="1800"/>
              <a:buChar char="●"/>
            </a:pPr>
            <a:r>
              <a:rPr lang="pl"/>
              <a:t>Zabezpieczenie aplikacji REST</a:t>
            </a:r>
            <a:endParaRPr/>
          </a:p>
          <a:p>
            <a:pPr indent="-342900" lvl="0" marL="457200" rtl="0" algn="l">
              <a:spcBef>
                <a:spcPts val="0"/>
              </a:spcBef>
              <a:spcAft>
                <a:spcPts val="0"/>
              </a:spcAft>
              <a:buSzPts val="1800"/>
              <a:buChar char="●"/>
            </a:pPr>
            <a:r>
              <a:rPr lang="pl"/>
              <a:t>AOuth 2.0</a:t>
            </a:r>
            <a:endParaRPr/>
          </a:p>
          <a:p>
            <a:pPr indent="-342900" lvl="0" marL="457200" rtl="0" algn="l">
              <a:spcBef>
                <a:spcPts val="0"/>
              </a:spcBef>
              <a:spcAft>
                <a:spcPts val="0"/>
              </a:spcAft>
              <a:buSzPts val="1800"/>
              <a:buChar char="●"/>
            </a:pPr>
            <a:r>
              <a:rPr lang="pl"/>
              <a:t>Reactive Support</a:t>
            </a:r>
            <a:endParaRPr/>
          </a:p>
        </p:txBody>
      </p:sp>
      <p:pic>
        <p:nvPicPr>
          <p:cNvPr id="94" name="Google Shape;94;p14"/>
          <p:cNvPicPr preferRelativeResize="0"/>
          <p:nvPr/>
        </p:nvPicPr>
        <p:blipFill>
          <a:blip r:embed="rId3">
            <a:alphaModFix/>
          </a:blip>
          <a:stretch>
            <a:fillRect/>
          </a:stretch>
        </p:blipFill>
        <p:spPr>
          <a:xfrm>
            <a:off x="7754850" y="131125"/>
            <a:ext cx="977900" cy="933425"/>
          </a:xfrm>
          <a:prstGeom prst="rect">
            <a:avLst/>
          </a:prstGeom>
          <a:noFill/>
          <a:ln>
            <a:noFill/>
          </a:ln>
          <a:effectLst>
            <a:outerShdw blurRad="57150" rotWithShape="0" algn="bl" dir="5400000" dist="19050">
              <a:srgbClr val="FFFFFF">
                <a:alpha val="8600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2"/>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t>Zabezpieczenie aplikacji REST</a:t>
            </a:r>
            <a:endParaRPr/>
          </a:p>
        </p:txBody>
      </p:sp>
      <p:sp>
        <p:nvSpPr>
          <p:cNvPr id="238" name="Google Shape;238;p32"/>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pl"/>
              <a:t>W tym momencie cała aplikacja jest zabezpieczona przed nieupoważnionym dostępem, a jedyny sposób by się do niej dostać to skorzystanie z uwierzytelnienia Basic Auth i dwóch parametrów:</a:t>
            </a:r>
            <a:endParaRPr/>
          </a:p>
          <a:p>
            <a:pPr indent="-342900" lvl="0" marL="457200" rtl="0" algn="l">
              <a:spcBef>
                <a:spcPts val="1200"/>
              </a:spcBef>
              <a:spcAft>
                <a:spcPts val="0"/>
              </a:spcAft>
              <a:buSzPts val="1800"/>
              <a:buChar char="●"/>
            </a:pPr>
            <a:r>
              <a:rPr lang="pl"/>
              <a:t>nazwa użytkownika - domyślnie </a:t>
            </a:r>
            <a:r>
              <a:rPr i="1" lang="pl"/>
              <a:t>user</a:t>
            </a:r>
            <a:endParaRPr i="1"/>
          </a:p>
          <a:p>
            <a:pPr indent="-342900" lvl="0" marL="457200" rtl="0" algn="l">
              <a:spcBef>
                <a:spcPts val="0"/>
              </a:spcBef>
              <a:spcAft>
                <a:spcPts val="0"/>
              </a:spcAft>
              <a:buSzPts val="1800"/>
              <a:buChar char="●"/>
            </a:pPr>
            <a:r>
              <a:rPr lang="pl"/>
              <a:t>hasło - wygenerowane w formacie UUID</a:t>
            </a:r>
            <a:endParaRPr/>
          </a:p>
        </p:txBody>
      </p:sp>
      <p:pic>
        <p:nvPicPr>
          <p:cNvPr id="239" name="Google Shape;239;p32"/>
          <p:cNvPicPr preferRelativeResize="0"/>
          <p:nvPr/>
        </p:nvPicPr>
        <p:blipFill>
          <a:blip r:embed="rId3">
            <a:alphaModFix/>
          </a:blip>
          <a:stretch>
            <a:fillRect/>
          </a:stretch>
        </p:blipFill>
        <p:spPr>
          <a:xfrm>
            <a:off x="7754850" y="131125"/>
            <a:ext cx="977900" cy="933425"/>
          </a:xfrm>
          <a:prstGeom prst="rect">
            <a:avLst/>
          </a:prstGeom>
          <a:noFill/>
          <a:ln>
            <a:noFill/>
          </a:ln>
          <a:effectLst>
            <a:outerShdw blurRad="57150" rotWithShape="0" algn="bl" dir="5400000" dist="19050">
              <a:srgbClr val="FFFFFF">
                <a:alpha val="86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3"/>
          <p:cNvSpPr txBox="1"/>
          <p:nvPr>
            <p:ph type="title"/>
          </p:nvPr>
        </p:nvSpPr>
        <p:spPr>
          <a:xfrm>
            <a:off x="311700" y="660650"/>
            <a:ext cx="2808000" cy="755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pl"/>
              <a:t>Konfiguracja endpointów</a:t>
            </a:r>
            <a:endParaRPr/>
          </a:p>
        </p:txBody>
      </p:sp>
      <p:sp>
        <p:nvSpPr>
          <p:cNvPr id="245" name="Google Shape;245;p33"/>
          <p:cNvSpPr txBox="1"/>
          <p:nvPr>
            <p:ph idx="1" type="body"/>
          </p:nvPr>
        </p:nvSpPr>
        <p:spPr>
          <a:xfrm>
            <a:off x="311700" y="1465800"/>
            <a:ext cx="3440100" cy="31032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Clr>
                <a:srgbClr val="181818"/>
              </a:buClr>
              <a:buSzPts val="1300"/>
              <a:buFont typeface="Courier New"/>
              <a:buChar char="●"/>
            </a:pPr>
            <a:r>
              <a:rPr lang="pl" sz="1300">
                <a:solidFill>
                  <a:srgbClr val="181818"/>
                </a:solidFill>
                <a:highlight>
                  <a:srgbClr val="FFFFFF"/>
                </a:highlight>
                <a:latin typeface="Arial"/>
                <a:ea typeface="Arial"/>
                <a:cs typeface="Arial"/>
                <a:sym typeface="Arial"/>
              </a:rPr>
              <a:t>requesty GET pod adres </a:t>
            </a:r>
            <a:r>
              <a:rPr lang="pl" sz="1300">
                <a:solidFill>
                  <a:srgbClr val="181818"/>
                </a:solidFill>
                <a:latin typeface="Courier New"/>
                <a:ea typeface="Courier New"/>
                <a:cs typeface="Courier New"/>
                <a:sym typeface="Courier New"/>
              </a:rPr>
              <a:t>/catalog</a:t>
            </a:r>
            <a:r>
              <a:rPr lang="pl" sz="1300">
                <a:solidFill>
                  <a:srgbClr val="181818"/>
                </a:solidFill>
                <a:highlight>
                  <a:srgbClr val="FFFFFF"/>
                </a:highlight>
                <a:latin typeface="Arial"/>
                <a:ea typeface="Arial"/>
                <a:cs typeface="Arial"/>
                <a:sym typeface="Arial"/>
              </a:rPr>
              <a:t> i jego podścieżki mają być dostępne dla wszystkich użytkowników - </a:t>
            </a:r>
            <a:r>
              <a:rPr lang="pl" sz="1300">
                <a:solidFill>
                  <a:srgbClr val="181818"/>
                </a:solidFill>
                <a:latin typeface="Courier New"/>
                <a:ea typeface="Courier New"/>
                <a:cs typeface="Courier New"/>
                <a:sym typeface="Courier New"/>
              </a:rPr>
              <a:t>mvcMatchers(HttpMethod.GET, "/catalog/**").permitAll()</a:t>
            </a:r>
            <a:endParaRPr sz="1300">
              <a:solidFill>
                <a:srgbClr val="181818"/>
              </a:solidFill>
              <a:highlight>
                <a:srgbClr val="FFFFFF"/>
              </a:highlight>
              <a:latin typeface="Arial"/>
              <a:ea typeface="Arial"/>
              <a:cs typeface="Arial"/>
              <a:sym typeface="Arial"/>
            </a:endParaRPr>
          </a:p>
          <a:p>
            <a:pPr indent="-311150" lvl="0" marL="457200" rtl="0" algn="l">
              <a:spcBef>
                <a:spcPts val="0"/>
              </a:spcBef>
              <a:spcAft>
                <a:spcPts val="0"/>
              </a:spcAft>
              <a:buClr>
                <a:srgbClr val="181818"/>
              </a:buClr>
              <a:buSzPts val="1300"/>
              <a:buFont typeface="Arial"/>
              <a:buChar char="●"/>
            </a:pPr>
            <a:r>
              <a:rPr lang="pl" sz="1300">
                <a:solidFill>
                  <a:srgbClr val="181818"/>
                </a:solidFill>
                <a:highlight>
                  <a:srgbClr val="FFFFFF"/>
                </a:highlight>
                <a:latin typeface="Arial"/>
                <a:ea typeface="Arial"/>
                <a:cs typeface="Arial"/>
                <a:sym typeface="Arial"/>
              </a:rPr>
              <a:t>pozostałe żądania - </a:t>
            </a:r>
            <a:r>
              <a:rPr lang="pl" sz="1300">
                <a:solidFill>
                  <a:srgbClr val="181818"/>
                </a:solidFill>
                <a:highlight>
                  <a:srgbClr val="FFFFFF"/>
                </a:highlight>
                <a:latin typeface="Courier New"/>
                <a:ea typeface="Courier New"/>
                <a:cs typeface="Courier New"/>
                <a:sym typeface="Courier New"/>
              </a:rPr>
              <a:t>anyRequest().authenticated()</a:t>
            </a:r>
            <a:r>
              <a:rPr lang="pl" sz="1300">
                <a:solidFill>
                  <a:srgbClr val="181818"/>
                </a:solidFill>
                <a:highlight>
                  <a:srgbClr val="FFFFFF"/>
                </a:highlight>
                <a:latin typeface="Arial"/>
                <a:ea typeface="Arial"/>
                <a:cs typeface="Arial"/>
                <a:sym typeface="Arial"/>
              </a:rPr>
              <a:t> wymagają bycia uwierzytelnionym</a:t>
            </a:r>
            <a:endParaRPr sz="1300">
              <a:solidFill>
                <a:srgbClr val="181818"/>
              </a:solidFill>
              <a:highlight>
                <a:srgbClr val="FFFFFF"/>
              </a:highlight>
              <a:latin typeface="Arial"/>
              <a:ea typeface="Arial"/>
              <a:cs typeface="Arial"/>
              <a:sym typeface="Arial"/>
            </a:endParaRPr>
          </a:p>
          <a:p>
            <a:pPr indent="-311150" lvl="0" marL="457200" rtl="0" algn="l">
              <a:spcBef>
                <a:spcPts val="0"/>
              </a:spcBef>
              <a:spcAft>
                <a:spcPts val="0"/>
              </a:spcAft>
              <a:buClr>
                <a:srgbClr val="181818"/>
              </a:buClr>
              <a:buSzPts val="1300"/>
              <a:buFont typeface="Arial"/>
              <a:buChar char="●"/>
            </a:pPr>
            <a:r>
              <a:rPr lang="pl" sz="1300">
                <a:solidFill>
                  <a:srgbClr val="181818"/>
                </a:solidFill>
                <a:highlight>
                  <a:srgbClr val="FFFFFF"/>
                </a:highlight>
                <a:latin typeface="Arial"/>
                <a:ea typeface="Arial"/>
                <a:cs typeface="Arial"/>
                <a:sym typeface="Arial"/>
              </a:rPr>
              <a:t>dodatkowo pozwalamy na dostęp za pomocą Basic Auth - </a:t>
            </a:r>
            <a:r>
              <a:rPr lang="pl" sz="1300">
                <a:solidFill>
                  <a:srgbClr val="181818"/>
                </a:solidFill>
                <a:highlight>
                  <a:srgbClr val="FFFFFF"/>
                </a:highlight>
                <a:latin typeface="Courier New"/>
                <a:ea typeface="Courier New"/>
                <a:cs typeface="Courier New"/>
                <a:sym typeface="Courier New"/>
              </a:rPr>
              <a:t>.and().httpBasic()</a:t>
            </a:r>
            <a:endParaRPr/>
          </a:p>
        </p:txBody>
      </p:sp>
      <p:pic>
        <p:nvPicPr>
          <p:cNvPr id="246" name="Google Shape;246;p33"/>
          <p:cNvPicPr preferRelativeResize="0"/>
          <p:nvPr/>
        </p:nvPicPr>
        <p:blipFill>
          <a:blip r:embed="rId3">
            <a:alphaModFix/>
          </a:blip>
          <a:stretch>
            <a:fillRect/>
          </a:stretch>
        </p:blipFill>
        <p:spPr>
          <a:xfrm>
            <a:off x="4183525" y="1465800"/>
            <a:ext cx="4276725" cy="1743075"/>
          </a:xfrm>
          <a:prstGeom prst="rect">
            <a:avLst/>
          </a:prstGeom>
          <a:noFill/>
          <a:ln>
            <a:noFill/>
          </a:ln>
        </p:spPr>
      </p:pic>
      <p:pic>
        <p:nvPicPr>
          <p:cNvPr id="247" name="Google Shape;247;p33"/>
          <p:cNvPicPr preferRelativeResize="0"/>
          <p:nvPr/>
        </p:nvPicPr>
        <p:blipFill>
          <a:blip r:embed="rId4">
            <a:alphaModFix/>
          </a:blip>
          <a:stretch>
            <a:fillRect/>
          </a:stretch>
        </p:blipFill>
        <p:spPr>
          <a:xfrm>
            <a:off x="7754850" y="131125"/>
            <a:ext cx="977900" cy="933425"/>
          </a:xfrm>
          <a:prstGeom prst="rect">
            <a:avLst/>
          </a:prstGeom>
          <a:noFill/>
          <a:ln>
            <a:noFill/>
          </a:ln>
          <a:effectLst>
            <a:outerShdw blurRad="57150" rotWithShape="0" algn="bl" dir="5400000" dist="19050">
              <a:srgbClr val="FFFFFF">
                <a:alpha val="86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4"/>
          <p:cNvSpPr txBox="1"/>
          <p:nvPr>
            <p:ph type="title"/>
          </p:nvPr>
        </p:nvSpPr>
        <p:spPr>
          <a:xfrm>
            <a:off x="311700" y="555600"/>
            <a:ext cx="2808000" cy="755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pl"/>
              <a:t>Konfiguracja użytkowników</a:t>
            </a:r>
            <a:endParaRPr/>
          </a:p>
        </p:txBody>
      </p:sp>
      <p:sp>
        <p:nvSpPr>
          <p:cNvPr id="253" name="Google Shape;253;p34"/>
          <p:cNvSpPr txBox="1"/>
          <p:nvPr>
            <p:ph idx="1" type="body"/>
          </p:nvPr>
        </p:nvSpPr>
        <p:spPr>
          <a:xfrm>
            <a:off x="311700" y="1465804"/>
            <a:ext cx="2808000" cy="3103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pl"/>
              <a:t>W tym przypadku dodano dwóch użytkowników:</a:t>
            </a:r>
            <a:endParaRPr/>
          </a:p>
          <a:p>
            <a:pPr indent="-304800" lvl="0" marL="457200" rtl="0" algn="l">
              <a:spcBef>
                <a:spcPts val="1200"/>
              </a:spcBef>
              <a:spcAft>
                <a:spcPts val="0"/>
              </a:spcAft>
              <a:buSzPts val="1200"/>
              <a:buChar char="●"/>
            </a:pPr>
            <a:r>
              <a:rPr lang="pl" sz="1300">
                <a:solidFill>
                  <a:srgbClr val="181818"/>
                </a:solidFill>
                <a:latin typeface="Courier New"/>
                <a:ea typeface="Courier New"/>
                <a:cs typeface="Courier New"/>
                <a:sym typeface="Courier New"/>
              </a:rPr>
              <a:t>john@example.org</a:t>
            </a:r>
            <a:r>
              <a:rPr lang="pl" sz="1300">
                <a:solidFill>
                  <a:srgbClr val="181818"/>
                </a:solidFill>
                <a:highlight>
                  <a:srgbClr val="FFFFFF"/>
                </a:highlight>
                <a:latin typeface="Arial"/>
                <a:ea typeface="Arial"/>
                <a:cs typeface="Arial"/>
                <a:sym typeface="Arial"/>
              </a:rPr>
              <a:t> z hasłem </a:t>
            </a:r>
            <a:r>
              <a:rPr lang="pl" sz="1300">
                <a:solidFill>
                  <a:srgbClr val="181818"/>
                </a:solidFill>
                <a:latin typeface="Courier New"/>
                <a:ea typeface="Courier New"/>
                <a:cs typeface="Courier New"/>
                <a:sym typeface="Courier New"/>
              </a:rPr>
              <a:t>xxx</a:t>
            </a:r>
            <a:r>
              <a:rPr lang="pl" sz="1300">
                <a:solidFill>
                  <a:srgbClr val="181818"/>
                </a:solidFill>
                <a:highlight>
                  <a:srgbClr val="FFFFFF"/>
                </a:highlight>
                <a:latin typeface="Arial"/>
                <a:ea typeface="Arial"/>
                <a:cs typeface="Arial"/>
                <a:sym typeface="Arial"/>
              </a:rPr>
              <a:t> i rolą </a:t>
            </a:r>
            <a:r>
              <a:rPr lang="pl" sz="1300">
                <a:solidFill>
                  <a:srgbClr val="181818"/>
                </a:solidFill>
                <a:latin typeface="Courier New"/>
                <a:ea typeface="Courier New"/>
                <a:cs typeface="Courier New"/>
                <a:sym typeface="Courier New"/>
              </a:rPr>
              <a:t>USER</a:t>
            </a:r>
            <a:endParaRPr sz="1300">
              <a:solidFill>
                <a:srgbClr val="181818"/>
              </a:solidFill>
              <a:latin typeface="Courier New"/>
              <a:ea typeface="Courier New"/>
              <a:cs typeface="Courier New"/>
              <a:sym typeface="Courier New"/>
            </a:endParaRPr>
          </a:p>
          <a:p>
            <a:pPr indent="-311150" lvl="0" marL="457200" rtl="0" algn="l">
              <a:spcBef>
                <a:spcPts val="0"/>
              </a:spcBef>
              <a:spcAft>
                <a:spcPts val="0"/>
              </a:spcAft>
              <a:buClr>
                <a:srgbClr val="181818"/>
              </a:buClr>
              <a:buSzPts val="1300"/>
              <a:buFont typeface="Courier New"/>
              <a:buChar char="●"/>
            </a:pPr>
            <a:r>
              <a:rPr lang="pl" sz="1300">
                <a:solidFill>
                  <a:srgbClr val="181818"/>
                </a:solidFill>
                <a:latin typeface="Courier New"/>
                <a:ea typeface="Courier New"/>
                <a:cs typeface="Courier New"/>
                <a:sym typeface="Courier New"/>
              </a:rPr>
              <a:t>admin </a:t>
            </a:r>
            <a:r>
              <a:rPr lang="pl" sz="1300">
                <a:solidFill>
                  <a:srgbClr val="181818"/>
                </a:solidFill>
                <a:highlight>
                  <a:srgbClr val="FFFFFF"/>
                </a:highlight>
                <a:latin typeface="Arial"/>
                <a:ea typeface="Arial"/>
                <a:cs typeface="Arial"/>
                <a:sym typeface="Arial"/>
              </a:rPr>
              <a:t>z hasłem </a:t>
            </a:r>
            <a:r>
              <a:rPr lang="pl" sz="1300">
                <a:solidFill>
                  <a:srgbClr val="181818"/>
                </a:solidFill>
                <a:latin typeface="Courier New"/>
                <a:ea typeface="Courier New"/>
                <a:cs typeface="Courier New"/>
                <a:sym typeface="Courier New"/>
              </a:rPr>
              <a:t>xxx</a:t>
            </a:r>
            <a:r>
              <a:rPr lang="pl" sz="1300">
                <a:solidFill>
                  <a:srgbClr val="181818"/>
                </a:solidFill>
                <a:highlight>
                  <a:srgbClr val="FFFFFF"/>
                </a:highlight>
                <a:latin typeface="Arial"/>
                <a:ea typeface="Arial"/>
                <a:cs typeface="Arial"/>
                <a:sym typeface="Arial"/>
              </a:rPr>
              <a:t> i rolą </a:t>
            </a:r>
            <a:r>
              <a:rPr lang="pl" sz="1300">
                <a:solidFill>
                  <a:srgbClr val="181818"/>
                </a:solidFill>
                <a:latin typeface="Courier New"/>
                <a:ea typeface="Courier New"/>
                <a:cs typeface="Courier New"/>
                <a:sym typeface="Courier New"/>
              </a:rPr>
              <a:t>ADMIN</a:t>
            </a:r>
            <a:endParaRPr sz="1300">
              <a:solidFill>
                <a:srgbClr val="181818"/>
              </a:solidFill>
              <a:latin typeface="Courier New"/>
              <a:ea typeface="Courier New"/>
              <a:cs typeface="Courier New"/>
              <a:sym typeface="Courier New"/>
            </a:endParaRPr>
          </a:p>
          <a:p>
            <a:pPr indent="0" lvl="0" marL="0" rtl="0" algn="l">
              <a:spcBef>
                <a:spcPts val="1200"/>
              </a:spcBef>
              <a:spcAft>
                <a:spcPts val="1200"/>
              </a:spcAft>
              <a:buNone/>
            </a:pPr>
            <a:r>
              <a:rPr lang="pl" sz="1300">
                <a:solidFill>
                  <a:srgbClr val="181818"/>
                </a:solidFill>
              </a:rPr>
              <a:t>Zapis </a:t>
            </a:r>
            <a:r>
              <a:rPr lang="pl" sz="1300">
                <a:solidFill>
                  <a:srgbClr val="181818"/>
                </a:solidFill>
                <a:highlight>
                  <a:srgbClr val="F3F3F3"/>
                </a:highlight>
                <a:latin typeface="Courier New"/>
                <a:ea typeface="Courier New"/>
                <a:cs typeface="Courier New"/>
                <a:sym typeface="Courier New"/>
              </a:rPr>
              <a:t>.password("{noop}xxx")</a:t>
            </a:r>
            <a:r>
              <a:rPr lang="pl" sz="1300">
                <a:solidFill>
                  <a:srgbClr val="181818"/>
                </a:solidFill>
              </a:rPr>
              <a:t> oznacza, że nie korzystamy z algorytmu szyfrującego hasła</a:t>
            </a:r>
            <a:endParaRPr sz="1300">
              <a:solidFill>
                <a:srgbClr val="181818"/>
              </a:solidFill>
            </a:endParaRPr>
          </a:p>
        </p:txBody>
      </p:sp>
      <p:pic>
        <p:nvPicPr>
          <p:cNvPr id="254" name="Google Shape;254;p34"/>
          <p:cNvPicPr preferRelativeResize="0"/>
          <p:nvPr/>
        </p:nvPicPr>
        <p:blipFill>
          <a:blip r:embed="rId3">
            <a:alphaModFix/>
          </a:blip>
          <a:stretch>
            <a:fillRect/>
          </a:stretch>
        </p:blipFill>
        <p:spPr>
          <a:xfrm>
            <a:off x="3287475" y="1485900"/>
            <a:ext cx="5086350" cy="2171700"/>
          </a:xfrm>
          <a:prstGeom prst="rect">
            <a:avLst/>
          </a:prstGeom>
          <a:noFill/>
          <a:ln>
            <a:noFill/>
          </a:ln>
        </p:spPr>
      </p:pic>
      <p:pic>
        <p:nvPicPr>
          <p:cNvPr id="255" name="Google Shape;255;p34"/>
          <p:cNvPicPr preferRelativeResize="0"/>
          <p:nvPr/>
        </p:nvPicPr>
        <p:blipFill>
          <a:blip r:embed="rId4">
            <a:alphaModFix/>
          </a:blip>
          <a:stretch>
            <a:fillRect/>
          </a:stretch>
        </p:blipFill>
        <p:spPr>
          <a:xfrm>
            <a:off x="7754850" y="131125"/>
            <a:ext cx="977900" cy="933425"/>
          </a:xfrm>
          <a:prstGeom prst="rect">
            <a:avLst/>
          </a:prstGeom>
          <a:noFill/>
          <a:ln>
            <a:noFill/>
          </a:ln>
          <a:effectLst>
            <a:outerShdw blurRad="57150" rotWithShape="0" algn="bl" dir="5400000" dist="19050">
              <a:srgbClr val="FFFFFF">
                <a:alpha val="86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5"/>
          <p:cNvSpPr txBox="1"/>
          <p:nvPr>
            <p:ph type="title"/>
          </p:nvPr>
        </p:nvSpPr>
        <p:spPr>
          <a:xfrm>
            <a:off x="311700" y="555600"/>
            <a:ext cx="2808000" cy="755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pl"/>
              <a:t>Zabezpieczenie po roli</a:t>
            </a:r>
            <a:endParaRPr/>
          </a:p>
        </p:txBody>
      </p:sp>
      <p:sp>
        <p:nvSpPr>
          <p:cNvPr id="261" name="Google Shape;261;p35"/>
          <p:cNvSpPr txBox="1"/>
          <p:nvPr>
            <p:ph idx="1" type="body"/>
          </p:nvPr>
        </p:nvSpPr>
        <p:spPr>
          <a:xfrm>
            <a:off x="311700" y="1465804"/>
            <a:ext cx="2808000" cy="3103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pl" sz="1300">
                <a:solidFill>
                  <a:srgbClr val="181818"/>
                </a:solidFill>
                <a:highlight>
                  <a:srgbClr val="FFFFFF"/>
                </a:highlight>
                <a:latin typeface="Arial"/>
                <a:ea typeface="Arial"/>
                <a:cs typeface="Arial"/>
                <a:sym typeface="Arial"/>
              </a:rPr>
              <a:t>Do endpointu </a:t>
            </a:r>
            <a:r>
              <a:rPr lang="pl" sz="1300">
                <a:solidFill>
                  <a:srgbClr val="181818"/>
                </a:solidFill>
                <a:latin typeface="Courier New"/>
                <a:ea typeface="Courier New"/>
                <a:cs typeface="Courier New"/>
                <a:sym typeface="Courier New"/>
              </a:rPr>
              <a:t>/admin</a:t>
            </a:r>
            <a:r>
              <a:rPr lang="pl" sz="1300">
                <a:solidFill>
                  <a:srgbClr val="181818"/>
                </a:solidFill>
                <a:highlight>
                  <a:srgbClr val="FFFFFF"/>
                </a:highlight>
                <a:latin typeface="Arial"/>
                <a:ea typeface="Arial"/>
                <a:cs typeface="Arial"/>
                <a:sym typeface="Arial"/>
              </a:rPr>
              <a:t> będzie miał dostęp tylko administrator, a do endpointu </a:t>
            </a:r>
            <a:r>
              <a:rPr lang="pl" sz="1300">
                <a:solidFill>
                  <a:srgbClr val="181818"/>
                </a:solidFill>
                <a:latin typeface="Courier New"/>
                <a:ea typeface="Courier New"/>
                <a:cs typeface="Courier New"/>
                <a:sym typeface="Courier New"/>
              </a:rPr>
              <a:t>/orders</a:t>
            </a:r>
            <a:r>
              <a:rPr lang="pl" sz="1300">
                <a:solidFill>
                  <a:srgbClr val="181818"/>
                </a:solidFill>
                <a:highlight>
                  <a:srgbClr val="FFFFFF"/>
                </a:highlight>
                <a:latin typeface="Arial"/>
                <a:ea typeface="Arial"/>
                <a:cs typeface="Arial"/>
                <a:sym typeface="Arial"/>
              </a:rPr>
              <a:t> zarówno administrator jak i zwykły, uwierzytelniony użytkownik. Osoba anonimowa nie będzie mogła uzyskać odpowiedzi z systemu.</a:t>
            </a:r>
            <a:endParaRPr/>
          </a:p>
        </p:txBody>
      </p:sp>
      <p:pic>
        <p:nvPicPr>
          <p:cNvPr id="262" name="Google Shape;262;p35"/>
          <p:cNvPicPr preferRelativeResize="0"/>
          <p:nvPr/>
        </p:nvPicPr>
        <p:blipFill>
          <a:blip r:embed="rId3">
            <a:alphaModFix/>
          </a:blip>
          <a:stretch>
            <a:fillRect/>
          </a:stretch>
        </p:blipFill>
        <p:spPr>
          <a:xfrm>
            <a:off x="4953625" y="1166813"/>
            <a:ext cx="2819400" cy="2809875"/>
          </a:xfrm>
          <a:prstGeom prst="rect">
            <a:avLst/>
          </a:prstGeom>
          <a:noFill/>
          <a:ln>
            <a:noFill/>
          </a:ln>
        </p:spPr>
      </p:pic>
      <p:pic>
        <p:nvPicPr>
          <p:cNvPr id="263" name="Google Shape;263;p35"/>
          <p:cNvPicPr preferRelativeResize="0"/>
          <p:nvPr/>
        </p:nvPicPr>
        <p:blipFill>
          <a:blip r:embed="rId4">
            <a:alphaModFix/>
          </a:blip>
          <a:stretch>
            <a:fillRect/>
          </a:stretch>
        </p:blipFill>
        <p:spPr>
          <a:xfrm>
            <a:off x="7754850" y="131125"/>
            <a:ext cx="977900" cy="933425"/>
          </a:xfrm>
          <a:prstGeom prst="rect">
            <a:avLst/>
          </a:prstGeom>
          <a:noFill/>
          <a:ln>
            <a:noFill/>
          </a:ln>
          <a:effectLst>
            <a:outerShdw blurRad="57150" rotWithShape="0" algn="bl" dir="5400000" dist="19050">
              <a:srgbClr val="FFFFFF">
                <a:alpha val="86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6"/>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t>OAuth 2.0</a:t>
            </a:r>
            <a:endParaRPr/>
          </a:p>
        </p:txBody>
      </p:sp>
      <p:sp>
        <p:nvSpPr>
          <p:cNvPr id="269" name="Google Shape;269;p36"/>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pl"/>
              <a:t>Framework pozwalający aplikacjom zewnętrznym na otrzymanie określonych zasobów na określony czas. Przykładem takiego udostępnienia zasobów może nadanie praw innym aplikacjom do odczytu danych z konta google, facebook lub innych platform obsługujących technologię OAuth. Przy nadaniu praw dostępu do zasobów dla użytkownika generowany jest token, dzięki któremu może uzyskać dostęp do zasobów. </a:t>
            </a:r>
            <a:endParaRPr/>
          </a:p>
        </p:txBody>
      </p:sp>
      <p:pic>
        <p:nvPicPr>
          <p:cNvPr id="270" name="Google Shape;270;p36"/>
          <p:cNvPicPr preferRelativeResize="0"/>
          <p:nvPr/>
        </p:nvPicPr>
        <p:blipFill>
          <a:blip r:embed="rId3">
            <a:alphaModFix/>
          </a:blip>
          <a:stretch>
            <a:fillRect/>
          </a:stretch>
        </p:blipFill>
        <p:spPr>
          <a:xfrm>
            <a:off x="7754850" y="131125"/>
            <a:ext cx="977900" cy="933425"/>
          </a:xfrm>
          <a:prstGeom prst="rect">
            <a:avLst/>
          </a:prstGeom>
          <a:noFill/>
          <a:ln>
            <a:noFill/>
          </a:ln>
          <a:effectLst>
            <a:outerShdw blurRad="57150" rotWithShape="0" algn="bl" dir="5400000" dist="19050">
              <a:srgbClr val="FFFFFF">
                <a:alpha val="86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37"/>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t>Zasada działania OAuth </a:t>
            </a:r>
            <a:endParaRPr/>
          </a:p>
        </p:txBody>
      </p:sp>
      <p:sp>
        <p:nvSpPr>
          <p:cNvPr id="276" name="Google Shape;276;p37"/>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pl" sz="1400"/>
              <a:t>Najpopularniejsza metoda działania to Authorization Code Flow, zaangażowani w tym są klient, właściciel zasobu oraz serwer autoryzacyjny. </a:t>
            </a:r>
            <a:endParaRPr sz="1400"/>
          </a:p>
          <a:p>
            <a:pPr indent="-317500" lvl="0" marL="457200" rtl="0" algn="l">
              <a:spcBef>
                <a:spcPts val="1200"/>
              </a:spcBef>
              <a:spcAft>
                <a:spcPts val="0"/>
              </a:spcAft>
              <a:buSzPts val="1400"/>
              <a:buChar char="●"/>
            </a:pPr>
            <a:r>
              <a:rPr lang="pl" sz="1400"/>
              <a:t>Rejestracja klienta na serwerze autoryzacyjnym </a:t>
            </a:r>
            <a:endParaRPr sz="1400"/>
          </a:p>
          <a:p>
            <a:pPr indent="-317500" lvl="0" marL="457200" rtl="0" algn="l">
              <a:spcBef>
                <a:spcPts val="0"/>
              </a:spcBef>
              <a:spcAft>
                <a:spcPts val="0"/>
              </a:spcAft>
              <a:buSzPts val="1400"/>
              <a:buChar char="●"/>
            </a:pPr>
            <a:r>
              <a:rPr lang="pl" sz="1400"/>
              <a:t>Wysłanie zapytania o dostęp do zasobów </a:t>
            </a:r>
            <a:endParaRPr sz="1400"/>
          </a:p>
          <a:p>
            <a:pPr indent="-317500" lvl="0" marL="457200" rtl="0" algn="l">
              <a:spcBef>
                <a:spcPts val="0"/>
              </a:spcBef>
              <a:spcAft>
                <a:spcPts val="0"/>
              </a:spcAft>
              <a:buSzPts val="1400"/>
              <a:buChar char="●"/>
            </a:pPr>
            <a:r>
              <a:rPr lang="pl" sz="1400"/>
              <a:t>Nadanie klientowi odpowiednich praw do zasobów</a:t>
            </a:r>
            <a:endParaRPr sz="1400"/>
          </a:p>
          <a:p>
            <a:pPr indent="-317500" lvl="0" marL="457200" rtl="0" algn="l">
              <a:spcBef>
                <a:spcPts val="0"/>
              </a:spcBef>
              <a:spcAft>
                <a:spcPts val="0"/>
              </a:spcAft>
              <a:buSzPts val="1400"/>
              <a:buChar char="●"/>
            </a:pPr>
            <a:r>
              <a:rPr lang="pl" sz="1400"/>
              <a:t>Odesłanie do klienta kodu autoryzacji </a:t>
            </a:r>
            <a:endParaRPr sz="1400"/>
          </a:p>
          <a:p>
            <a:pPr indent="-317500" lvl="0" marL="457200" rtl="0" algn="l">
              <a:spcBef>
                <a:spcPts val="0"/>
              </a:spcBef>
              <a:spcAft>
                <a:spcPts val="0"/>
              </a:spcAft>
              <a:buSzPts val="1400"/>
              <a:buChar char="●"/>
            </a:pPr>
            <a:r>
              <a:rPr lang="pl" sz="1400"/>
              <a:t>Przesłanie do serwera autoryzacji informacji o kodzie autoryzacji oraz identyfikator i klucz klienta</a:t>
            </a:r>
            <a:endParaRPr sz="1400"/>
          </a:p>
          <a:p>
            <a:pPr indent="-317500" lvl="0" marL="457200" rtl="0" algn="l">
              <a:spcBef>
                <a:spcPts val="0"/>
              </a:spcBef>
              <a:spcAft>
                <a:spcPts val="0"/>
              </a:spcAft>
              <a:buSzPts val="1400"/>
              <a:buChar char="●"/>
            </a:pPr>
            <a:r>
              <a:rPr lang="pl" sz="1400"/>
              <a:t>Jeżeli autoryzacja się powiodła klient otrzymuje token </a:t>
            </a:r>
            <a:endParaRPr sz="1400"/>
          </a:p>
          <a:p>
            <a:pPr indent="-317500" lvl="0" marL="457200" rtl="0" algn="l">
              <a:spcBef>
                <a:spcPts val="0"/>
              </a:spcBef>
              <a:spcAft>
                <a:spcPts val="0"/>
              </a:spcAft>
              <a:buSzPts val="1400"/>
              <a:buChar char="●"/>
            </a:pPr>
            <a:r>
              <a:rPr lang="pl" sz="1400"/>
              <a:t>Zapytanie o otrzymanie chronionych danych </a:t>
            </a:r>
            <a:endParaRPr sz="1400"/>
          </a:p>
        </p:txBody>
      </p:sp>
      <p:pic>
        <p:nvPicPr>
          <p:cNvPr id="277" name="Google Shape;277;p37"/>
          <p:cNvPicPr preferRelativeResize="0"/>
          <p:nvPr/>
        </p:nvPicPr>
        <p:blipFill>
          <a:blip r:embed="rId3">
            <a:alphaModFix/>
          </a:blip>
          <a:stretch>
            <a:fillRect/>
          </a:stretch>
        </p:blipFill>
        <p:spPr>
          <a:xfrm>
            <a:off x="7754850" y="131125"/>
            <a:ext cx="977900" cy="933425"/>
          </a:xfrm>
          <a:prstGeom prst="rect">
            <a:avLst/>
          </a:prstGeom>
          <a:noFill/>
          <a:ln>
            <a:noFill/>
          </a:ln>
          <a:effectLst>
            <a:outerShdw blurRad="57150" rotWithShape="0" algn="bl" dir="5400000" dist="19050">
              <a:srgbClr val="FFFFFF">
                <a:alpha val="86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38"/>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t>OAuth 2.0 - zależności</a:t>
            </a:r>
            <a:endParaRPr/>
          </a:p>
        </p:txBody>
      </p:sp>
      <p:sp>
        <p:nvSpPr>
          <p:cNvPr id="283" name="Google Shape;283;p38"/>
          <p:cNvSpPr txBox="1"/>
          <p:nvPr>
            <p:ph idx="1" type="body"/>
          </p:nvPr>
        </p:nvSpPr>
        <p:spPr>
          <a:xfrm>
            <a:off x="311700" y="1700100"/>
            <a:ext cx="3999900" cy="8958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pl"/>
              <a:t>Zależności potrzebne przy używaniu Spring Boot </a:t>
            </a:r>
            <a:endParaRPr/>
          </a:p>
        </p:txBody>
      </p:sp>
      <p:pic>
        <p:nvPicPr>
          <p:cNvPr id="284" name="Google Shape;284;p38"/>
          <p:cNvPicPr preferRelativeResize="0"/>
          <p:nvPr/>
        </p:nvPicPr>
        <p:blipFill>
          <a:blip r:embed="rId3">
            <a:alphaModFix/>
          </a:blip>
          <a:stretch>
            <a:fillRect/>
          </a:stretch>
        </p:blipFill>
        <p:spPr>
          <a:xfrm>
            <a:off x="4451925" y="1476400"/>
            <a:ext cx="4553125" cy="1095375"/>
          </a:xfrm>
          <a:prstGeom prst="rect">
            <a:avLst/>
          </a:prstGeom>
          <a:noFill/>
          <a:ln>
            <a:noFill/>
          </a:ln>
        </p:spPr>
      </p:pic>
      <p:pic>
        <p:nvPicPr>
          <p:cNvPr id="285" name="Google Shape;285;p38"/>
          <p:cNvPicPr preferRelativeResize="0"/>
          <p:nvPr/>
        </p:nvPicPr>
        <p:blipFill>
          <a:blip r:embed="rId4">
            <a:alphaModFix/>
          </a:blip>
          <a:stretch>
            <a:fillRect/>
          </a:stretch>
        </p:blipFill>
        <p:spPr>
          <a:xfrm>
            <a:off x="4504112" y="2948350"/>
            <a:ext cx="4448750" cy="1727450"/>
          </a:xfrm>
          <a:prstGeom prst="rect">
            <a:avLst/>
          </a:prstGeom>
          <a:noFill/>
          <a:ln>
            <a:noFill/>
          </a:ln>
        </p:spPr>
      </p:pic>
      <p:sp>
        <p:nvSpPr>
          <p:cNvPr id="286" name="Google Shape;286;p38"/>
          <p:cNvSpPr txBox="1"/>
          <p:nvPr>
            <p:ph idx="1" type="body"/>
          </p:nvPr>
        </p:nvSpPr>
        <p:spPr>
          <a:xfrm>
            <a:off x="346375" y="3206800"/>
            <a:ext cx="3999900" cy="8958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pl"/>
              <a:t>Zależności potrzebne bez używania Spring Boot </a:t>
            </a:r>
            <a:endParaRPr/>
          </a:p>
        </p:txBody>
      </p:sp>
      <p:pic>
        <p:nvPicPr>
          <p:cNvPr id="287" name="Google Shape;287;p38"/>
          <p:cNvPicPr preferRelativeResize="0"/>
          <p:nvPr/>
        </p:nvPicPr>
        <p:blipFill>
          <a:blip r:embed="rId5">
            <a:alphaModFix/>
          </a:blip>
          <a:stretch>
            <a:fillRect/>
          </a:stretch>
        </p:blipFill>
        <p:spPr>
          <a:xfrm>
            <a:off x="7754850" y="131125"/>
            <a:ext cx="977900" cy="933425"/>
          </a:xfrm>
          <a:prstGeom prst="rect">
            <a:avLst/>
          </a:prstGeom>
          <a:noFill/>
          <a:ln>
            <a:noFill/>
          </a:ln>
          <a:effectLst>
            <a:outerShdw blurRad="57150" rotWithShape="0" algn="bl" dir="5400000" dist="19050">
              <a:srgbClr val="FFFFFF">
                <a:alpha val="86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9"/>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t>Podstawowa konfiguracja</a:t>
            </a:r>
            <a:endParaRPr/>
          </a:p>
        </p:txBody>
      </p:sp>
      <p:sp>
        <p:nvSpPr>
          <p:cNvPr id="293" name="Google Shape;293;p39"/>
          <p:cNvSpPr txBox="1"/>
          <p:nvPr>
            <p:ph idx="1" type="body"/>
          </p:nvPr>
        </p:nvSpPr>
        <p:spPr>
          <a:xfrm>
            <a:off x="311700" y="1229975"/>
            <a:ext cx="39999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pl"/>
              <a:t>Klasa konfiguracyjna musi rozszerzać klasę “WebSecurityConfgigurerAdapter”</a:t>
            </a:r>
            <a:endParaRPr/>
          </a:p>
          <a:p>
            <a:pPr indent="0" lvl="0" marL="0" rtl="0" algn="l">
              <a:spcBef>
                <a:spcPts val="1200"/>
              </a:spcBef>
              <a:spcAft>
                <a:spcPts val="0"/>
              </a:spcAft>
              <a:buNone/>
            </a:pPr>
            <a:r>
              <a:rPr lang="pl"/>
              <a:t>Podstawowa konfiguracja zakłada, że do każdego requesta wymagana jest autoryzacja. </a:t>
            </a:r>
            <a:endParaRPr/>
          </a:p>
          <a:p>
            <a:pPr indent="0" lvl="0" marL="0" rtl="0" algn="l">
              <a:spcBef>
                <a:spcPts val="1200"/>
              </a:spcBef>
              <a:spcAft>
                <a:spcPts val="1200"/>
              </a:spcAft>
              <a:buNone/>
            </a:pPr>
            <a:r>
              <a:rPr lang="pl"/>
              <a:t>oauth2Login() odpowiada za autoryzacje, odpowiada mechanizmom httpBasic() oraz formLogin()</a:t>
            </a:r>
            <a:endParaRPr/>
          </a:p>
        </p:txBody>
      </p:sp>
      <p:pic>
        <p:nvPicPr>
          <p:cNvPr id="294" name="Google Shape;294;p39"/>
          <p:cNvPicPr preferRelativeResize="0"/>
          <p:nvPr/>
        </p:nvPicPr>
        <p:blipFill>
          <a:blip r:embed="rId3">
            <a:alphaModFix/>
          </a:blip>
          <a:stretch>
            <a:fillRect/>
          </a:stretch>
        </p:blipFill>
        <p:spPr>
          <a:xfrm>
            <a:off x="4497625" y="1876175"/>
            <a:ext cx="4527600" cy="1875450"/>
          </a:xfrm>
          <a:prstGeom prst="rect">
            <a:avLst/>
          </a:prstGeom>
          <a:noFill/>
          <a:ln>
            <a:noFill/>
          </a:ln>
        </p:spPr>
      </p:pic>
      <p:pic>
        <p:nvPicPr>
          <p:cNvPr id="295" name="Google Shape;295;p39"/>
          <p:cNvPicPr preferRelativeResize="0"/>
          <p:nvPr/>
        </p:nvPicPr>
        <p:blipFill>
          <a:blip r:embed="rId4">
            <a:alphaModFix/>
          </a:blip>
          <a:stretch>
            <a:fillRect/>
          </a:stretch>
        </p:blipFill>
        <p:spPr>
          <a:xfrm>
            <a:off x="7754850" y="131125"/>
            <a:ext cx="977900" cy="933425"/>
          </a:xfrm>
          <a:prstGeom prst="rect">
            <a:avLst/>
          </a:prstGeom>
          <a:noFill/>
          <a:ln>
            <a:noFill/>
          </a:ln>
          <a:effectLst>
            <a:outerShdw blurRad="57150" rotWithShape="0" algn="bl" dir="5400000" dist="19050">
              <a:srgbClr val="FFFFFF">
                <a:alpha val="86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40"/>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t>Własna konfiguracja OAuth 2.0</a:t>
            </a:r>
            <a:endParaRPr/>
          </a:p>
        </p:txBody>
      </p:sp>
      <p:sp>
        <p:nvSpPr>
          <p:cNvPr id="301" name="Google Shape;301;p40"/>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pl"/>
              <a:t>OAuth można skonfigurować na własne potrzeby podobnie jak zwykły </a:t>
            </a:r>
            <a:r>
              <a:rPr lang="pl"/>
              <a:t>moduł</a:t>
            </a:r>
            <a:r>
              <a:rPr lang="pl"/>
              <a:t> Spring Security. Przykładowe metody konfiguracji:</a:t>
            </a:r>
            <a:endParaRPr/>
          </a:p>
          <a:p>
            <a:pPr indent="-342900" lvl="0" marL="457200" rtl="0" algn="l">
              <a:spcBef>
                <a:spcPts val="1200"/>
              </a:spcBef>
              <a:spcAft>
                <a:spcPts val="0"/>
              </a:spcAft>
              <a:buSzPts val="1800"/>
              <a:buChar char="●"/>
            </a:pPr>
            <a:r>
              <a:rPr lang="pl"/>
              <a:t>loginPage()</a:t>
            </a:r>
            <a:endParaRPr/>
          </a:p>
          <a:p>
            <a:pPr indent="-342900" lvl="0" marL="457200" rtl="0" algn="l">
              <a:spcBef>
                <a:spcPts val="0"/>
              </a:spcBef>
              <a:spcAft>
                <a:spcPts val="0"/>
              </a:spcAft>
              <a:buSzPts val="1800"/>
              <a:buChar char="●"/>
            </a:pPr>
            <a:r>
              <a:rPr lang="pl"/>
              <a:t>defaultSuccessUrl()</a:t>
            </a:r>
            <a:endParaRPr/>
          </a:p>
          <a:p>
            <a:pPr indent="-342900" lvl="0" marL="457200" rtl="0" algn="l">
              <a:spcBef>
                <a:spcPts val="0"/>
              </a:spcBef>
              <a:spcAft>
                <a:spcPts val="0"/>
              </a:spcAft>
              <a:buSzPts val="1800"/>
              <a:buChar char="●"/>
            </a:pPr>
            <a:r>
              <a:rPr lang="pl"/>
              <a:t>failureUrl()</a:t>
            </a:r>
            <a:endParaRPr/>
          </a:p>
          <a:p>
            <a:pPr indent="-342900" lvl="0" marL="457200" rtl="0" algn="l">
              <a:spcBef>
                <a:spcPts val="0"/>
              </a:spcBef>
              <a:spcAft>
                <a:spcPts val="0"/>
              </a:spcAft>
              <a:buSzPts val="1800"/>
              <a:buChar char="●"/>
            </a:pPr>
            <a:r>
              <a:rPr lang="pl"/>
              <a:t>successHandler()</a:t>
            </a:r>
            <a:endParaRPr/>
          </a:p>
          <a:p>
            <a:pPr indent="-342900" lvl="0" marL="457200" rtl="0" algn="l">
              <a:spcBef>
                <a:spcPts val="0"/>
              </a:spcBef>
              <a:spcAft>
                <a:spcPts val="0"/>
              </a:spcAft>
              <a:buSzPts val="1800"/>
              <a:buChar char="●"/>
            </a:pPr>
            <a:r>
              <a:rPr lang="pl"/>
              <a:t>failureHandler()</a:t>
            </a:r>
            <a:endParaRPr/>
          </a:p>
        </p:txBody>
      </p:sp>
      <p:pic>
        <p:nvPicPr>
          <p:cNvPr id="302" name="Google Shape;302;p40"/>
          <p:cNvPicPr preferRelativeResize="0"/>
          <p:nvPr/>
        </p:nvPicPr>
        <p:blipFill>
          <a:blip r:embed="rId3">
            <a:alphaModFix/>
          </a:blip>
          <a:stretch>
            <a:fillRect/>
          </a:stretch>
        </p:blipFill>
        <p:spPr>
          <a:xfrm>
            <a:off x="7754850" y="131125"/>
            <a:ext cx="977900" cy="933425"/>
          </a:xfrm>
          <a:prstGeom prst="rect">
            <a:avLst/>
          </a:prstGeom>
          <a:noFill/>
          <a:ln>
            <a:noFill/>
          </a:ln>
          <a:effectLst>
            <a:outerShdw blurRad="57150" rotWithShape="0" algn="bl" dir="5400000" dist="19050">
              <a:srgbClr val="FFFFFF">
                <a:alpha val="86000"/>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41"/>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t>Korzyści oraz wady OAuth 2.0</a:t>
            </a:r>
            <a:endParaRPr/>
          </a:p>
        </p:txBody>
      </p:sp>
      <p:sp>
        <p:nvSpPr>
          <p:cNvPr id="308" name="Google Shape;308;p41"/>
          <p:cNvSpPr txBox="1"/>
          <p:nvPr>
            <p:ph idx="1" type="body"/>
          </p:nvPr>
        </p:nvSpPr>
        <p:spPr>
          <a:xfrm>
            <a:off x="311700" y="1229975"/>
            <a:ext cx="3999900" cy="3339000"/>
          </a:xfrm>
          <a:prstGeom prst="rect">
            <a:avLst/>
          </a:prstGeom>
        </p:spPr>
        <p:txBody>
          <a:bodyPr anchorCtr="0" anchor="t" bIns="91425" lIns="91425" spcFirstLastPara="1" rIns="91425" wrap="square" tIns="91425">
            <a:normAutofit/>
          </a:bodyPr>
          <a:lstStyle/>
          <a:p>
            <a:pPr indent="0" lvl="0" marL="457200" rtl="0" algn="ctr">
              <a:spcBef>
                <a:spcPts val="0"/>
              </a:spcBef>
              <a:spcAft>
                <a:spcPts val="0"/>
              </a:spcAft>
              <a:buNone/>
            </a:pPr>
            <a:r>
              <a:rPr b="1" lang="pl"/>
              <a:t>Zalety</a:t>
            </a:r>
            <a:endParaRPr b="1"/>
          </a:p>
          <a:p>
            <a:pPr indent="-317500" lvl="0" marL="457200" rtl="0" algn="l">
              <a:spcBef>
                <a:spcPts val="1200"/>
              </a:spcBef>
              <a:spcAft>
                <a:spcPts val="0"/>
              </a:spcAft>
              <a:buSzPts val="1400"/>
              <a:buChar char="●"/>
            </a:pPr>
            <a:r>
              <a:rPr lang="pl"/>
              <a:t>Klienci nie mają styczności z danymi uwierzytelniającymi użytkowników</a:t>
            </a:r>
            <a:endParaRPr/>
          </a:p>
          <a:p>
            <a:pPr indent="-317500" lvl="0" marL="457200" rtl="0" algn="l">
              <a:spcBef>
                <a:spcPts val="0"/>
              </a:spcBef>
              <a:spcAft>
                <a:spcPts val="0"/>
              </a:spcAft>
              <a:buSzPts val="1400"/>
              <a:buChar char="●"/>
            </a:pPr>
            <a:r>
              <a:rPr lang="pl"/>
              <a:t>Wykorzystanie jednego serwera autoryzacyjnego w celu chronienia różnych zasobów </a:t>
            </a:r>
            <a:endParaRPr/>
          </a:p>
          <a:p>
            <a:pPr indent="-317500" lvl="0" marL="457200" rtl="0" algn="l">
              <a:spcBef>
                <a:spcPts val="0"/>
              </a:spcBef>
              <a:spcAft>
                <a:spcPts val="0"/>
              </a:spcAft>
              <a:buSzPts val="1400"/>
              <a:buChar char="●"/>
            </a:pPr>
            <a:r>
              <a:rPr lang="pl"/>
              <a:t>Ograniczenie ilości kont w różnych aplikacjach, autoryzacja jednym kontem.</a:t>
            </a:r>
            <a:endParaRPr/>
          </a:p>
          <a:p>
            <a:pPr indent="-317500" lvl="0" marL="457200" rtl="0" algn="l">
              <a:spcBef>
                <a:spcPts val="0"/>
              </a:spcBef>
              <a:spcAft>
                <a:spcPts val="0"/>
              </a:spcAft>
              <a:buSzPts val="1400"/>
              <a:buChar char="●"/>
            </a:pPr>
            <a:r>
              <a:rPr lang="pl"/>
              <a:t>Popularność w innych serwisach.  </a:t>
            </a:r>
            <a:endParaRPr/>
          </a:p>
        </p:txBody>
      </p:sp>
      <p:sp>
        <p:nvSpPr>
          <p:cNvPr id="309" name="Google Shape;309;p41"/>
          <p:cNvSpPr txBox="1"/>
          <p:nvPr>
            <p:ph idx="2" type="body"/>
          </p:nvPr>
        </p:nvSpPr>
        <p:spPr>
          <a:xfrm>
            <a:off x="4832400" y="1229975"/>
            <a:ext cx="3999900" cy="33390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pl"/>
              <a:t>Wady</a:t>
            </a:r>
            <a:endParaRPr b="1"/>
          </a:p>
          <a:p>
            <a:pPr indent="-317500" lvl="0" marL="457200" rtl="0" algn="l">
              <a:spcBef>
                <a:spcPts val="1200"/>
              </a:spcBef>
              <a:spcAft>
                <a:spcPts val="0"/>
              </a:spcAft>
              <a:buSzPts val="1400"/>
              <a:buChar char="●"/>
            </a:pPr>
            <a:r>
              <a:rPr lang="pl"/>
              <a:t>Bez zadbania o dobre szyfrowanie system jest podatny na wyciek danych autoryzacyjnych </a:t>
            </a:r>
            <a:endParaRPr/>
          </a:p>
          <a:p>
            <a:pPr indent="-317500" lvl="0" marL="457200" rtl="0" algn="l">
              <a:spcBef>
                <a:spcPts val="0"/>
              </a:spcBef>
              <a:spcAft>
                <a:spcPts val="0"/>
              </a:spcAft>
              <a:buSzPts val="1400"/>
              <a:buChar char="●"/>
            </a:pPr>
            <a:r>
              <a:rPr lang="pl"/>
              <a:t>Dodatkowa ilość zapytań w celu uzyskania informacji o użytkowniku </a:t>
            </a:r>
            <a:endParaRPr/>
          </a:p>
          <a:p>
            <a:pPr indent="-317500" lvl="0" marL="457200" rtl="0" algn="l">
              <a:spcBef>
                <a:spcPts val="0"/>
              </a:spcBef>
              <a:spcAft>
                <a:spcPts val="0"/>
              </a:spcAft>
              <a:buSzPts val="1400"/>
              <a:buChar char="●"/>
            </a:pPr>
            <a:r>
              <a:rPr lang="pl"/>
              <a:t>Każdy projekt potrzebuje własnej implementacji, nie ma wspólnego formatu.</a:t>
            </a:r>
            <a:endParaRPr/>
          </a:p>
          <a:p>
            <a:pPr indent="-317500" lvl="0" marL="457200" rtl="0" algn="l">
              <a:spcBef>
                <a:spcPts val="0"/>
              </a:spcBef>
              <a:spcAft>
                <a:spcPts val="0"/>
              </a:spcAft>
              <a:buSzPts val="1400"/>
              <a:buChar char="●"/>
            </a:pPr>
            <a:r>
              <a:rPr lang="pl"/>
              <a:t>Po kradzieży tokenu, atakujący dostaje dostęp do chronionych zasobów. </a:t>
            </a:r>
            <a:endParaRPr/>
          </a:p>
        </p:txBody>
      </p:sp>
      <p:pic>
        <p:nvPicPr>
          <p:cNvPr id="310" name="Google Shape;310;p41"/>
          <p:cNvPicPr preferRelativeResize="0"/>
          <p:nvPr/>
        </p:nvPicPr>
        <p:blipFill>
          <a:blip r:embed="rId3">
            <a:alphaModFix/>
          </a:blip>
          <a:stretch>
            <a:fillRect/>
          </a:stretch>
        </p:blipFill>
        <p:spPr>
          <a:xfrm>
            <a:off x="7754850" y="131125"/>
            <a:ext cx="977900" cy="933425"/>
          </a:xfrm>
          <a:prstGeom prst="rect">
            <a:avLst/>
          </a:prstGeom>
          <a:noFill/>
          <a:ln>
            <a:noFill/>
          </a:ln>
          <a:effectLst>
            <a:outerShdw blurRad="57150" rotWithShape="0" algn="bl" dir="5400000" dist="19050">
              <a:srgbClr val="FFFFFF">
                <a:alpha val="86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5"/>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t>Wprowadzenie</a:t>
            </a:r>
            <a:endParaRPr/>
          </a:p>
        </p:txBody>
      </p:sp>
      <p:pic>
        <p:nvPicPr>
          <p:cNvPr id="100" name="Google Shape;100;p15"/>
          <p:cNvPicPr preferRelativeResize="0"/>
          <p:nvPr/>
        </p:nvPicPr>
        <p:blipFill>
          <a:blip r:embed="rId3">
            <a:alphaModFix/>
          </a:blip>
          <a:stretch>
            <a:fillRect/>
          </a:stretch>
        </p:blipFill>
        <p:spPr>
          <a:xfrm>
            <a:off x="7754850" y="131125"/>
            <a:ext cx="977900" cy="933425"/>
          </a:xfrm>
          <a:prstGeom prst="rect">
            <a:avLst/>
          </a:prstGeom>
          <a:noFill/>
          <a:ln>
            <a:noFill/>
          </a:ln>
          <a:effectLst>
            <a:outerShdw blurRad="57150" rotWithShape="0" algn="bl" dir="5400000" dist="19050">
              <a:srgbClr val="FFFFFF">
                <a:alpha val="86000"/>
              </a:srgbClr>
            </a:outerShdw>
          </a:effectLst>
        </p:spPr>
      </p:pic>
      <p:sp>
        <p:nvSpPr>
          <p:cNvPr id="101" name="Google Shape;101;p15"/>
          <p:cNvSpPr txBox="1"/>
          <p:nvPr/>
        </p:nvSpPr>
        <p:spPr>
          <a:xfrm>
            <a:off x="926975" y="1504350"/>
            <a:ext cx="6296700" cy="2413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pl"/>
              <a:t>Główne cechy: </a:t>
            </a:r>
            <a:endParaRPr/>
          </a:p>
          <a:p>
            <a:pPr indent="0" lvl="0" marL="0" rtl="0" algn="l">
              <a:lnSpc>
                <a:spcPct val="115000"/>
              </a:lnSpc>
              <a:spcBef>
                <a:spcPts val="0"/>
              </a:spcBef>
              <a:spcAft>
                <a:spcPts val="0"/>
              </a:spcAft>
              <a:buNone/>
            </a:pPr>
            <a:r>
              <a:t/>
            </a:r>
            <a:endParaRPr/>
          </a:p>
          <a:p>
            <a:pPr indent="-317500" lvl="0" marL="457200" rtl="0" algn="l">
              <a:lnSpc>
                <a:spcPct val="115000"/>
              </a:lnSpc>
              <a:spcBef>
                <a:spcPts val="0"/>
              </a:spcBef>
              <a:spcAft>
                <a:spcPts val="0"/>
              </a:spcAft>
              <a:buSzPts val="1400"/>
              <a:buChar char="➢"/>
            </a:pPr>
            <a:r>
              <a:rPr lang="pl"/>
              <a:t>Kompleksowe i rozszerzalne wsparcie dla uwierzytelniania i autoryzacji</a:t>
            </a:r>
            <a:endParaRPr/>
          </a:p>
          <a:p>
            <a:pPr indent="-317500" lvl="0" marL="457200" rtl="0" algn="l">
              <a:lnSpc>
                <a:spcPct val="115000"/>
              </a:lnSpc>
              <a:spcBef>
                <a:spcPts val="0"/>
              </a:spcBef>
              <a:spcAft>
                <a:spcPts val="0"/>
              </a:spcAft>
              <a:buSzPts val="1400"/>
              <a:buChar char="➢"/>
            </a:pPr>
            <a:r>
              <a:rPr lang="pl"/>
              <a:t>Ochrona przed atakami typu session fixation, clickjacking, cross site request forgery itp.</a:t>
            </a:r>
            <a:endParaRPr/>
          </a:p>
          <a:p>
            <a:pPr indent="-317500" lvl="0" marL="457200" rtl="0" algn="l">
              <a:lnSpc>
                <a:spcPct val="115000"/>
              </a:lnSpc>
              <a:spcBef>
                <a:spcPts val="0"/>
              </a:spcBef>
              <a:spcAft>
                <a:spcPts val="0"/>
              </a:spcAft>
              <a:buSzPts val="1400"/>
              <a:buChar char="➢"/>
            </a:pPr>
            <a:r>
              <a:rPr lang="pl"/>
              <a:t>Integracja z API serwletów</a:t>
            </a:r>
            <a:endParaRPr/>
          </a:p>
          <a:p>
            <a:pPr indent="-317500" lvl="0" marL="457200" rtl="0" algn="l">
              <a:lnSpc>
                <a:spcPct val="115000"/>
              </a:lnSpc>
              <a:spcBef>
                <a:spcPts val="0"/>
              </a:spcBef>
              <a:spcAft>
                <a:spcPts val="0"/>
              </a:spcAft>
              <a:buSzPts val="1400"/>
              <a:buChar char="➢"/>
            </a:pPr>
            <a:r>
              <a:rPr lang="pl"/>
              <a:t>Opcjonalna integracja z Spring Web MVC</a:t>
            </a:r>
            <a:endParaRPr/>
          </a:p>
          <a:p>
            <a:pPr indent="-330200" lvl="0" marL="457200" rtl="0" algn="l">
              <a:lnSpc>
                <a:spcPct val="115000"/>
              </a:lnSpc>
              <a:spcBef>
                <a:spcPts val="0"/>
              </a:spcBef>
              <a:spcAft>
                <a:spcPts val="0"/>
              </a:spcAft>
              <a:buSzPts val="1600"/>
              <a:buChar char="➢"/>
            </a:pPr>
            <a:r>
              <a:rPr lang="pl"/>
              <a:t>Wsparcie dla konfiguracji w języku Java</a:t>
            </a:r>
            <a:endParaRPr sz="16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42"/>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1200"/>
              </a:spcBef>
              <a:spcAft>
                <a:spcPts val="0"/>
              </a:spcAft>
              <a:buNone/>
            </a:pPr>
            <a:r>
              <a:rPr lang="pl"/>
              <a:t>Reactive Support</a:t>
            </a:r>
            <a:endParaRPr/>
          </a:p>
          <a:p>
            <a:pPr indent="0" lvl="0" marL="0" rtl="0" algn="l">
              <a:spcBef>
                <a:spcPts val="1200"/>
              </a:spcBef>
              <a:spcAft>
                <a:spcPts val="0"/>
              </a:spcAft>
              <a:buNone/>
            </a:pPr>
            <a:r>
              <a:t/>
            </a:r>
            <a:endParaRPr/>
          </a:p>
        </p:txBody>
      </p:sp>
      <p:sp>
        <p:nvSpPr>
          <p:cNvPr id="316" name="Google Shape;316;p42"/>
          <p:cNvSpPr txBox="1"/>
          <p:nvPr>
            <p:ph idx="1" type="body"/>
          </p:nvPr>
        </p:nvSpPr>
        <p:spPr>
          <a:xfrm>
            <a:off x="67925" y="1220125"/>
            <a:ext cx="8520600" cy="3339000"/>
          </a:xfrm>
          <a:prstGeom prst="rect">
            <a:avLst/>
          </a:prstGeom>
        </p:spPr>
        <p:txBody>
          <a:bodyPr anchorCtr="0" anchor="t" bIns="91425" lIns="91425" spcFirstLastPara="1" rIns="91425" wrap="square" tIns="91425">
            <a:normAutofit/>
          </a:bodyPr>
          <a:lstStyle/>
          <a:p>
            <a:pPr indent="0" lvl="0" marL="457200" rtl="0" algn="l">
              <a:spcBef>
                <a:spcPts val="1200"/>
              </a:spcBef>
              <a:spcAft>
                <a:spcPts val="0"/>
              </a:spcAft>
              <a:buNone/>
            </a:pPr>
            <a:r>
              <a:rPr lang="pl"/>
              <a:t>Systemy reaktywne mają pewne cechy, które czynią je idealnymi dla obciążeń roboczych o małych opóźnieniach i dużej przepustowości. Project Reactor i Spring portfolio współpracują ze sobą, aby umożliwić programistom tworzenie reaktywnych systemów klasy korporacyjnej, które są responsywne, odporne, elastyczne i sterowane komunikatami.</a:t>
            </a:r>
            <a:endParaRPr/>
          </a:p>
          <a:p>
            <a:pPr indent="0" lvl="0" marL="457200" rtl="0" algn="l">
              <a:spcBef>
                <a:spcPts val="1200"/>
              </a:spcBef>
              <a:spcAft>
                <a:spcPts val="1200"/>
              </a:spcAft>
              <a:buNone/>
            </a:pPr>
            <a:r>
              <a:t/>
            </a:r>
            <a:endParaRPr/>
          </a:p>
        </p:txBody>
      </p:sp>
      <p:pic>
        <p:nvPicPr>
          <p:cNvPr id="317" name="Google Shape;317;p42"/>
          <p:cNvPicPr preferRelativeResize="0"/>
          <p:nvPr/>
        </p:nvPicPr>
        <p:blipFill>
          <a:blip r:embed="rId3">
            <a:alphaModFix/>
          </a:blip>
          <a:stretch>
            <a:fillRect/>
          </a:stretch>
        </p:blipFill>
        <p:spPr>
          <a:xfrm>
            <a:off x="7754850" y="131125"/>
            <a:ext cx="977900" cy="933425"/>
          </a:xfrm>
          <a:prstGeom prst="rect">
            <a:avLst/>
          </a:prstGeom>
          <a:noFill/>
          <a:ln>
            <a:noFill/>
          </a:ln>
          <a:effectLst>
            <a:outerShdw blurRad="57150" rotWithShape="0" algn="bl" dir="5400000" dist="19050">
              <a:srgbClr val="FFFFFF">
                <a:alpha val="860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43"/>
          <p:cNvSpPr txBox="1"/>
          <p:nvPr>
            <p:ph type="title"/>
          </p:nvPr>
        </p:nvSpPr>
        <p:spPr>
          <a:xfrm>
            <a:off x="311700" y="410000"/>
            <a:ext cx="7313400" cy="6078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1200"/>
              </a:spcBef>
              <a:spcAft>
                <a:spcPts val="0"/>
              </a:spcAft>
              <a:buNone/>
            </a:pPr>
            <a:r>
              <a:rPr lang="pl"/>
              <a:t>Czym jest przetwarzanie reaktywne i dlaczego warto je stosować?</a:t>
            </a:r>
            <a:endParaRPr/>
          </a:p>
          <a:p>
            <a:pPr indent="0" lvl="0" marL="0" rtl="0" algn="l">
              <a:spcBef>
                <a:spcPts val="1200"/>
              </a:spcBef>
              <a:spcAft>
                <a:spcPts val="0"/>
              </a:spcAft>
              <a:buNone/>
            </a:pPr>
            <a:r>
              <a:t/>
            </a:r>
            <a:endParaRPr/>
          </a:p>
        </p:txBody>
      </p:sp>
      <p:sp>
        <p:nvSpPr>
          <p:cNvPr id="323" name="Google Shape;323;p43"/>
          <p:cNvSpPr txBox="1"/>
          <p:nvPr>
            <p:ph idx="1" type="body"/>
          </p:nvPr>
        </p:nvSpPr>
        <p:spPr>
          <a:xfrm>
            <a:off x="67925" y="1740500"/>
            <a:ext cx="8520600" cy="2818500"/>
          </a:xfrm>
          <a:prstGeom prst="rect">
            <a:avLst/>
          </a:prstGeom>
        </p:spPr>
        <p:txBody>
          <a:bodyPr anchorCtr="0" anchor="t" bIns="91425" lIns="91425" spcFirstLastPara="1" rIns="91425" wrap="square" tIns="91425">
            <a:normAutofit lnSpcReduction="20000"/>
          </a:bodyPr>
          <a:lstStyle/>
          <a:p>
            <a:pPr indent="0" lvl="0" marL="0" rtl="0" algn="l">
              <a:spcBef>
                <a:spcPts val="1200"/>
              </a:spcBef>
              <a:spcAft>
                <a:spcPts val="0"/>
              </a:spcAft>
              <a:buNone/>
            </a:pPr>
            <a:r>
              <a:rPr lang="pl">
                <a:solidFill>
                  <a:srgbClr val="000000"/>
                </a:solidFill>
              </a:rPr>
              <a:t>Przetwarzanie reaktywne to paradygmat, który umożliwia programistom tworzenie asynchronicznych aplikacji, które mogą obsługiwać kontrolę przepływu (</a:t>
            </a:r>
            <a:r>
              <a:rPr lang="pl">
                <a:solidFill>
                  <a:srgbClr val="333333"/>
                </a:solidFill>
              </a:rPr>
              <a:t>flow control</a:t>
            </a:r>
            <a:r>
              <a:rPr lang="pl">
                <a:solidFill>
                  <a:srgbClr val="000000"/>
                </a:solidFill>
              </a:rPr>
              <a:t>).</a:t>
            </a:r>
            <a:endParaRPr>
              <a:solidFill>
                <a:srgbClr val="000000"/>
              </a:solidFill>
            </a:endParaRPr>
          </a:p>
          <a:p>
            <a:pPr indent="0" lvl="0" marL="0" rtl="0" algn="l">
              <a:spcBef>
                <a:spcPts val="1200"/>
              </a:spcBef>
              <a:spcAft>
                <a:spcPts val="0"/>
              </a:spcAft>
              <a:buNone/>
            </a:pPr>
            <a:r>
              <a:rPr lang="pl"/>
              <a:t>Systemy reaktywne lepiej wykorzystują nowoczesne procesory. Ponadto uwzględnienie przeciwciśnienia (</a:t>
            </a:r>
            <a:r>
              <a:rPr lang="pl"/>
              <a:t>back-pressure</a:t>
            </a:r>
            <a:r>
              <a:rPr lang="pl"/>
              <a:t>) w programowaniu reaktywnym zapewnia lepszą elastyczność między osobnymi komponentami.</a:t>
            </a:r>
            <a:endParaRPr/>
          </a:p>
          <a:p>
            <a:pPr indent="0" lvl="0" marL="457200" rtl="0" algn="l">
              <a:spcBef>
                <a:spcPts val="1200"/>
              </a:spcBef>
              <a:spcAft>
                <a:spcPts val="0"/>
              </a:spcAft>
              <a:buNone/>
            </a:pPr>
            <a:r>
              <a:t/>
            </a:r>
            <a:endParaRPr/>
          </a:p>
          <a:p>
            <a:pPr indent="0" lvl="0" marL="457200" rtl="0" algn="l">
              <a:spcBef>
                <a:spcPts val="1200"/>
              </a:spcBef>
              <a:spcAft>
                <a:spcPts val="1200"/>
              </a:spcAft>
              <a:buNone/>
            </a:pPr>
            <a:r>
              <a:t/>
            </a:r>
            <a:endParaRPr/>
          </a:p>
        </p:txBody>
      </p:sp>
      <p:pic>
        <p:nvPicPr>
          <p:cNvPr id="324" name="Google Shape;324;p43"/>
          <p:cNvPicPr preferRelativeResize="0"/>
          <p:nvPr/>
        </p:nvPicPr>
        <p:blipFill>
          <a:blip r:embed="rId3">
            <a:alphaModFix/>
          </a:blip>
          <a:stretch>
            <a:fillRect/>
          </a:stretch>
        </p:blipFill>
        <p:spPr>
          <a:xfrm>
            <a:off x="7754850" y="131125"/>
            <a:ext cx="977900" cy="933425"/>
          </a:xfrm>
          <a:prstGeom prst="rect">
            <a:avLst/>
          </a:prstGeom>
          <a:noFill/>
          <a:ln>
            <a:noFill/>
          </a:ln>
          <a:effectLst>
            <a:outerShdw blurRad="57150" rotWithShape="0" algn="bl" dir="5400000" dist="19050">
              <a:srgbClr val="FFFFFF">
                <a:alpha val="86000"/>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44"/>
          <p:cNvSpPr txBox="1"/>
          <p:nvPr>
            <p:ph type="title"/>
          </p:nvPr>
        </p:nvSpPr>
        <p:spPr>
          <a:xfrm>
            <a:off x="311700" y="410000"/>
            <a:ext cx="7313400" cy="6078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1200"/>
              </a:spcBef>
              <a:spcAft>
                <a:spcPts val="0"/>
              </a:spcAft>
              <a:buNone/>
            </a:pPr>
            <a:r>
              <a:rPr lang="pl"/>
              <a:t>Przykład </a:t>
            </a:r>
            <a:r>
              <a:rPr lang="pl"/>
              <a:t>Reactive Support</a:t>
            </a:r>
            <a:endParaRPr/>
          </a:p>
          <a:p>
            <a:pPr indent="0" lvl="0" marL="0" rtl="0" algn="l">
              <a:lnSpc>
                <a:spcPct val="115000"/>
              </a:lnSpc>
              <a:spcBef>
                <a:spcPts val="1200"/>
              </a:spcBef>
              <a:spcAft>
                <a:spcPts val="0"/>
              </a:spcAft>
              <a:buNone/>
            </a:pPr>
            <a:r>
              <a:rPr lang="pl"/>
              <a:t> </a:t>
            </a:r>
            <a:endParaRPr/>
          </a:p>
          <a:p>
            <a:pPr indent="0" lvl="0" marL="0" rtl="0" algn="l">
              <a:spcBef>
                <a:spcPts val="1200"/>
              </a:spcBef>
              <a:spcAft>
                <a:spcPts val="0"/>
              </a:spcAft>
              <a:buNone/>
            </a:pPr>
            <a:r>
              <a:t/>
            </a:r>
            <a:endParaRPr/>
          </a:p>
        </p:txBody>
      </p:sp>
      <p:pic>
        <p:nvPicPr>
          <p:cNvPr id="330" name="Google Shape;330;p44"/>
          <p:cNvPicPr preferRelativeResize="0"/>
          <p:nvPr/>
        </p:nvPicPr>
        <p:blipFill>
          <a:blip r:embed="rId3">
            <a:alphaModFix/>
          </a:blip>
          <a:stretch>
            <a:fillRect/>
          </a:stretch>
        </p:blipFill>
        <p:spPr>
          <a:xfrm>
            <a:off x="7754850" y="131125"/>
            <a:ext cx="977900" cy="933425"/>
          </a:xfrm>
          <a:prstGeom prst="rect">
            <a:avLst/>
          </a:prstGeom>
          <a:noFill/>
          <a:ln>
            <a:noFill/>
          </a:ln>
          <a:effectLst>
            <a:outerShdw blurRad="57150" rotWithShape="0" algn="bl" dir="5400000" dist="19050">
              <a:srgbClr val="FFFFFF">
                <a:alpha val="86000"/>
              </a:srgbClr>
            </a:outerShdw>
          </a:effectLst>
        </p:spPr>
      </p:pic>
      <p:pic>
        <p:nvPicPr>
          <p:cNvPr id="331" name="Google Shape;331;p44"/>
          <p:cNvPicPr preferRelativeResize="0"/>
          <p:nvPr/>
        </p:nvPicPr>
        <p:blipFill>
          <a:blip r:embed="rId4">
            <a:alphaModFix/>
          </a:blip>
          <a:stretch>
            <a:fillRect/>
          </a:stretch>
        </p:blipFill>
        <p:spPr>
          <a:xfrm>
            <a:off x="258075" y="1212075"/>
            <a:ext cx="6448176" cy="312212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45"/>
          <p:cNvSpPr txBox="1"/>
          <p:nvPr>
            <p:ph type="title"/>
          </p:nvPr>
        </p:nvSpPr>
        <p:spPr>
          <a:xfrm>
            <a:off x="311700" y="410000"/>
            <a:ext cx="7313400" cy="6078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1200"/>
              </a:spcBef>
              <a:spcAft>
                <a:spcPts val="0"/>
              </a:spcAft>
              <a:buNone/>
            </a:pPr>
            <a:r>
              <a:rPr lang="pl"/>
              <a:t>Reaktywne mikroserwisy </a:t>
            </a:r>
            <a:r>
              <a:rPr lang="pl"/>
              <a:t>z</a:t>
            </a:r>
            <a:r>
              <a:rPr lang="pl"/>
              <a:t> Spring Boot</a:t>
            </a:r>
            <a:endParaRPr/>
          </a:p>
          <a:p>
            <a:pPr indent="0" lvl="0" marL="0" rtl="0" algn="l">
              <a:lnSpc>
                <a:spcPct val="115000"/>
              </a:lnSpc>
              <a:spcBef>
                <a:spcPts val="1200"/>
              </a:spcBef>
              <a:spcAft>
                <a:spcPts val="0"/>
              </a:spcAft>
              <a:buNone/>
            </a:pPr>
            <a:r>
              <a:rPr lang="pl"/>
              <a:t> </a:t>
            </a:r>
            <a:endParaRPr/>
          </a:p>
          <a:p>
            <a:pPr indent="0" lvl="0" marL="0" rtl="0" algn="l">
              <a:spcBef>
                <a:spcPts val="1200"/>
              </a:spcBef>
              <a:spcAft>
                <a:spcPts val="0"/>
              </a:spcAft>
              <a:buNone/>
            </a:pPr>
            <a:r>
              <a:t/>
            </a:r>
            <a:endParaRPr/>
          </a:p>
        </p:txBody>
      </p:sp>
      <p:pic>
        <p:nvPicPr>
          <p:cNvPr id="337" name="Google Shape;337;p45"/>
          <p:cNvPicPr preferRelativeResize="0"/>
          <p:nvPr/>
        </p:nvPicPr>
        <p:blipFill>
          <a:blip r:embed="rId3">
            <a:alphaModFix/>
          </a:blip>
          <a:stretch>
            <a:fillRect/>
          </a:stretch>
        </p:blipFill>
        <p:spPr>
          <a:xfrm>
            <a:off x="7754850" y="131125"/>
            <a:ext cx="977900" cy="933425"/>
          </a:xfrm>
          <a:prstGeom prst="rect">
            <a:avLst/>
          </a:prstGeom>
          <a:noFill/>
          <a:ln>
            <a:noFill/>
          </a:ln>
          <a:effectLst>
            <a:outerShdw blurRad="57150" rotWithShape="0" algn="bl" dir="5400000" dist="19050">
              <a:srgbClr val="FFFFFF">
                <a:alpha val="86000"/>
              </a:srgbClr>
            </a:outerShdw>
          </a:effectLst>
        </p:spPr>
      </p:pic>
      <p:pic>
        <p:nvPicPr>
          <p:cNvPr id="338" name="Google Shape;338;p45"/>
          <p:cNvPicPr preferRelativeResize="0"/>
          <p:nvPr/>
        </p:nvPicPr>
        <p:blipFill>
          <a:blip r:embed="rId4">
            <a:alphaModFix/>
          </a:blip>
          <a:stretch>
            <a:fillRect/>
          </a:stretch>
        </p:blipFill>
        <p:spPr>
          <a:xfrm>
            <a:off x="771575" y="1017800"/>
            <a:ext cx="4674174" cy="354455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46"/>
          <p:cNvSpPr txBox="1"/>
          <p:nvPr>
            <p:ph type="ctrTitle"/>
          </p:nvPr>
        </p:nvSpPr>
        <p:spPr>
          <a:xfrm>
            <a:off x="460950" y="2326347"/>
            <a:ext cx="8222100" cy="838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pl"/>
              <a:t>Dziękujemy za uwagę!</a:t>
            </a:r>
            <a:endParaRPr/>
          </a:p>
        </p:txBody>
      </p:sp>
      <p:pic>
        <p:nvPicPr>
          <p:cNvPr id="344" name="Google Shape;344;p46"/>
          <p:cNvPicPr preferRelativeResize="0"/>
          <p:nvPr/>
        </p:nvPicPr>
        <p:blipFill>
          <a:blip r:embed="rId3">
            <a:alphaModFix/>
          </a:blip>
          <a:stretch>
            <a:fillRect/>
          </a:stretch>
        </p:blipFill>
        <p:spPr>
          <a:xfrm>
            <a:off x="112425" y="79925"/>
            <a:ext cx="2200575" cy="2100525"/>
          </a:xfrm>
          <a:prstGeom prst="rect">
            <a:avLst/>
          </a:prstGeom>
          <a:noFill/>
          <a:ln>
            <a:noFill/>
          </a:ln>
          <a:effectLst>
            <a:outerShdw blurRad="57150" rotWithShape="0" algn="bl" dir="5400000" dist="19050">
              <a:srgbClr val="FFFFFF">
                <a:alpha val="86000"/>
              </a:srgbClr>
            </a:outerShdw>
          </a:effectLst>
        </p:spPr>
      </p:pic>
      <p:sp>
        <p:nvSpPr>
          <p:cNvPr id="345" name="Google Shape;345;p46"/>
          <p:cNvSpPr txBox="1"/>
          <p:nvPr>
            <p:ph idx="1" type="subTitle"/>
          </p:nvPr>
        </p:nvSpPr>
        <p:spPr>
          <a:xfrm>
            <a:off x="187950" y="4495900"/>
            <a:ext cx="8768100" cy="482700"/>
          </a:xfrm>
          <a:prstGeom prst="rect">
            <a:avLst/>
          </a:prstGeom>
        </p:spPr>
        <p:txBody>
          <a:bodyPr anchorCtr="0" anchor="t" bIns="91425" lIns="91425" spcFirstLastPara="1" rIns="91425" wrap="square" tIns="91425">
            <a:normAutofit/>
          </a:bodyPr>
          <a:lstStyle/>
          <a:p>
            <a:pPr indent="0" lvl="0" marL="0" rtl="0" algn="ctr">
              <a:lnSpc>
                <a:spcPct val="80000"/>
              </a:lnSpc>
              <a:spcBef>
                <a:spcPts val="0"/>
              </a:spcBef>
              <a:spcAft>
                <a:spcPts val="0"/>
              </a:spcAft>
              <a:buSzPts val="1018"/>
              <a:buNone/>
            </a:pPr>
            <a:r>
              <a:rPr lang="pl" sz="1142"/>
              <a:t>Wykonali: Dawid Ropa, Arkadiusz Pajor, Jakub Grzegorzak, Paweł Stanisławski, Julia Chotkiewicz, Grzegorz Landowski</a:t>
            </a:r>
            <a:endParaRPr sz="1142"/>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6"/>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t>Wprowadzenie cd.</a:t>
            </a:r>
            <a:endParaRPr/>
          </a:p>
        </p:txBody>
      </p:sp>
      <p:pic>
        <p:nvPicPr>
          <p:cNvPr id="107" name="Google Shape;107;p16"/>
          <p:cNvPicPr preferRelativeResize="0"/>
          <p:nvPr/>
        </p:nvPicPr>
        <p:blipFill>
          <a:blip r:embed="rId3">
            <a:alphaModFix/>
          </a:blip>
          <a:stretch>
            <a:fillRect/>
          </a:stretch>
        </p:blipFill>
        <p:spPr>
          <a:xfrm>
            <a:off x="7754850" y="131125"/>
            <a:ext cx="977900" cy="933425"/>
          </a:xfrm>
          <a:prstGeom prst="rect">
            <a:avLst/>
          </a:prstGeom>
          <a:noFill/>
          <a:ln>
            <a:noFill/>
          </a:ln>
          <a:effectLst>
            <a:outerShdw blurRad="57150" rotWithShape="0" algn="bl" dir="5400000" dist="19050">
              <a:srgbClr val="FFFFFF">
                <a:alpha val="86000"/>
              </a:srgbClr>
            </a:outerShdw>
          </a:effectLst>
        </p:spPr>
      </p:pic>
      <p:grpSp>
        <p:nvGrpSpPr>
          <p:cNvPr id="108" name="Google Shape;108;p16"/>
          <p:cNvGrpSpPr/>
          <p:nvPr/>
        </p:nvGrpSpPr>
        <p:grpSpPr>
          <a:xfrm>
            <a:off x="5337280" y="1563468"/>
            <a:ext cx="2577454" cy="1167744"/>
            <a:chOff x="5632317" y="1189775"/>
            <a:chExt cx="3305700" cy="1809054"/>
          </a:xfrm>
        </p:grpSpPr>
        <p:sp>
          <p:nvSpPr>
            <p:cNvPr id="109" name="Google Shape;109;p16"/>
            <p:cNvSpPr/>
            <p:nvPr/>
          </p:nvSpPr>
          <p:spPr>
            <a:xfrm>
              <a:off x="5632317" y="1189775"/>
              <a:ext cx="3305700" cy="669000"/>
            </a:xfrm>
            <a:prstGeom prst="chevron">
              <a:avLst>
                <a:gd fmla="val 50000" name="adj"/>
              </a:avLst>
            </a:prstGeom>
            <a:solidFill>
              <a:srgbClr val="307B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pl">
                  <a:solidFill>
                    <a:srgbClr val="FFFFFF"/>
                  </a:solidFill>
                  <a:latin typeface="Roboto"/>
                  <a:ea typeface="Roboto"/>
                  <a:cs typeface="Roboto"/>
                  <a:sym typeface="Roboto"/>
                </a:rPr>
                <a:t>Obecnie</a:t>
              </a:r>
              <a:endParaRPr>
                <a:solidFill>
                  <a:srgbClr val="FFFFFF"/>
                </a:solidFill>
                <a:latin typeface="Roboto"/>
                <a:ea typeface="Roboto"/>
                <a:cs typeface="Roboto"/>
                <a:sym typeface="Roboto"/>
              </a:endParaRPr>
            </a:p>
          </p:txBody>
        </p:sp>
        <p:sp>
          <p:nvSpPr>
            <p:cNvPr id="110" name="Google Shape;110;p16"/>
            <p:cNvSpPr txBox="1"/>
            <p:nvPr/>
          </p:nvSpPr>
          <p:spPr>
            <a:xfrm>
              <a:off x="6167068" y="2057129"/>
              <a:ext cx="2298600" cy="941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latin typeface="Roboto"/>
                <a:ea typeface="Roboto"/>
                <a:cs typeface="Roboto"/>
                <a:sym typeface="Roboto"/>
              </a:endParaRPr>
            </a:p>
          </p:txBody>
        </p:sp>
      </p:grpSp>
      <p:grpSp>
        <p:nvGrpSpPr>
          <p:cNvPr id="111" name="Google Shape;111;p16"/>
          <p:cNvGrpSpPr/>
          <p:nvPr/>
        </p:nvGrpSpPr>
        <p:grpSpPr>
          <a:xfrm>
            <a:off x="945763" y="1563607"/>
            <a:ext cx="2765518" cy="1493133"/>
            <a:chOff x="0" y="1189989"/>
            <a:chExt cx="3546900" cy="2313142"/>
          </a:xfrm>
        </p:grpSpPr>
        <p:sp>
          <p:nvSpPr>
            <p:cNvPr id="112" name="Google Shape;112;p16"/>
            <p:cNvSpPr/>
            <p:nvPr/>
          </p:nvSpPr>
          <p:spPr>
            <a:xfrm>
              <a:off x="0" y="1189989"/>
              <a:ext cx="3546900" cy="669000"/>
            </a:xfrm>
            <a:prstGeom prst="homePlate">
              <a:avLst>
                <a:gd fmla="val 50000" name="adj"/>
              </a:avLst>
            </a:prstGeom>
            <a:solidFill>
              <a:srgbClr val="0944A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pl">
                  <a:solidFill>
                    <a:srgbClr val="FFFFFF"/>
                  </a:solidFill>
                  <a:latin typeface="Roboto"/>
                  <a:ea typeface="Roboto"/>
                  <a:cs typeface="Roboto"/>
                  <a:sym typeface="Roboto"/>
                </a:rPr>
                <a:t>2003 r.</a:t>
              </a:r>
              <a:endParaRPr>
                <a:solidFill>
                  <a:srgbClr val="FFFFFF"/>
                </a:solidFill>
                <a:latin typeface="Roboto"/>
                <a:ea typeface="Roboto"/>
                <a:cs typeface="Roboto"/>
                <a:sym typeface="Roboto"/>
              </a:endParaRPr>
            </a:p>
          </p:txBody>
        </p:sp>
        <p:sp>
          <p:nvSpPr>
            <p:cNvPr id="113" name="Google Shape;113;p16"/>
            <p:cNvSpPr txBox="1"/>
            <p:nvPr/>
          </p:nvSpPr>
          <p:spPr>
            <a:xfrm>
              <a:off x="655364" y="2057131"/>
              <a:ext cx="2151000" cy="1446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pl" sz="1200"/>
                <a:t>Acegi Security System</a:t>
              </a:r>
              <a:endParaRPr b="1" sz="1200">
                <a:latin typeface="Roboto"/>
                <a:ea typeface="Roboto"/>
                <a:cs typeface="Roboto"/>
                <a:sym typeface="Roboto"/>
              </a:endParaRPr>
            </a:p>
          </p:txBody>
        </p:sp>
      </p:grpSp>
      <p:grpSp>
        <p:nvGrpSpPr>
          <p:cNvPr id="114" name="Google Shape;114;p16"/>
          <p:cNvGrpSpPr/>
          <p:nvPr/>
        </p:nvGrpSpPr>
        <p:grpSpPr>
          <a:xfrm>
            <a:off x="3241358" y="1563468"/>
            <a:ext cx="2577454" cy="1314532"/>
            <a:chOff x="2944204" y="1189775"/>
            <a:chExt cx="3305700" cy="2036455"/>
          </a:xfrm>
        </p:grpSpPr>
        <p:sp>
          <p:nvSpPr>
            <p:cNvPr id="115" name="Google Shape;115;p16"/>
            <p:cNvSpPr/>
            <p:nvPr/>
          </p:nvSpPr>
          <p:spPr>
            <a:xfrm>
              <a:off x="2944204" y="1189775"/>
              <a:ext cx="3305700" cy="669000"/>
            </a:xfrm>
            <a:prstGeom prst="chevron">
              <a:avLst>
                <a:gd fmla="val 50000" name="adj"/>
              </a:avLst>
            </a:prstGeom>
            <a:solidFill>
              <a:srgbClr val="0D5DD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pl">
                  <a:solidFill>
                    <a:srgbClr val="FFFFFF"/>
                  </a:solidFill>
                  <a:latin typeface="Roboto"/>
                  <a:ea typeface="Roboto"/>
                  <a:cs typeface="Roboto"/>
                  <a:sym typeface="Roboto"/>
                </a:rPr>
                <a:t>2007 r.</a:t>
              </a:r>
              <a:endParaRPr>
                <a:solidFill>
                  <a:srgbClr val="FFFFFF"/>
                </a:solidFill>
                <a:latin typeface="Roboto"/>
                <a:ea typeface="Roboto"/>
                <a:cs typeface="Roboto"/>
                <a:sym typeface="Roboto"/>
              </a:endParaRPr>
            </a:p>
          </p:txBody>
        </p:sp>
        <p:sp>
          <p:nvSpPr>
            <p:cNvPr id="116" name="Google Shape;116;p16"/>
            <p:cNvSpPr txBox="1"/>
            <p:nvPr/>
          </p:nvSpPr>
          <p:spPr>
            <a:xfrm>
              <a:off x="3478950" y="2057130"/>
              <a:ext cx="2226600" cy="1169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pl" sz="1200"/>
                <a:t>Spring Security</a:t>
              </a:r>
              <a:endParaRPr b="1" sz="1200">
                <a:latin typeface="Roboto"/>
                <a:ea typeface="Roboto"/>
                <a:cs typeface="Roboto"/>
                <a:sym typeface="Roboto"/>
              </a:endParaRPr>
            </a:p>
          </p:txBody>
        </p:sp>
      </p:grpSp>
      <p:sp>
        <p:nvSpPr>
          <p:cNvPr id="117" name="Google Shape;117;p16"/>
          <p:cNvSpPr txBox="1"/>
          <p:nvPr/>
        </p:nvSpPr>
        <p:spPr>
          <a:xfrm>
            <a:off x="1258550" y="3056738"/>
            <a:ext cx="4720800" cy="369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pl" sz="1200"/>
              <a:t>Spring Security Features</a:t>
            </a:r>
            <a:endParaRPr sz="1000"/>
          </a:p>
        </p:txBody>
      </p:sp>
      <p:graphicFrame>
        <p:nvGraphicFramePr>
          <p:cNvPr id="118" name="Google Shape;118;p16"/>
          <p:cNvGraphicFramePr/>
          <p:nvPr/>
        </p:nvGraphicFramePr>
        <p:xfrm>
          <a:off x="945775" y="3423675"/>
          <a:ext cx="3000000" cy="3000000"/>
        </p:xfrm>
        <a:graphic>
          <a:graphicData uri="http://schemas.openxmlformats.org/drawingml/2006/table">
            <a:tbl>
              <a:tblPr>
                <a:noFill/>
                <a:tableStyleId>{7B97B562-C7DA-4E11-ACCF-2C81F570AAD4}</a:tableStyleId>
              </a:tblPr>
              <a:tblGrid>
                <a:gridCol w="2649850"/>
                <a:gridCol w="2696500"/>
              </a:tblGrid>
              <a:tr h="1188225">
                <a:tc>
                  <a:txBody>
                    <a:bodyPr/>
                    <a:lstStyle/>
                    <a:p>
                      <a:pPr indent="-292100" lvl="0" marL="457200" rtl="0" algn="l">
                        <a:lnSpc>
                          <a:spcPct val="115000"/>
                        </a:lnSpc>
                        <a:spcBef>
                          <a:spcPts val="0"/>
                        </a:spcBef>
                        <a:spcAft>
                          <a:spcPts val="0"/>
                        </a:spcAft>
                        <a:buSzPts val="1000"/>
                        <a:buChar char="●"/>
                      </a:pPr>
                      <a:r>
                        <a:rPr lang="pl" sz="1000"/>
                        <a:t>Authorization</a:t>
                      </a:r>
                      <a:endParaRPr sz="1000"/>
                    </a:p>
                    <a:p>
                      <a:pPr indent="-292100" lvl="0" marL="457200" rtl="0" algn="l">
                        <a:lnSpc>
                          <a:spcPct val="115000"/>
                        </a:lnSpc>
                        <a:spcBef>
                          <a:spcPts val="0"/>
                        </a:spcBef>
                        <a:spcAft>
                          <a:spcPts val="0"/>
                        </a:spcAft>
                        <a:buSzPts val="1000"/>
                        <a:buChar char="●"/>
                      </a:pPr>
                      <a:r>
                        <a:rPr lang="pl" sz="1000"/>
                        <a:t>Single sign-on</a:t>
                      </a:r>
                      <a:endParaRPr sz="1000"/>
                    </a:p>
                    <a:p>
                      <a:pPr indent="-292100" lvl="0" marL="457200" rtl="0" algn="l">
                        <a:lnSpc>
                          <a:spcPct val="115000"/>
                        </a:lnSpc>
                        <a:spcBef>
                          <a:spcPts val="0"/>
                        </a:spcBef>
                        <a:spcAft>
                          <a:spcPts val="0"/>
                        </a:spcAft>
                        <a:buSzPts val="1000"/>
                        <a:buChar char="●"/>
                      </a:pPr>
                      <a:r>
                        <a:rPr lang="pl" sz="1000"/>
                        <a:t>Software Localization</a:t>
                      </a:r>
                      <a:endParaRPr sz="1000"/>
                    </a:p>
                    <a:p>
                      <a:pPr indent="-292100" lvl="0" marL="457200" rtl="0" algn="l">
                        <a:lnSpc>
                          <a:spcPct val="115000"/>
                        </a:lnSpc>
                        <a:spcBef>
                          <a:spcPts val="0"/>
                        </a:spcBef>
                        <a:spcAft>
                          <a:spcPts val="0"/>
                        </a:spcAft>
                        <a:buSzPts val="1000"/>
                        <a:buChar char="●"/>
                      </a:pPr>
                      <a:r>
                        <a:rPr lang="pl" sz="1000"/>
                        <a:t>Remember-me</a:t>
                      </a:r>
                      <a:endParaRPr sz="1000"/>
                    </a:p>
                    <a:p>
                      <a:pPr indent="-292100" lvl="0" marL="457200" rtl="0" algn="l">
                        <a:lnSpc>
                          <a:spcPct val="115000"/>
                        </a:lnSpc>
                        <a:spcBef>
                          <a:spcPts val="0"/>
                        </a:spcBef>
                        <a:spcAft>
                          <a:spcPts val="0"/>
                        </a:spcAft>
                        <a:buSzPts val="1000"/>
                        <a:buChar char="●"/>
                      </a:pPr>
                      <a:r>
                        <a:rPr lang="pl" sz="1000"/>
                        <a:t>LDAP (Lightweight Directory Access Protocol)</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292100" lvl="0" marL="457200" rtl="0" algn="l">
                        <a:lnSpc>
                          <a:spcPct val="115000"/>
                        </a:lnSpc>
                        <a:spcBef>
                          <a:spcPts val="0"/>
                        </a:spcBef>
                        <a:spcAft>
                          <a:spcPts val="0"/>
                        </a:spcAft>
                        <a:buSzPts val="1000"/>
                        <a:buChar char="●"/>
                      </a:pPr>
                      <a:r>
                        <a:rPr lang="pl" sz="1000"/>
                        <a:t>JAAS (Java Authentication and Authorization Service) LoginModule</a:t>
                      </a:r>
                      <a:endParaRPr sz="1000"/>
                    </a:p>
                    <a:p>
                      <a:pPr indent="-292100" lvl="0" marL="457200" rtl="0" algn="l">
                        <a:lnSpc>
                          <a:spcPct val="115000"/>
                        </a:lnSpc>
                        <a:spcBef>
                          <a:spcPts val="0"/>
                        </a:spcBef>
                        <a:spcAft>
                          <a:spcPts val="0"/>
                        </a:spcAft>
                        <a:buSzPts val="1000"/>
                        <a:buChar char="●"/>
                      </a:pPr>
                      <a:r>
                        <a:rPr lang="pl" sz="1000"/>
                        <a:t>Web Form Authentication</a:t>
                      </a:r>
                      <a:endParaRPr sz="1000"/>
                    </a:p>
                    <a:p>
                      <a:pPr indent="-292100" lvl="0" marL="457200" rtl="0" algn="l">
                        <a:lnSpc>
                          <a:spcPct val="115000"/>
                        </a:lnSpc>
                        <a:spcBef>
                          <a:spcPts val="0"/>
                        </a:spcBef>
                        <a:spcAft>
                          <a:spcPts val="0"/>
                        </a:spcAft>
                        <a:buSzPts val="1000"/>
                        <a:buChar char="●"/>
                      </a:pPr>
                      <a:r>
                        <a:rPr lang="pl" sz="1000"/>
                        <a:t>Digest Access Authentication</a:t>
                      </a:r>
                      <a:endParaRPr sz="1000"/>
                    </a:p>
                    <a:p>
                      <a:pPr indent="-292100" lvl="0" marL="457200" rtl="0" algn="l">
                        <a:lnSpc>
                          <a:spcPct val="115000"/>
                        </a:lnSpc>
                        <a:spcBef>
                          <a:spcPts val="0"/>
                        </a:spcBef>
                        <a:spcAft>
                          <a:spcPts val="0"/>
                        </a:spcAft>
                        <a:buSzPts val="1000"/>
                        <a:buChar char="●"/>
                      </a:pPr>
                      <a:r>
                        <a:rPr lang="pl" sz="1000"/>
                        <a:t>HTTP Authorization</a:t>
                      </a:r>
                      <a:endParaRPr sz="1000"/>
                    </a:p>
                    <a:p>
                      <a:pPr indent="-292100" lvl="0" marL="457200" rtl="0" algn="l">
                        <a:lnSpc>
                          <a:spcPct val="115000"/>
                        </a:lnSpc>
                        <a:spcBef>
                          <a:spcPts val="0"/>
                        </a:spcBef>
                        <a:spcAft>
                          <a:spcPts val="0"/>
                        </a:spcAft>
                        <a:buSzPts val="1000"/>
                        <a:buChar char="●"/>
                      </a:pPr>
                      <a:r>
                        <a:rPr lang="pl" sz="1000"/>
                        <a:t>Basic Access Authentication</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7"/>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t>Uwierzytelnianie i autoryzacja </a:t>
            </a:r>
            <a:endParaRPr/>
          </a:p>
        </p:txBody>
      </p:sp>
      <p:pic>
        <p:nvPicPr>
          <p:cNvPr id="124" name="Google Shape;124;p17"/>
          <p:cNvPicPr preferRelativeResize="0"/>
          <p:nvPr/>
        </p:nvPicPr>
        <p:blipFill>
          <a:blip r:embed="rId3">
            <a:alphaModFix/>
          </a:blip>
          <a:stretch>
            <a:fillRect/>
          </a:stretch>
        </p:blipFill>
        <p:spPr>
          <a:xfrm>
            <a:off x="7754850" y="131125"/>
            <a:ext cx="977900" cy="933425"/>
          </a:xfrm>
          <a:prstGeom prst="rect">
            <a:avLst/>
          </a:prstGeom>
          <a:noFill/>
          <a:ln>
            <a:noFill/>
          </a:ln>
          <a:effectLst>
            <a:outerShdw blurRad="57150" rotWithShape="0" algn="bl" dir="5400000" dist="19050">
              <a:srgbClr val="FFFFFF">
                <a:alpha val="86000"/>
              </a:srgbClr>
            </a:outerShdw>
          </a:effectLst>
        </p:spPr>
      </p:pic>
      <p:pic>
        <p:nvPicPr>
          <p:cNvPr id="125" name="Google Shape;125;p17"/>
          <p:cNvPicPr preferRelativeResize="0"/>
          <p:nvPr/>
        </p:nvPicPr>
        <p:blipFill rotWithShape="1">
          <a:blip r:embed="rId4">
            <a:alphaModFix/>
          </a:blip>
          <a:srcRect b="0" l="9198" r="0" t="13487"/>
          <a:stretch/>
        </p:blipFill>
        <p:spPr>
          <a:xfrm>
            <a:off x="1177750" y="1330950"/>
            <a:ext cx="5551101" cy="33054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8"/>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t>Konfiguracja</a:t>
            </a:r>
            <a:endParaRPr/>
          </a:p>
        </p:txBody>
      </p:sp>
      <p:sp>
        <p:nvSpPr>
          <p:cNvPr id="131" name="Google Shape;131;p18"/>
          <p:cNvSpPr txBox="1"/>
          <p:nvPr>
            <p:ph idx="1" type="body"/>
          </p:nvPr>
        </p:nvSpPr>
        <p:spPr>
          <a:xfrm>
            <a:off x="311700" y="1229875"/>
            <a:ext cx="8520600" cy="33390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pl"/>
              <a:t>Aby móc korzystać ze Spring Security należy dodać odpowiednie moduły podczas budowania projektu w Gradle/Maven.</a:t>
            </a:r>
            <a:endParaRPr/>
          </a:p>
          <a:p>
            <a:pPr indent="0" lvl="0" marL="0" rtl="0" algn="l">
              <a:spcBef>
                <a:spcPts val="1200"/>
              </a:spcBef>
              <a:spcAft>
                <a:spcPts val="0"/>
              </a:spcAft>
              <a:buNone/>
            </a:pPr>
            <a:r>
              <a:rPr lang="pl"/>
              <a:t>Są to między innymi moduły omówione w poprzedni podrozdziale, takie jak:</a:t>
            </a:r>
            <a:endParaRPr/>
          </a:p>
          <a:p>
            <a:pPr indent="0" lvl="0" marL="0" rtl="0" algn="l">
              <a:spcBef>
                <a:spcPts val="1200"/>
              </a:spcBef>
              <a:spcAft>
                <a:spcPts val="0"/>
              </a:spcAft>
              <a:buNone/>
            </a:pPr>
            <a:r>
              <a:rPr lang="pl"/>
              <a:t>- spring-security-core</a:t>
            </a:r>
            <a:endParaRPr/>
          </a:p>
          <a:p>
            <a:pPr indent="0" lvl="0" marL="0" rtl="0" algn="l">
              <a:spcBef>
                <a:spcPts val="1200"/>
              </a:spcBef>
              <a:spcAft>
                <a:spcPts val="0"/>
              </a:spcAft>
              <a:buNone/>
            </a:pPr>
            <a:r>
              <a:rPr lang="pl"/>
              <a:t>- spring-security-config</a:t>
            </a:r>
            <a:endParaRPr/>
          </a:p>
          <a:p>
            <a:pPr indent="0" lvl="0" marL="0" rtl="0" algn="l">
              <a:spcBef>
                <a:spcPts val="1200"/>
              </a:spcBef>
              <a:spcAft>
                <a:spcPts val="0"/>
              </a:spcAft>
              <a:buNone/>
            </a:pPr>
            <a:r>
              <a:rPr lang="pl"/>
              <a:t>- spring-security-web</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132" name="Google Shape;132;p18"/>
          <p:cNvPicPr preferRelativeResize="0"/>
          <p:nvPr/>
        </p:nvPicPr>
        <p:blipFill>
          <a:blip r:embed="rId3">
            <a:alphaModFix/>
          </a:blip>
          <a:stretch>
            <a:fillRect/>
          </a:stretch>
        </p:blipFill>
        <p:spPr>
          <a:xfrm>
            <a:off x="2978986" y="2429475"/>
            <a:ext cx="3186024" cy="2099975"/>
          </a:xfrm>
          <a:prstGeom prst="rect">
            <a:avLst/>
          </a:prstGeom>
          <a:noFill/>
          <a:ln>
            <a:noFill/>
          </a:ln>
        </p:spPr>
      </p:pic>
      <p:pic>
        <p:nvPicPr>
          <p:cNvPr id="133" name="Google Shape;133;p18"/>
          <p:cNvPicPr preferRelativeResize="0"/>
          <p:nvPr/>
        </p:nvPicPr>
        <p:blipFill>
          <a:blip r:embed="rId4">
            <a:alphaModFix/>
          </a:blip>
          <a:stretch>
            <a:fillRect/>
          </a:stretch>
        </p:blipFill>
        <p:spPr>
          <a:xfrm>
            <a:off x="7754850" y="131125"/>
            <a:ext cx="977900" cy="933425"/>
          </a:xfrm>
          <a:prstGeom prst="rect">
            <a:avLst/>
          </a:prstGeom>
          <a:noFill/>
          <a:ln>
            <a:noFill/>
          </a:ln>
          <a:effectLst>
            <a:outerShdw blurRad="57150" rotWithShape="0" algn="bl" dir="5400000" dist="19050">
              <a:srgbClr val="FFFFFF">
                <a:alpha val="86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9"/>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t>K</a:t>
            </a:r>
            <a:r>
              <a:rPr lang="pl"/>
              <a:t>onfiguracja #2</a:t>
            </a:r>
            <a:endParaRPr/>
          </a:p>
        </p:txBody>
      </p:sp>
      <p:sp>
        <p:nvSpPr>
          <p:cNvPr id="139" name="Google Shape;139;p19"/>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pl"/>
              <a:t>Należy upewnić się, że framework Spring Security jest zarejestrowany dla każdego linku URL w naszej aplikacji. </a:t>
            </a:r>
            <a:endParaRPr/>
          </a:p>
          <a:p>
            <a:pPr indent="0" lvl="0" marL="0" rtl="0" algn="l">
              <a:spcBef>
                <a:spcPts val="1200"/>
              </a:spcBef>
              <a:spcAft>
                <a:spcPts val="0"/>
              </a:spcAft>
              <a:buNone/>
            </a:pPr>
            <a:r>
              <a:rPr lang="pl"/>
              <a:t>W tym celu należy utworzyć klasę o przykładowej nazwie „GatewaySecurityWebApplicationInitializer”, która rozszerza klasę „AbstractSecurityWebApplicationInitializer”. </a:t>
            </a:r>
            <a:br>
              <a:rPr lang="pl"/>
            </a:br>
            <a:r>
              <a:rPr lang="pl"/>
              <a:t>Spring zajmie się obsługą tych klas resztą.</a:t>
            </a:r>
            <a:endParaRPr/>
          </a:p>
          <a:p>
            <a:pPr indent="0" lvl="0" marL="0" rtl="0" algn="l">
              <a:spcBef>
                <a:spcPts val="1200"/>
              </a:spcBef>
              <a:spcAft>
                <a:spcPts val="1200"/>
              </a:spcAft>
              <a:buNone/>
            </a:pPr>
            <a:r>
              <a:t/>
            </a:r>
            <a:endParaRPr/>
          </a:p>
        </p:txBody>
      </p:sp>
      <p:pic>
        <p:nvPicPr>
          <p:cNvPr id="140" name="Google Shape;140;p19"/>
          <p:cNvPicPr preferRelativeResize="0"/>
          <p:nvPr/>
        </p:nvPicPr>
        <p:blipFill>
          <a:blip r:embed="rId3">
            <a:alphaModFix/>
          </a:blip>
          <a:stretch>
            <a:fillRect/>
          </a:stretch>
        </p:blipFill>
        <p:spPr>
          <a:xfrm>
            <a:off x="4971500" y="2891650"/>
            <a:ext cx="3296950" cy="1610050"/>
          </a:xfrm>
          <a:prstGeom prst="rect">
            <a:avLst/>
          </a:prstGeom>
          <a:noFill/>
          <a:ln>
            <a:noFill/>
          </a:ln>
          <a:effectLst>
            <a:outerShdw blurRad="114300" rotWithShape="0" algn="bl" dir="5400000" dist="19050">
              <a:srgbClr val="000000">
                <a:alpha val="98000"/>
              </a:srgbClr>
            </a:outerShdw>
          </a:effectLst>
        </p:spPr>
      </p:pic>
      <p:pic>
        <p:nvPicPr>
          <p:cNvPr id="141" name="Google Shape;141;p19"/>
          <p:cNvPicPr preferRelativeResize="0"/>
          <p:nvPr/>
        </p:nvPicPr>
        <p:blipFill>
          <a:blip r:embed="rId4">
            <a:alphaModFix/>
          </a:blip>
          <a:stretch>
            <a:fillRect/>
          </a:stretch>
        </p:blipFill>
        <p:spPr>
          <a:xfrm>
            <a:off x="7754850" y="131125"/>
            <a:ext cx="977900" cy="933425"/>
          </a:xfrm>
          <a:prstGeom prst="rect">
            <a:avLst/>
          </a:prstGeom>
          <a:noFill/>
          <a:ln>
            <a:noFill/>
          </a:ln>
          <a:effectLst>
            <a:outerShdw blurRad="57150" rotWithShape="0" algn="bl" dir="5400000" dist="19050">
              <a:srgbClr val="FFFFFF">
                <a:alpha val="86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0"/>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t>K</a:t>
            </a:r>
            <a:r>
              <a:rPr lang="pl"/>
              <a:t>onfiguracja #3</a:t>
            </a:r>
            <a:endParaRPr/>
          </a:p>
        </p:txBody>
      </p:sp>
      <p:sp>
        <p:nvSpPr>
          <p:cNvPr id="147" name="Google Shape;147;p20"/>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pl"/>
              <a:t>Za pomocą metody getRootConfigClasses() zwracany jest config Spring Security</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148" name="Google Shape;148;p20"/>
          <p:cNvPicPr preferRelativeResize="0"/>
          <p:nvPr/>
        </p:nvPicPr>
        <p:blipFill>
          <a:blip r:embed="rId3">
            <a:alphaModFix/>
          </a:blip>
          <a:stretch>
            <a:fillRect/>
          </a:stretch>
        </p:blipFill>
        <p:spPr>
          <a:xfrm>
            <a:off x="2092700" y="1849500"/>
            <a:ext cx="4605700" cy="2472125"/>
          </a:xfrm>
          <a:prstGeom prst="rect">
            <a:avLst/>
          </a:prstGeom>
          <a:noFill/>
          <a:ln>
            <a:noFill/>
          </a:ln>
        </p:spPr>
      </p:pic>
      <p:pic>
        <p:nvPicPr>
          <p:cNvPr id="149" name="Google Shape;149;p20"/>
          <p:cNvPicPr preferRelativeResize="0"/>
          <p:nvPr/>
        </p:nvPicPr>
        <p:blipFill>
          <a:blip r:embed="rId4">
            <a:alphaModFix/>
          </a:blip>
          <a:stretch>
            <a:fillRect/>
          </a:stretch>
        </p:blipFill>
        <p:spPr>
          <a:xfrm>
            <a:off x="7754850" y="131125"/>
            <a:ext cx="977900" cy="933425"/>
          </a:xfrm>
          <a:prstGeom prst="rect">
            <a:avLst/>
          </a:prstGeom>
          <a:noFill/>
          <a:ln>
            <a:noFill/>
          </a:ln>
          <a:effectLst>
            <a:outerShdw blurRad="57150" rotWithShape="0" algn="bl" dir="5400000" dist="19050">
              <a:srgbClr val="FFFFFF">
                <a:alpha val="86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1"/>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t>Security w praktyce #1</a:t>
            </a:r>
            <a:endParaRPr/>
          </a:p>
        </p:txBody>
      </p:sp>
      <p:pic>
        <p:nvPicPr>
          <p:cNvPr id="155" name="Google Shape;155;p21"/>
          <p:cNvPicPr preferRelativeResize="0"/>
          <p:nvPr/>
        </p:nvPicPr>
        <p:blipFill>
          <a:blip r:embed="rId3">
            <a:alphaModFix/>
          </a:blip>
          <a:stretch>
            <a:fillRect/>
          </a:stretch>
        </p:blipFill>
        <p:spPr>
          <a:xfrm>
            <a:off x="2220375" y="1118325"/>
            <a:ext cx="4024199" cy="3610675"/>
          </a:xfrm>
          <a:prstGeom prst="rect">
            <a:avLst/>
          </a:prstGeom>
          <a:noFill/>
          <a:ln>
            <a:noFill/>
          </a:ln>
          <a:effectLst>
            <a:outerShdw blurRad="128588" rotWithShape="0" algn="bl" dir="5400000" dist="19050">
              <a:srgbClr val="000000">
                <a:alpha val="50000"/>
              </a:srgbClr>
            </a:outerShdw>
          </a:effectLst>
        </p:spPr>
      </p:pic>
      <p:pic>
        <p:nvPicPr>
          <p:cNvPr id="156" name="Google Shape;156;p21"/>
          <p:cNvPicPr preferRelativeResize="0"/>
          <p:nvPr/>
        </p:nvPicPr>
        <p:blipFill>
          <a:blip r:embed="rId4">
            <a:alphaModFix/>
          </a:blip>
          <a:stretch>
            <a:fillRect/>
          </a:stretch>
        </p:blipFill>
        <p:spPr>
          <a:xfrm>
            <a:off x="7754850" y="131125"/>
            <a:ext cx="977900" cy="933425"/>
          </a:xfrm>
          <a:prstGeom prst="rect">
            <a:avLst/>
          </a:prstGeom>
          <a:noFill/>
          <a:ln>
            <a:noFill/>
          </a:ln>
          <a:effectLst>
            <a:outerShdw blurRad="57150" rotWithShape="0" algn="bl" dir="5400000" dist="19050">
              <a:srgbClr val="FFFFFF">
                <a:alpha val="86000"/>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