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7" r:id="rId18"/>
    <p:sldId id="272" r:id="rId19"/>
    <p:sldId id="273" r:id="rId20"/>
    <p:sldId id="278" r:id="rId21"/>
    <p:sldId id="279" r:id="rId22"/>
    <p:sldId id="275" r:id="rId23"/>
    <p:sldId id="280" r:id="rId24"/>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6" roundtripDataSignature="AMtx7mjEkK+zAd5Fpl29FQjmcnHUJXXcM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26"/>
  </p:normalViewPr>
  <p:slideViewPr>
    <p:cSldViewPr snapToGrid="0">
      <p:cViewPr varScale="1">
        <p:scale>
          <a:sx n="81" d="100"/>
          <a:sy n="81" d="100"/>
        </p:scale>
        <p:origin x="725"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customschemas.google.com/relationships/presentationmetadata" Target="metadata"/><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pl-PL"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47596853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47017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1" name="Google Shape;141;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708620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8" name="Google Shape;148;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224853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6" name="Google Shape;156;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056538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4" name="Google Shape;164;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131305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2" name="Google Shape;172;p1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pl-PL"/>
              <a:t>Ja</a:t>
            </a:r>
            <a:endParaRPr/>
          </a:p>
        </p:txBody>
      </p:sp>
      <p:sp>
        <p:nvSpPr>
          <p:cNvPr id="173" name="Google Shape;173;p1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pl-PL"/>
              <a:t>14</a:t>
            </a:fld>
            <a:endParaRPr/>
          </a:p>
        </p:txBody>
      </p:sp>
    </p:spTree>
    <p:extLst>
      <p:ext uri="{BB962C8B-B14F-4D97-AF65-F5344CB8AC3E}">
        <p14:creationId xmlns:p14="http://schemas.microsoft.com/office/powerpoint/2010/main" val="39830045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p1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9" name="Google Shape;179;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262798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p1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5" name="Google Shape;185;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404427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1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2" name="Google Shape;192;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646758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8" name="Google Shape;198;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280329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p2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0" name="Google Shape;210;p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604947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2" name="Google Shape;92;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729721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8" name="Google Shape;98;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37829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3" name="Google Shape;103;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52943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9" name="Google Shape;109;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983697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6" name="Google Shape;11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69300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2" name="Google Shape;122;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222232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8" name="Google Shape;128;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360932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4" name="Google Shape;134;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148700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5"/>
        <p:cNvGrpSpPr/>
        <p:nvPr/>
      </p:nvGrpSpPr>
      <p:grpSpPr>
        <a:xfrm>
          <a:off x="0" y="0"/>
          <a:ext cx="0" cy="0"/>
          <a:chOff x="0" y="0"/>
          <a:chExt cx="0" cy="0"/>
        </a:xfrm>
      </p:grpSpPr>
      <p:sp>
        <p:nvSpPr>
          <p:cNvPr id="16" name="Google Shape;16;p2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8" name="Google Shape;18;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l-P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2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2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2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2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2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2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2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l-P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2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2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2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2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l-P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2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2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2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l-P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2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2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2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2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2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2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l-P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3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30"/>
          <p:cNvSpPr>
            <a:spLocks noGrp="1"/>
          </p:cNvSpPr>
          <p:nvPr>
            <p:ph type="pic" idx="2"/>
          </p:nvPr>
        </p:nvSpPr>
        <p:spPr>
          <a:xfrm>
            <a:off x="5183188" y="987425"/>
            <a:ext cx="6172200" cy="4873625"/>
          </a:xfrm>
          <a:prstGeom prst="rect">
            <a:avLst/>
          </a:prstGeom>
          <a:noFill/>
          <a:ln>
            <a:noFill/>
          </a:ln>
        </p:spPr>
      </p:sp>
      <p:sp>
        <p:nvSpPr>
          <p:cNvPr id="68" name="Google Shape;68;p3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3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3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3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l-P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3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3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3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3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3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l-P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3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3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3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3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3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l-P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2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l-PL"/>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3" r:id="rId2"/>
    <p:sldLayoutId id="2147483654" r:id="rId3"/>
    <p:sldLayoutId id="2147483655" r:id="rId4"/>
    <p:sldLayoutId id="2147483656" r:id="rId5"/>
    <p:sldLayoutId id="2147483657" r:id="rId6"/>
    <p:sldLayoutId id="2147483658" r:id="rId7"/>
    <p:sldLayoutId id="2147483659"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
          <p:cNvSpPr txBox="1">
            <a:spLocks noGrp="1"/>
          </p:cNvSpPr>
          <p:nvPr>
            <p:ph type="title"/>
          </p:nvPr>
        </p:nvSpPr>
        <p:spPr>
          <a:xfrm>
            <a:off x="731668" y="968807"/>
            <a:ext cx="10515600"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pl-PL" sz="8000"/>
              <a:t>Dependency Injection </a:t>
            </a:r>
            <a:br>
              <a:rPr lang="pl-PL" sz="8000"/>
            </a:br>
            <a:r>
              <a:rPr lang="pl-PL" sz="8000"/>
              <a:t>and CDI</a:t>
            </a:r>
            <a:endParaRPr sz="8000"/>
          </a:p>
        </p:txBody>
      </p:sp>
      <p:sp>
        <p:nvSpPr>
          <p:cNvPr id="89" name="Google Shape;89;p1"/>
          <p:cNvSpPr txBox="1">
            <a:spLocks noGrp="1"/>
          </p:cNvSpPr>
          <p:nvPr>
            <p:ph type="body" idx="1"/>
          </p:nvPr>
        </p:nvSpPr>
        <p:spPr>
          <a:xfrm>
            <a:off x="7395099" y="3915052"/>
            <a:ext cx="5077287" cy="2492730"/>
          </a:xfrm>
          <a:prstGeom prst="rect">
            <a:avLst/>
          </a:prstGeom>
          <a:noFill/>
          <a:ln>
            <a:noFill/>
          </a:ln>
        </p:spPr>
        <p:txBody>
          <a:bodyPr spcFirstLastPara="1" wrap="square" lIns="91425" tIns="45700" rIns="91425" bIns="45700" anchor="t" anchorCtr="0">
            <a:normAutofit lnSpcReduction="10000"/>
          </a:bodyPr>
          <a:lstStyle/>
          <a:p>
            <a:pPr marL="0" lvl="0" indent="0" algn="l" rtl="0">
              <a:lnSpc>
                <a:spcPct val="90000"/>
              </a:lnSpc>
              <a:spcBef>
                <a:spcPts val="0"/>
              </a:spcBef>
              <a:spcAft>
                <a:spcPts val="0"/>
              </a:spcAft>
              <a:buClr>
                <a:schemeClr val="dk1"/>
              </a:buClr>
              <a:buSzPts val="2000"/>
              <a:buNone/>
            </a:pPr>
            <a:r>
              <a:rPr lang="pl-PL" sz="2000" b="1" dirty="0"/>
              <a:t>Wykonali:</a:t>
            </a:r>
            <a:endParaRPr dirty="0"/>
          </a:p>
          <a:p>
            <a:pPr marL="0" lvl="0" indent="0" algn="l" rtl="0">
              <a:lnSpc>
                <a:spcPct val="90000"/>
              </a:lnSpc>
              <a:spcBef>
                <a:spcPts val="1000"/>
              </a:spcBef>
              <a:spcAft>
                <a:spcPts val="0"/>
              </a:spcAft>
              <a:buClr>
                <a:schemeClr val="dk1"/>
              </a:buClr>
              <a:buSzPts val="1800"/>
              <a:buNone/>
            </a:pPr>
            <a:r>
              <a:rPr lang="pl-PL" sz="1800" dirty="0"/>
              <a:t>	AD</a:t>
            </a:r>
            <a:endParaRPr dirty="0"/>
          </a:p>
          <a:p>
            <a:pPr marL="0" lvl="0" indent="0" algn="l" rtl="0">
              <a:lnSpc>
                <a:spcPct val="90000"/>
              </a:lnSpc>
              <a:spcBef>
                <a:spcPts val="1000"/>
              </a:spcBef>
              <a:spcAft>
                <a:spcPts val="0"/>
              </a:spcAft>
              <a:buClr>
                <a:schemeClr val="dk1"/>
              </a:buClr>
              <a:buSzPts val="1800"/>
              <a:buNone/>
            </a:pPr>
            <a:r>
              <a:rPr lang="pl-PL" sz="1800" dirty="0"/>
              <a:t>	KD</a:t>
            </a:r>
            <a:endParaRPr dirty="0"/>
          </a:p>
          <a:p>
            <a:pPr marL="0" lvl="0" indent="0" algn="l" rtl="0">
              <a:lnSpc>
                <a:spcPct val="90000"/>
              </a:lnSpc>
              <a:spcBef>
                <a:spcPts val="1000"/>
              </a:spcBef>
              <a:spcAft>
                <a:spcPts val="0"/>
              </a:spcAft>
              <a:buClr>
                <a:schemeClr val="dk1"/>
              </a:buClr>
              <a:buSzPts val="1800"/>
              <a:buNone/>
            </a:pPr>
            <a:r>
              <a:rPr lang="pl-PL" sz="1800" dirty="0"/>
              <a:t>	MJ</a:t>
            </a:r>
            <a:endParaRPr dirty="0"/>
          </a:p>
          <a:p>
            <a:pPr marL="0" lvl="0" indent="0" algn="l" rtl="0">
              <a:lnSpc>
                <a:spcPct val="90000"/>
              </a:lnSpc>
              <a:spcBef>
                <a:spcPts val="1000"/>
              </a:spcBef>
              <a:spcAft>
                <a:spcPts val="0"/>
              </a:spcAft>
              <a:buClr>
                <a:schemeClr val="dk1"/>
              </a:buClr>
              <a:buSzPts val="1800"/>
              <a:buNone/>
            </a:pPr>
            <a:r>
              <a:rPr lang="pl-PL" sz="1800" dirty="0"/>
              <a:t>	KK</a:t>
            </a:r>
            <a:endParaRPr dirty="0"/>
          </a:p>
          <a:p>
            <a:pPr marL="0" lvl="0" indent="0" algn="l" rtl="0">
              <a:lnSpc>
                <a:spcPct val="90000"/>
              </a:lnSpc>
              <a:spcBef>
                <a:spcPts val="1000"/>
              </a:spcBef>
              <a:spcAft>
                <a:spcPts val="0"/>
              </a:spcAft>
              <a:buClr>
                <a:schemeClr val="dk1"/>
              </a:buClr>
              <a:buSzPts val="1800"/>
              <a:buNone/>
            </a:pPr>
            <a:r>
              <a:rPr lang="pl-PL" sz="1800" dirty="0"/>
              <a:t>	ML</a:t>
            </a:r>
            <a:endParaRPr sz="1800" dirty="0"/>
          </a:p>
          <a:p>
            <a:pPr marL="0" lvl="0" indent="0" algn="l" rtl="0">
              <a:lnSpc>
                <a:spcPct val="90000"/>
              </a:lnSpc>
              <a:spcBef>
                <a:spcPts val="1000"/>
              </a:spcBef>
              <a:spcAft>
                <a:spcPts val="0"/>
              </a:spcAft>
              <a:buClr>
                <a:schemeClr val="dk1"/>
              </a:buClr>
              <a:buSzPts val="1800"/>
              <a:buNone/>
            </a:pPr>
            <a:r>
              <a:rPr lang="pl-PL" sz="1800"/>
              <a:t>	KN </a:t>
            </a:r>
            <a:endParaRPr dirty="0"/>
          </a:p>
          <a:p>
            <a:pPr marL="0" lvl="0" indent="0" algn="l" rtl="0">
              <a:lnSpc>
                <a:spcPct val="90000"/>
              </a:lnSpc>
              <a:spcBef>
                <a:spcPts val="1000"/>
              </a:spcBef>
              <a:spcAft>
                <a:spcPts val="0"/>
              </a:spcAft>
              <a:buClr>
                <a:schemeClr val="dk1"/>
              </a:buClr>
              <a:buSzPts val="1800"/>
              <a:buNone/>
            </a:pPr>
            <a:endParaRPr sz="1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Calibri"/>
              <a:buNone/>
            </a:pPr>
            <a:r>
              <a:rPr lang="pl-PL"/>
              <a:t>Jak zaimplementować Dependency Injection w zwykłym kodzie</a:t>
            </a:r>
            <a:endParaRPr/>
          </a:p>
        </p:txBody>
      </p:sp>
      <p:sp>
        <p:nvSpPr>
          <p:cNvPr id="144" name="Google Shape;144;p10"/>
          <p:cNvSpPr txBox="1"/>
          <p:nvPr/>
        </p:nvSpPr>
        <p:spPr>
          <a:xfrm>
            <a:off x="838200" y="1825625"/>
            <a:ext cx="10515600" cy="2710749"/>
          </a:xfrm>
          <a:prstGeom prst="rect">
            <a:avLst/>
          </a:prstGeom>
          <a:noFill/>
          <a:ln>
            <a:noFill/>
          </a:ln>
        </p:spPr>
        <p:txBody>
          <a:bodyPr spcFirstLastPara="1" wrap="square" lIns="91425" tIns="45700" rIns="91425" bIns="45700" anchor="t" anchorCtr="0">
            <a:normAutofit/>
          </a:bodyPr>
          <a:lstStyle/>
          <a:p>
            <a:pPr marL="0" marR="0" lvl="0" indent="0" algn="ctr" rtl="0">
              <a:lnSpc>
                <a:spcPct val="90000"/>
              </a:lnSpc>
              <a:spcBef>
                <a:spcPts val="0"/>
              </a:spcBef>
              <a:spcAft>
                <a:spcPts val="0"/>
              </a:spcAft>
              <a:buClr>
                <a:schemeClr val="dk1"/>
              </a:buClr>
              <a:buSzPts val="2600"/>
              <a:buFont typeface="Arial"/>
              <a:buNone/>
            </a:pPr>
            <a:r>
              <a:rPr lang="pl-PL" sz="2600" b="0" i="0" u="none" strike="noStrike" cap="none">
                <a:solidFill>
                  <a:schemeClr val="dk1"/>
                </a:solidFill>
                <a:latin typeface="Calibri"/>
                <a:ea typeface="Calibri"/>
                <a:cs typeface="Calibri"/>
                <a:sym typeface="Calibri"/>
              </a:rPr>
              <a:t>Interfejs </a:t>
            </a:r>
            <a:r>
              <a:rPr lang="pl-PL" sz="2600" b="0" i="0" u="sng" strike="noStrike" cap="none">
                <a:solidFill>
                  <a:schemeClr val="dk1"/>
                </a:solidFill>
                <a:latin typeface="Calibri"/>
                <a:ea typeface="Calibri"/>
                <a:cs typeface="Calibri"/>
                <a:sym typeface="Calibri"/>
              </a:rPr>
              <a:t>UserDataRepository</a:t>
            </a:r>
            <a:endParaRPr sz="2600" b="0" i="0" u="sng" strike="noStrike" cap="none">
              <a:solidFill>
                <a:schemeClr val="dk1"/>
              </a:solidFill>
              <a:latin typeface="Calibri"/>
              <a:ea typeface="Calibri"/>
              <a:cs typeface="Calibri"/>
              <a:sym typeface="Calibri"/>
            </a:endParaRPr>
          </a:p>
        </p:txBody>
      </p:sp>
      <p:pic>
        <p:nvPicPr>
          <p:cNvPr id="145" name="Google Shape;145;p10" descr="Graphical user interface, text&#10;&#10;Description automatically generated"/>
          <p:cNvPicPr preferRelativeResize="0"/>
          <p:nvPr/>
        </p:nvPicPr>
        <p:blipFill rotWithShape="1">
          <a:blip r:embed="rId3">
            <a:alphaModFix/>
          </a:blip>
          <a:srcRect/>
          <a:stretch/>
        </p:blipFill>
        <p:spPr>
          <a:xfrm>
            <a:off x="4095750" y="2540000"/>
            <a:ext cx="4000500" cy="11557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Calibri"/>
              <a:buNone/>
            </a:pPr>
            <a:r>
              <a:rPr lang="pl-PL"/>
              <a:t>Jak zaimplementować Dependency Injection w zwykłym kodzie</a:t>
            </a:r>
            <a:endParaRPr/>
          </a:p>
        </p:txBody>
      </p:sp>
      <p:sp>
        <p:nvSpPr>
          <p:cNvPr id="151" name="Google Shape;151;p11"/>
          <p:cNvSpPr txBox="1"/>
          <p:nvPr/>
        </p:nvSpPr>
        <p:spPr>
          <a:xfrm>
            <a:off x="838200" y="1825625"/>
            <a:ext cx="10515600" cy="2710749"/>
          </a:xfrm>
          <a:prstGeom prst="rect">
            <a:avLst/>
          </a:prstGeom>
          <a:noFill/>
          <a:ln>
            <a:noFill/>
          </a:ln>
        </p:spPr>
        <p:txBody>
          <a:bodyPr spcFirstLastPara="1" wrap="square" lIns="91425" tIns="45700" rIns="91425" bIns="45700" anchor="t" anchorCtr="0">
            <a:normAutofit/>
          </a:bodyPr>
          <a:lstStyle/>
          <a:p>
            <a:pPr marL="0" marR="0" lvl="0" indent="0" algn="ctr" rtl="0">
              <a:lnSpc>
                <a:spcPct val="90000"/>
              </a:lnSpc>
              <a:spcBef>
                <a:spcPts val="0"/>
              </a:spcBef>
              <a:spcAft>
                <a:spcPts val="0"/>
              </a:spcAft>
              <a:buClr>
                <a:schemeClr val="dk1"/>
              </a:buClr>
              <a:buSzPts val="2600"/>
              <a:buFont typeface="Arial"/>
              <a:buNone/>
            </a:pPr>
            <a:r>
              <a:rPr lang="pl-PL" sz="2600" b="0" i="0" u="none" strike="noStrike" cap="none">
                <a:solidFill>
                  <a:schemeClr val="dk1"/>
                </a:solidFill>
                <a:latin typeface="Calibri"/>
                <a:ea typeface="Calibri"/>
                <a:cs typeface="Calibri"/>
                <a:sym typeface="Calibri"/>
              </a:rPr>
              <a:t>Klasa </a:t>
            </a:r>
            <a:r>
              <a:rPr lang="pl-PL" sz="2600" b="0" i="0" u="sng" strike="noStrike" cap="none">
                <a:solidFill>
                  <a:schemeClr val="dk1"/>
                </a:solidFill>
                <a:latin typeface="Calibri"/>
                <a:ea typeface="Calibri"/>
                <a:cs typeface="Calibri"/>
                <a:sym typeface="Calibri"/>
              </a:rPr>
              <a:t>UserDataRepositoryImpl</a:t>
            </a:r>
            <a:endParaRPr sz="2600" b="0" i="0" u="none" strike="noStrike" cap="none">
              <a:solidFill>
                <a:schemeClr val="dk1"/>
              </a:solidFill>
              <a:latin typeface="Calibri"/>
              <a:ea typeface="Calibri"/>
              <a:cs typeface="Calibri"/>
              <a:sym typeface="Calibri"/>
            </a:endParaRPr>
          </a:p>
        </p:txBody>
      </p:sp>
      <p:pic>
        <p:nvPicPr>
          <p:cNvPr id="152" name="Google Shape;152;p11" descr="Text&#10;&#10;Description automatically generated"/>
          <p:cNvPicPr preferRelativeResize="0"/>
          <p:nvPr/>
        </p:nvPicPr>
        <p:blipFill rotWithShape="1">
          <a:blip r:embed="rId3">
            <a:alphaModFix/>
          </a:blip>
          <a:srcRect/>
          <a:stretch/>
        </p:blipFill>
        <p:spPr>
          <a:xfrm>
            <a:off x="2584450" y="2517074"/>
            <a:ext cx="7023100" cy="2019300"/>
          </a:xfrm>
          <a:prstGeom prst="rect">
            <a:avLst/>
          </a:prstGeom>
          <a:noFill/>
          <a:ln>
            <a:noFill/>
          </a:ln>
        </p:spPr>
      </p:pic>
      <p:sp>
        <p:nvSpPr>
          <p:cNvPr id="153" name="Google Shape;153;p11"/>
          <p:cNvSpPr txBox="1"/>
          <p:nvPr/>
        </p:nvSpPr>
        <p:spPr>
          <a:xfrm>
            <a:off x="1061852" y="4816227"/>
            <a:ext cx="10515600" cy="1192687"/>
          </a:xfrm>
          <a:prstGeom prst="rect">
            <a:avLst/>
          </a:prstGeom>
          <a:noFill/>
          <a:ln>
            <a:noFill/>
          </a:ln>
        </p:spPr>
        <p:txBody>
          <a:bodyPr spcFirstLastPara="1" wrap="square" lIns="91425" tIns="45700" rIns="91425" bIns="45700" anchor="t" anchorCtr="0">
            <a:normAutofit/>
          </a:bodyPr>
          <a:lstStyle/>
          <a:p>
            <a:pPr marL="0" marR="0" lvl="0" indent="0" algn="ctr" rtl="0">
              <a:lnSpc>
                <a:spcPct val="90000"/>
              </a:lnSpc>
              <a:spcBef>
                <a:spcPts val="0"/>
              </a:spcBef>
              <a:spcAft>
                <a:spcPts val="0"/>
              </a:spcAft>
              <a:buClr>
                <a:schemeClr val="dk1"/>
              </a:buClr>
              <a:buSzPts val="2400"/>
              <a:buFont typeface="Arial"/>
              <a:buNone/>
            </a:pPr>
            <a:r>
              <a:rPr lang="pl-PL" sz="2400" b="0" i="0" u="none" strike="noStrike" cap="none">
                <a:solidFill>
                  <a:schemeClr val="dk1"/>
                </a:solidFill>
                <a:latin typeface="Calibri"/>
                <a:ea typeface="Calibri"/>
                <a:cs typeface="Calibri"/>
                <a:sym typeface="Calibri"/>
              </a:rPr>
              <a:t>Klasa </a:t>
            </a:r>
            <a:r>
              <a:rPr lang="pl-PL" sz="2400" b="0" i="0" u="sng" strike="noStrike" cap="none">
                <a:solidFill>
                  <a:schemeClr val="dk1"/>
                </a:solidFill>
                <a:latin typeface="Calibri"/>
                <a:ea typeface="Calibri"/>
                <a:cs typeface="Calibri"/>
                <a:sym typeface="Calibri"/>
              </a:rPr>
              <a:t>UserDataRepositoryImpl</a:t>
            </a:r>
            <a:r>
              <a:rPr lang="pl-PL" sz="2400" b="0" i="0" u="none" strike="noStrike" cap="none">
                <a:solidFill>
                  <a:schemeClr val="dk1"/>
                </a:solidFill>
                <a:latin typeface="Calibri"/>
                <a:ea typeface="Calibri"/>
                <a:cs typeface="Calibri"/>
                <a:sym typeface="Calibri"/>
              </a:rPr>
              <a:t> jest implementacją interfejsu </a:t>
            </a:r>
            <a:r>
              <a:rPr lang="pl-PL" sz="2400" b="0" i="0" u="sng" strike="noStrike" cap="none">
                <a:solidFill>
                  <a:schemeClr val="dk1"/>
                </a:solidFill>
                <a:latin typeface="Calibri"/>
                <a:ea typeface="Calibri"/>
                <a:cs typeface="Calibri"/>
                <a:sym typeface="Calibri"/>
              </a:rPr>
              <a:t>UserDataRepository</a:t>
            </a:r>
            <a:r>
              <a:rPr lang="pl-PL" sz="2400" b="0" i="0" u="none" strike="noStrike" cap="none">
                <a:solidFill>
                  <a:schemeClr val="dk1"/>
                </a:solidFill>
                <a:latin typeface="Calibri"/>
                <a:ea typeface="Calibri"/>
                <a:cs typeface="Calibri"/>
                <a:sym typeface="Calibri"/>
              </a:rPr>
              <a:t>.</a:t>
            </a:r>
            <a:endParaRPr sz="2400" b="0" i="0" u="none" strike="noStrike" cap="none">
              <a:solidFill>
                <a:schemeClr val="dk1"/>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Calibri"/>
              <a:buNone/>
            </a:pPr>
            <a:r>
              <a:rPr lang="pl-PL"/>
              <a:t>Jak zaimplementować Dependency Injection w zwykłym kodzie</a:t>
            </a:r>
            <a:endParaRPr/>
          </a:p>
        </p:txBody>
      </p:sp>
      <p:sp>
        <p:nvSpPr>
          <p:cNvPr id="159" name="Google Shape;159;p12"/>
          <p:cNvSpPr txBox="1"/>
          <p:nvPr/>
        </p:nvSpPr>
        <p:spPr>
          <a:xfrm>
            <a:off x="838200" y="2375065"/>
            <a:ext cx="5811982" cy="3930732"/>
          </a:xfrm>
          <a:prstGeom prst="rect">
            <a:avLst/>
          </a:prstGeom>
          <a:noFill/>
          <a:ln>
            <a:noFill/>
          </a:ln>
        </p:spPr>
        <p:txBody>
          <a:bodyPr spcFirstLastPara="1" wrap="square" lIns="91425" tIns="45700" rIns="91425" bIns="45700" anchor="t" anchorCtr="0">
            <a:normAutofit/>
          </a:bodyPr>
          <a:lstStyle/>
          <a:p>
            <a:pPr marL="0" marR="0" lvl="0" indent="0" algn="l" rtl="0">
              <a:lnSpc>
                <a:spcPct val="90000"/>
              </a:lnSpc>
              <a:spcBef>
                <a:spcPts val="0"/>
              </a:spcBef>
              <a:spcAft>
                <a:spcPts val="0"/>
              </a:spcAft>
              <a:buClr>
                <a:schemeClr val="dk1"/>
              </a:buClr>
              <a:buSzPts val="2600"/>
              <a:buFont typeface="Arial"/>
              <a:buNone/>
            </a:pPr>
            <a:r>
              <a:rPr lang="pl-PL" sz="2600" b="0" i="0" u="none" strike="noStrike" cap="none">
                <a:solidFill>
                  <a:schemeClr val="dk1"/>
                </a:solidFill>
                <a:latin typeface="Calibri"/>
                <a:ea typeface="Calibri"/>
                <a:cs typeface="Calibri"/>
                <a:sym typeface="Calibri"/>
              </a:rPr>
              <a:t>Klasa </a:t>
            </a:r>
            <a:r>
              <a:rPr lang="pl-PL" sz="2600" b="0" i="0" u="sng" strike="noStrike" cap="none">
                <a:solidFill>
                  <a:schemeClr val="dk1"/>
                </a:solidFill>
                <a:latin typeface="Calibri"/>
                <a:ea typeface="Calibri"/>
                <a:cs typeface="Calibri"/>
                <a:sym typeface="Calibri"/>
              </a:rPr>
              <a:t>UserService</a:t>
            </a:r>
            <a:r>
              <a:rPr lang="pl-PL" sz="2600" b="0" i="0" u="none" strike="noStrike" cap="none">
                <a:solidFill>
                  <a:schemeClr val="dk1"/>
                </a:solidFill>
                <a:latin typeface="Calibri"/>
                <a:ea typeface="Calibri"/>
                <a:cs typeface="Calibri"/>
                <a:sym typeface="Calibri"/>
              </a:rPr>
              <a:t> jest serwisem udostępniającym usługi logiki biznesowej do zarządzania użytkownikami.</a:t>
            </a:r>
            <a:endParaRPr/>
          </a:p>
          <a:p>
            <a:pPr marL="0" marR="0" lvl="0" indent="0" algn="l" rtl="0">
              <a:lnSpc>
                <a:spcPct val="90000"/>
              </a:lnSpc>
              <a:spcBef>
                <a:spcPts val="1000"/>
              </a:spcBef>
              <a:spcAft>
                <a:spcPts val="0"/>
              </a:spcAft>
              <a:buClr>
                <a:schemeClr val="dk1"/>
              </a:buClr>
              <a:buSzPts val="2600"/>
              <a:buFont typeface="Arial"/>
              <a:buNone/>
            </a:pPr>
            <a:r>
              <a:rPr lang="pl-PL" sz="2600" b="0" i="0" u="none" strike="noStrike" cap="none">
                <a:solidFill>
                  <a:schemeClr val="dk1"/>
                </a:solidFill>
                <a:latin typeface="Calibri"/>
                <a:ea typeface="Calibri"/>
                <a:cs typeface="Calibri"/>
                <a:sym typeface="Calibri"/>
              </a:rPr>
              <a:t>Konstruktor klasy </a:t>
            </a:r>
            <a:r>
              <a:rPr lang="pl-PL" sz="2600" b="0" i="0" u="sng" strike="noStrike" cap="none">
                <a:solidFill>
                  <a:schemeClr val="dk1"/>
                </a:solidFill>
                <a:latin typeface="Calibri"/>
                <a:ea typeface="Calibri"/>
                <a:cs typeface="Calibri"/>
                <a:sym typeface="Calibri"/>
              </a:rPr>
              <a:t>UserService</a:t>
            </a:r>
            <a:r>
              <a:rPr lang="pl-PL" sz="2600" b="0" i="0" u="none" strike="noStrike" cap="none">
                <a:solidFill>
                  <a:schemeClr val="dk1"/>
                </a:solidFill>
                <a:latin typeface="Calibri"/>
                <a:ea typeface="Calibri"/>
                <a:cs typeface="Calibri"/>
                <a:sym typeface="Calibri"/>
              </a:rPr>
              <a:t> prosi o wstrzyknięcie instancji </a:t>
            </a:r>
            <a:r>
              <a:rPr lang="pl-PL" sz="2600" b="0" i="0" u="sng" strike="noStrike" cap="none">
                <a:solidFill>
                  <a:schemeClr val="dk1"/>
                </a:solidFill>
                <a:latin typeface="Calibri"/>
                <a:ea typeface="Calibri"/>
                <a:cs typeface="Calibri"/>
                <a:sym typeface="Calibri"/>
              </a:rPr>
              <a:t>UserDataRepository</a:t>
            </a:r>
            <a:r>
              <a:rPr lang="pl-PL" sz="2600" b="0" i="0" u="none" strike="noStrike" cap="none">
                <a:solidFill>
                  <a:schemeClr val="dk1"/>
                </a:solidFill>
                <a:latin typeface="Calibri"/>
                <a:ea typeface="Calibri"/>
                <a:cs typeface="Calibri"/>
                <a:sym typeface="Calibri"/>
              </a:rPr>
              <a:t> do konstruktora. </a:t>
            </a:r>
            <a:endParaRPr/>
          </a:p>
          <a:p>
            <a:pPr marL="0" marR="0" lvl="0" indent="0" algn="l" rtl="0">
              <a:lnSpc>
                <a:spcPct val="90000"/>
              </a:lnSpc>
              <a:spcBef>
                <a:spcPts val="1000"/>
              </a:spcBef>
              <a:spcAft>
                <a:spcPts val="0"/>
              </a:spcAft>
              <a:buClr>
                <a:schemeClr val="dk1"/>
              </a:buClr>
              <a:buSzPts val="2600"/>
              <a:buFont typeface="Arial"/>
              <a:buNone/>
            </a:pPr>
            <a:r>
              <a:rPr lang="pl-PL" sz="2600" b="0" i="0" u="none" strike="noStrike" cap="none">
                <a:solidFill>
                  <a:schemeClr val="dk1"/>
                </a:solidFill>
                <a:latin typeface="Calibri"/>
                <a:ea typeface="Calibri"/>
                <a:cs typeface="Calibri"/>
                <a:sym typeface="Calibri"/>
              </a:rPr>
              <a:t>Klasa </a:t>
            </a:r>
            <a:r>
              <a:rPr lang="pl-PL" sz="2600" b="0" i="0" u="sng" strike="noStrike" cap="none">
                <a:solidFill>
                  <a:schemeClr val="dk1"/>
                </a:solidFill>
                <a:latin typeface="Calibri"/>
                <a:ea typeface="Calibri"/>
                <a:cs typeface="Calibri"/>
                <a:sym typeface="Calibri"/>
              </a:rPr>
              <a:t>UserService</a:t>
            </a:r>
            <a:r>
              <a:rPr lang="pl-PL" sz="2600" b="0" i="0" u="none" strike="noStrike" cap="none">
                <a:solidFill>
                  <a:schemeClr val="dk1"/>
                </a:solidFill>
                <a:latin typeface="Calibri"/>
                <a:ea typeface="Calibri"/>
                <a:cs typeface="Calibri"/>
                <a:sym typeface="Calibri"/>
              </a:rPr>
              <a:t> jest oddzielona od klasy </a:t>
            </a:r>
            <a:r>
              <a:rPr lang="pl-PL" sz="2600" b="0" i="0" u="sng" strike="noStrike" cap="none">
                <a:solidFill>
                  <a:schemeClr val="dk1"/>
                </a:solidFill>
                <a:latin typeface="Calibri"/>
                <a:ea typeface="Calibri"/>
                <a:cs typeface="Calibri"/>
                <a:sym typeface="Calibri"/>
              </a:rPr>
              <a:t>UserDataRepositoryImpl</a:t>
            </a:r>
            <a:r>
              <a:rPr lang="pl-PL" sz="2600" b="0" i="0" u="none" strike="noStrike" cap="none">
                <a:solidFill>
                  <a:schemeClr val="dk1"/>
                </a:solidFill>
                <a:latin typeface="Calibri"/>
                <a:ea typeface="Calibri"/>
                <a:cs typeface="Calibri"/>
                <a:sym typeface="Calibri"/>
              </a:rPr>
              <a:t>.</a:t>
            </a:r>
            <a:endParaRPr/>
          </a:p>
          <a:p>
            <a:pPr marL="0" marR="0" lvl="0" indent="0" algn="l" rtl="0">
              <a:lnSpc>
                <a:spcPct val="90000"/>
              </a:lnSpc>
              <a:spcBef>
                <a:spcPts val="1000"/>
              </a:spcBef>
              <a:spcAft>
                <a:spcPts val="0"/>
              </a:spcAft>
              <a:buClr>
                <a:schemeClr val="dk1"/>
              </a:buClr>
              <a:buSzPts val="2600"/>
              <a:buFont typeface="Arial"/>
              <a:buNone/>
            </a:pPr>
            <a:endParaRPr sz="2600" b="0" i="0" u="none" strike="noStrike" cap="none">
              <a:solidFill>
                <a:schemeClr val="dk1"/>
              </a:solidFill>
              <a:latin typeface="Calibri"/>
              <a:ea typeface="Calibri"/>
              <a:cs typeface="Calibri"/>
              <a:sym typeface="Calibri"/>
            </a:endParaRPr>
          </a:p>
        </p:txBody>
      </p:sp>
      <p:pic>
        <p:nvPicPr>
          <p:cNvPr id="160" name="Google Shape;160;p12" descr="Text&#10;&#10;Description automatically generated"/>
          <p:cNvPicPr preferRelativeResize="0"/>
          <p:nvPr/>
        </p:nvPicPr>
        <p:blipFill rotWithShape="1">
          <a:blip r:embed="rId3">
            <a:alphaModFix/>
          </a:blip>
          <a:srcRect/>
          <a:stretch/>
        </p:blipFill>
        <p:spPr>
          <a:xfrm>
            <a:off x="7166264" y="2375065"/>
            <a:ext cx="4343400" cy="3657600"/>
          </a:xfrm>
          <a:prstGeom prst="rect">
            <a:avLst/>
          </a:prstGeom>
          <a:noFill/>
          <a:ln>
            <a:noFill/>
          </a:ln>
        </p:spPr>
      </p:pic>
      <p:sp>
        <p:nvSpPr>
          <p:cNvPr id="161" name="Google Shape;161;p12"/>
          <p:cNvSpPr txBox="1"/>
          <p:nvPr/>
        </p:nvSpPr>
        <p:spPr>
          <a:xfrm>
            <a:off x="6288975" y="1790290"/>
            <a:ext cx="6097978" cy="58477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Clr>
                <a:schemeClr val="dk1"/>
              </a:buClr>
              <a:buSzPts val="3200"/>
              <a:buFont typeface="Arial"/>
              <a:buNone/>
            </a:pPr>
            <a:r>
              <a:rPr lang="pl-PL" sz="3200" b="0" i="0" u="none" strike="noStrike" cap="none">
                <a:solidFill>
                  <a:schemeClr val="dk1"/>
                </a:solidFill>
                <a:latin typeface="Calibri"/>
                <a:ea typeface="Calibri"/>
                <a:cs typeface="Calibri"/>
                <a:sym typeface="Calibri"/>
              </a:rPr>
              <a:t>Klasa </a:t>
            </a:r>
            <a:r>
              <a:rPr lang="pl-PL" sz="3200" b="0" i="0" u="sng" strike="noStrike" cap="none">
                <a:solidFill>
                  <a:schemeClr val="dk1"/>
                </a:solidFill>
                <a:latin typeface="Calibri"/>
                <a:ea typeface="Calibri"/>
                <a:cs typeface="Calibri"/>
                <a:sym typeface="Calibri"/>
              </a:rPr>
              <a:t>UserService</a:t>
            </a:r>
            <a:r>
              <a:rPr lang="pl-PL" sz="3200" b="0" i="0" u="none" strike="noStrike" cap="none">
                <a:solidFill>
                  <a:schemeClr val="dk1"/>
                </a:solidFill>
                <a:latin typeface="Calibri"/>
                <a:ea typeface="Calibri"/>
                <a:cs typeface="Calibri"/>
                <a:sym typeface="Calibri"/>
              </a:rPr>
              <a:t> </a:t>
            </a:r>
            <a:endParaRPr sz="3200" b="0" i="0" u="none" strike="noStrike" cap="none">
              <a:solidFill>
                <a:schemeClr val="dk1"/>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Calibri"/>
              <a:buNone/>
            </a:pPr>
            <a:r>
              <a:rPr lang="pl-PL"/>
              <a:t>Jak zaimplementować Dependency Injection w zwykłym kodzie</a:t>
            </a:r>
            <a:endParaRPr/>
          </a:p>
        </p:txBody>
      </p:sp>
      <p:sp>
        <p:nvSpPr>
          <p:cNvPr id="167" name="Google Shape;167;p13"/>
          <p:cNvSpPr txBox="1"/>
          <p:nvPr/>
        </p:nvSpPr>
        <p:spPr>
          <a:xfrm>
            <a:off x="838200" y="1825625"/>
            <a:ext cx="10515600" cy="2710749"/>
          </a:xfrm>
          <a:prstGeom prst="rect">
            <a:avLst/>
          </a:prstGeom>
          <a:noFill/>
          <a:ln>
            <a:noFill/>
          </a:ln>
        </p:spPr>
        <p:txBody>
          <a:bodyPr spcFirstLastPara="1" wrap="square" lIns="91425" tIns="45700" rIns="91425" bIns="45700" anchor="t" anchorCtr="0">
            <a:normAutofit/>
          </a:bodyPr>
          <a:lstStyle/>
          <a:p>
            <a:pPr marL="0" marR="0" lvl="0" indent="0" algn="ctr" rtl="0">
              <a:lnSpc>
                <a:spcPct val="90000"/>
              </a:lnSpc>
              <a:spcBef>
                <a:spcPts val="0"/>
              </a:spcBef>
              <a:spcAft>
                <a:spcPts val="0"/>
              </a:spcAft>
              <a:buClr>
                <a:schemeClr val="dk1"/>
              </a:buClr>
              <a:buSzPts val="2600"/>
              <a:buFont typeface="Arial"/>
              <a:buNone/>
            </a:pPr>
            <a:r>
              <a:rPr lang="pl-PL" sz="2600" b="0" i="0" u="none" strike="noStrike" cap="none">
                <a:solidFill>
                  <a:schemeClr val="dk1"/>
                </a:solidFill>
                <a:latin typeface="Calibri"/>
                <a:ea typeface="Calibri"/>
                <a:cs typeface="Calibri"/>
                <a:sym typeface="Calibri"/>
              </a:rPr>
              <a:t>Klasa </a:t>
            </a:r>
            <a:r>
              <a:rPr lang="pl-PL" sz="2600" b="0" i="0" u="sng" strike="noStrike" cap="none">
                <a:solidFill>
                  <a:schemeClr val="dk1"/>
                </a:solidFill>
                <a:latin typeface="Calibri"/>
                <a:ea typeface="Calibri"/>
                <a:cs typeface="Calibri"/>
                <a:sym typeface="Calibri"/>
              </a:rPr>
              <a:t>UserServiceFactory</a:t>
            </a:r>
            <a:endParaRPr sz="2600" b="0" i="0" u="sng" strike="noStrike" cap="none">
              <a:solidFill>
                <a:schemeClr val="dk1"/>
              </a:solidFill>
              <a:latin typeface="Calibri"/>
              <a:ea typeface="Calibri"/>
              <a:cs typeface="Calibri"/>
              <a:sym typeface="Calibri"/>
            </a:endParaRPr>
          </a:p>
        </p:txBody>
      </p:sp>
      <p:pic>
        <p:nvPicPr>
          <p:cNvPr id="168" name="Google Shape;168;p13" descr="Text&#10;&#10;Description automatically generated"/>
          <p:cNvPicPr preferRelativeResize="0"/>
          <p:nvPr/>
        </p:nvPicPr>
        <p:blipFill rotWithShape="1">
          <a:blip r:embed="rId3">
            <a:alphaModFix/>
          </a:blip>
          <a:srcRect/>
          <a:stretch/>
        </p:blipFill>
        <p:spPr>
          <a:xfrm>
            <a:off x="2940048" y="2469799"/>
            <a:ext cx="6311900" cy="1422400"/>
          </a:xfrm>
          <a:prstGeom prst="rect">
            <a:avLst/>
          </a:prstGeom>
          <a:noFill/>
          <a:ln>
            <a:noFill/>
          </a:ln>
        </p:spPr>
      </p:pic>
      <p:sp>
        <p:nvSpPr>
          <p:cNvPr id="169" name="Google Shape;169;p13"/>
          <p:cNvSpPr txBox="1"/>
          <p:nvPr/>
        </p:nvSpPr>
        <p:spPr>
          <a:xfrm>
            <a:off x="838199" y="4551386"/>
            <a:ext cx="10515599" cy="156966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Clr>
                <a:schemeClr val="dk1"/>
              </a:buClr>
              <a:buSzPts val="2400"/>
              <a:buFont typeface="Arial"/>
              <a:buNone/>
            </a:pPr>
            <a:r>
              <a:rPr lang="pl-PL" sz="2400" b="0" i="0" u="none" strike="noStrike" cap="none">
                <a:solidFill>
                  <a:schemeClr val="dk1"/>
                </a:solidFill>
                <a:latin typeface="Calibri"/>
                <a:ea typeface="Calibri"/>
                <a:cs typeface="Calibri"/>
                <a:sym typeface="Calibri"/>
              </a:rPr>
              <a:t>Fabryka jest odpowiedzialna za stworzenie obiektu i wstrzyknięcie go do konstruktora klasy </a:t>
            </a:r>
            <a:r>
              <a:rPr lang="pl-PL" sz="2400" b="0" i="0" u="sng" strike="noStrike" cap="none">
                <a:solidFill>
                  <a:schemeClr val="dk1"/>
                </a:solidFill>
                <a:latin typeface="Calibri"/>
                <a:ea typeface="Calibri"/>
                <a:cs typeface="Calibri"/>
                <a:sym typeface="Calibri"/>
              </a:rPr>
              <a:t>UserService</a:t>
            </a:r>
            <a:r>
              <a:rPr lang="pl-PL" sz="2400" b="0" i="0" u="none" strike="noStrike" cap="none">
                <a:solidFill>
                  <a:schemeClr val="dk1"/>
                </a:solidFill>
                <a:latin typeface="Calibri"/>
                <a:ea typeface="Calibri"/>
                <a:cs typeface="Calibri"/>
                <a:sym typeface="Calibri"/>
              </a:rPr>
              <a:t>.</a:t>
            </a:r>
            <a:endParaRPr/>
          </a:p>
          <a:p>
            <a:pPr marL="0" marR="0" lvl="0" indent="0" algn="ctr" rtl="0">
              <a:spcBef>
                <a:spcPts val="0"/>
              </a:spcBef>
              <a:spcAft>
                <a:spcPts val="0"/>
              </a:spcAft>
              <a:buClr>
                <a:schemeClr val="dk1"/>
              </a:buClr>
              <a:buSzPts val="2400"/>
              <a:buFont typeface="Arial"/>
              <a:buNone/>
            </a:pPr>
            <a:endParaRPr sz="2400" b="0" i="0" u="none" strike="noStrike" cap="none">
              <a:solidFill>
                <a:schemeClr val="dk1"/>
              </a:solidFill>
              <a:latin typeface="Calibri"/>
              <a:ea typeface="Calibri"/>
              <a:cs typeface="Calibri"/>
              <a:sym typeface="Calibri"/>
            </a:endParaRPr>
          </a:p>
          <a:p>
            <a:pPr marL="0" marR="0" lvl="0" indent="0" algn="ctr" rtl="0">
              <a:spcBef>
                <a:spcPts val="0"/>
              </a:spcBef>
              <a:spcAft>
                <a:spcPts val="0"/>
              </a:spcAft>
              <a:buClr>
                <a:schemeClr val="dk1"/>
              </a:buClr>
              <a:buSzPts val="2400"/>
              <a:buFont typeface="Arial"/>
              <a:buNone/>
            </a:pPr>
            <a:r>
              <a:rPr lang="pl-PL" sz="2400" b="1" i="0" u="none" strike="noStrike" cap="none">
                <a:solidFill>
                  <a:schemeClr val="dk1"/>
                </a:solidFill>
                <a:latin typeface="Calibri"/>
                <a:ea typeface="Calibri"/>
                <a:cs typeface="Calibri"/>
                <a:sym typeface="Calibri"/>
              </a:rPr>
              <a:t>Logika biznesowa została pomyślnie oddzielona od tworzenia obiektów.</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pl-PL"/>
              <a:t>DI w Javie</a:t>
            </a:r>
            <a:endParaRPr/>
          </a:p>
        </p:txBody>
      </p:sp>
      <p:sp>
        <p:nvSpPr>
          <p:cNvPr id="176" name="Google Shape;176;p1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r>
              <a:rPr lang="pl-PL"/>
              <a:t>Do wersji JAVA EE 5 DI był w Javie niedostępny. Od wersji Java EE 5 i EJB 3 DI stał się częścią platformy. Można od tej wersji było skorzystać z takich adnotacji jak: </a:t>
            </a:r>
            <a:endParaRPr/>
          </a:p>
          <a:p>
            <a:pPr marL="0" lvl="0" indent="0" algn="l" rtl="0">
              <a:lnSpc>
                <a:spcPct val="90000"/>
              </a:lnSpc>
              <a:spcBef>
                <a:spcPts val="1000"/>
              </a:spcBef>
              <a:spcAft>
                <a:spcPts val="0"/>
              </a:spcAft>
              <a:buClr>
                <a:schemeClr val="dk1"/>
              </a:buClr>
              <a:buSzPts val="2800"/>
              <a:buNone/>
            </a:pPr>
            <a:r>
              <a:rPr lang="pl-PL"/>
              <a:t>@Resource - służy do wstrzykiwania źródeł danych, zajmuje się usługami dotyczącymi Java Message Service (JMS), adresu URL, poczty i zmiennych środowiskowych.</a:t>
            </a:r>
            <a:endParaRPr/>
          </a:p>
          <a:p>
            <a:pPr marL="0" lvl="0" indent="0" algn="l" rtl="0">
              <a:lnSpc>
                <a:spcPct val="90000"/>
              </a:lnSpc>
              <a:spcBef>
                <a:spcPts val="1000"/>
              </a:spcBef>
              <a:spcAft>
                <a:spcPts val="0"/>
              </a:spcAft>
              <a:buClr>
                <a:schemeClr val="dk1"/>
              </a:buClr>
              <a:buSzPts val="2800"/>
              <a:buNone/>
            </a:pPr>
            <a:r>
              <a:rPr lang="pl-PL"/>
              <a:t>@EJB - służy do wstrzykiwania EJB. </a:t>
            </a:r>
            <a:endParaRPr/>
          </a:p>
          <a:p>
            <a:pPr marL="0" lvl="0" indent="0" algn="l" rtl="0">
              <a:lnSpc>
                <a:spcPct val="90000"/>
              </a:lnSpc>
              <a:spcBef>
                <a:spcPts val="1000"/>
              </a:spcBef>
              <a:spcAft>
                <a:spcPts val="0"/>
              </a:spcAft>
              <a:buClr>
                <a:schemeClr val="dk1"/>
              </a:buClr>
              <a:buSzPts val="2800"/>
              <a:buNone/>
            </a:pPr>
            <a:r>
              <a:rPr lang="pl-PL"/>
              <a:t>@WebServiceRef służy do wstrzykiwania usług sieciowych.</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pl-PL"/>
              <a:t>Inne adnotacje</a:t>
            </a:r>
            <a:endParaRPr/>
          </a:p>
        </p:txBody>
      </p:sp>
      <p:sp>
        <p:nvSpPr>
          <p:cNvPr id="182" name="Google Shape;182;p1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r>
              <a:rPr lang="pl-PL"/>
              <a:t>DI w Javie EE6 stało się znacznie bardziej wydajne, a także wprowadzono adnotacje @Inject, która zapewnia wspólny interfejs dla rożnych frameworków. DI adnotacji @Inject jest bezpieczne pod względem typu, ponieważ wstrzykuje zależność na podstawie typu pliku, który jest odniesieniem do obiektu. Inna adnotacja jest @Named, która służy do rozróżnienia obiektów tego samego typu w tym samym zakresie</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Google Shape;187;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pl-PL"/>
              <a:t>Przykłady użycia</a:t>
            </a:r>
            <a:endParaRPr/>
          </a:p>
        </p:txBody>
      </p:sp>
      <p:pic>
        <p:nvPicPr>
          <p:cNvPr id="188" name="Google Shape;188;p16"/>
          <p:cNvPicPr preferRelativeResize="0"/>
          <p:nvPr/>
        </p:nvPicPr>
        <p:blipFill rotWithShape="1">
          <a:blip r:embed="rId3">
            <a:alphaModFix/>
          </a:blip>
          <a:srcRect/>
          <a:stretch/>
        </p:blipFill>
        <p:spPr>
          <a:xfrm>
            <a:off x="464776" y="1253453"/>
            <a:ext cx="5383870" cy="2769961"/>
          </a:xfrm>
          <a:prstGeom prst="rect">
            <a:avLst/>
          </a:prstGeom>
          <a:noFill/>
          <a:ln>
            <a:noFill/>
          </a:ln>
        </p:spPr>
      </p:pic>
      <p:pic>
        <p:nvPicPr>
          <p:cNvPr id="189" name="Google Shape;189;p16"/>
          <p:cNvPicPr preferRelativeResize="0"/>
          <p:nvPr/>
        </p:nvPicPr>
        <p:blipFill rotWithShape="1">
          <a:blip r:embed="rId4">
            <a:alphaModFix/>
          </a:blip>
          <a:srcRect/>
          <a:stretch/>
        </p:blipFill>
        <p:spPr>
          <a:xfrm>
            <a:off x="838200" y="4282685"/>
            <a:ext cx="7075331" cy="1987593"/>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90E50C35-67D7-BE74-7BD3-3CC1F4B87DE2}"/>
              </a:ext>
            </a:extLst>
          </p:cNvPr>
          <p:cNvSpPr>
            <a:spLocks noGrp="1"/>
          </p:cNvSpPr>
          <p:nvPr>
            <p:ph idx="1"/>
          </p:nvPr>
        </p:nvSpPr>
        <p:spPr>
          <a:xfrm>
            <a:off x="838200" y="435736"/>
            <a:ext cx="10515600" cy="5928487"/>
          </a:xfrm>
        </p:spPr>
        <p:txBody>
          <a:bodyPr>
            <a:normAutofit fontScale="92500" lnSpcReduction="20000"/>
          </a:bodyPr>
          <a:lstStyle/>
          <a:p>
            <a:pPr marL="114300" indent="0" algn="just">
              <a:buNone/>
            </a:pPr>
            <a:r>
              <a:rPr lang="pl-PL" sz="3000" b="1" dirty="0"/>
              <a:t>CDI (</a:t>
            </a:r>
            <a:r>
              <a:rPr lang="pl-PL" sz="3000" b="1" dirty="0" err="1"/>
              <a:t>Contexts</a:t>
            </a:r>
            <a:r>
              <a:rPr lang="pl-PL" sz="3000" b="1" dirty="0"/>
              <a:t> and </a:t>
            </a:r>
            <a:r>
              <a:rPr lang="pl-PL" sz="3000" b="1" dirty="0" err="1"/>
              <a:t>Dependency</a:t>
            </a:r>
            <a:r>
              <a:rPr lang="pl-PL" sz="3000" b="1" dirty="0"/>
              <a:t> </a:t>
            </a:r>
            <a:r>
              <a:rPr lang="pl-PL" sz="3000" b="1" dirty="0" err="1"/>
              <a:t>Injection</a:t>
            </a:r>
            <a:r>
              <a:rPr lang="pl-PL" sz="3000" b="1" dirty="0"/>
              <a:t>) </a:t>
            </a:r>
            <a:r>
              <a:rPr lang="pl-PL" dirty="0"/>
              <a:t>to standardowa struktura wstrzykiwania zależności zawarta w Javie EE 6 i nowszych.</a:t>
            </a:r>
          </a:p>
          <a:p>
            <a:pPr marL="114300" indent="0" algn="just">
              <a:buNone/>
            </a:pPr>
            <a:r>
              <a:rPr lang="pl-PL" dirty="0"/>
              <a:t>Pozwala nam zarządzać cyklem życia komponentów stanowych za pośrednictwem kontekstów cyklu życia specyficznych dla domeny i wstrzykiwać komponenty (usługi) do obiektów klienta w sposób bezpieczny dla typów.</a:t>
            </a:r>
          </a:p>
          <a:p>
            <a:pPr marL="0" indent="0" algn="just">
              <a:buNone/>
            </a:pPr>
            <a:endParaRPr lang="pl-PL" dirty="0"/>
          </a:p>
          <a:p>
            <a:pPr marL="0" indent="0" algn="just">
              <a:buNone/>
            </a:pPr>
            <a:r>
              <a:rPr lang="pl-PL" dirty="0"/>
              <a:t>CDI może współpracować z dowolnym obiektem </a:t>
            </a:r>
            <a:r>
              <a:rPr lang="pl-PL" dirty="0" err="1"/>
              <a:t>Plain</a:t>
            </a:r>
            <a:r>
              <a:rPr lang="pl-PL" dirty="0"/>
              <a:t> </a:t>
            </a:r>
            <a:r>
              <a:rPr lang="pl-PL" dirty="0" err="1"/>
              <a:t>Old</a:t>
            </a:r>
            <a:r>
              <a:rPr lang="pl-PL" dirty="0"/>
              <a:t> Java Object (POJO), tworząc instancje i wstrzykując obiekty do siebie. Następujące rodzaje obiektów nadają się do wstrzykiwania:</a:t>
            </a:r>
          </a:p>
          <a:p>
            <a:pPr algn="just"/>
            <a:r>
              <a:rPr lang="pl-PL" dirty="0" err="1"/>
              <a:t>POJOs</a:t>
            </a:r>
            <a:endParaRPr lang="pl-PL" dirty="0"/>
          </a:p>
          <a:p>
            <a:pPr algn="just"/>
            <a:r>
              <a:rPr lang="pl-PL" dirty="0"/>
              <a:t>Zasoby przedsiębiorstwa, takie jak źródła danych i kolejki</a:t>
            </a:r>
          </a:p>
          <a:p>
            <a:pPr algn="just"/>
            <a:r>
              <a:rPr lang="pl-PL" dirty="0"/>
              <a:t>Odwołania do zdalnych komponentów </a:t>
            </a:r>
            <a:r>
              <a:rPr lang="pl-PL" dirty="0" err="1"/>
              <a:t>JavaBeans</a:t>
            </a:r>
            <a:r>
              <a:rPr lang="pl-PL" dirty="0"/>
              <a:t> przedsiębiorstwa</a:t>
            </a:r>
          </a:p>
          <a:p>
            <a:pPr algn="just"/>
            <a:r>
              <a:rPr lang="pl-PL" dirty="0"/>
              <a:t>Obiektów </a:t>
            </a:r>
            <a:r>
              <a:rPr lang="pl-PL" dirty="0" err="1"/>
              <a:t>EntityManager</a:t>
            </a:r>
            <a:endParaRPr lang="pl-PL" dirty="0"/>
          </a:p>
          <a:p>
            <a:pPr algn="just"/>
            <a:r>
              <a:rPr lang="pl-PL" dirty="0"/>
              <a:t>Referencje usług sieciowych</a:t>
            </a:r>
          </a:p>
          <a:p>
            <a:pPr algn="just"/>
            <a:r>
              <a:rPr lang="pl-PL" dirty="0" err="1"/>
              <a:t>Session</a:t>
            </a:r>
            <a:r>
              <a:rPr lang="pl-PL" dirty="0"/>
              <a:t> </a:t>
            </a:r>
            <a:r>
              <a:rPr lang="pl-PL" dirty="0" err="1"/>
              <a:t>beans</a:t>
            </a:r>
            <a:endParaRPr lang="pl-PL" dirty="0"/>
          </a:p>
          <a:p>
            <a:pPr algn="just"/>
            <a:endParaRPr lang="pl-PL" dirty="0"/>
          </a:p>
        </p:txBody>
      </p:sp>
    </p:spTree>
    <p:extLst>
      <p:ext uri="{BB962C8B-B14F-4D97-AF65-F5344CB8AC3E}">
        <p14:creationId xmlns:p14="http://schemas.microsoft.com/office/powerpoint/2010/main" val="33258050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pl-PL"/>
              <a:t>DI Container</a:t>
            </a:r>
            <a:endParaRPr/>
          </a:p>
        </p:txBody>
      </p:sp>
      <p:sp>
        <p:nvSpPr>
          <p:cNvPr id="195" name="Google Shape;195;p1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fontScale="92500"/>
          </a:bodyPr>
          <a:lstStyle/>
          <a:p>
            <a:pPr marL="228600" lvl="0" indent="-228600" algn="l" rtl="0">
              <a:lnSpc>
                <a:spcPct val="90000"/>
              </a:lnSpc>
              <a:spcBef>
                <a:spcPts val="0"/>
              </a:spcBef>
              <a:spcAft>
                <a:spcPts val="0"/>
              </a:spcAft>
              <a:buClr>
                <a:schemeClr val="dk1"/>
              </a:buClr>
              <a:buSzPct val="100000"/>
              <a:buChar char="•"/>
            </a:pPr>
            <a:r>
              <a:rPr lang="pl-PL"/>
              <a:t>Kontener DI to framework do tworzenia zależności oraz ich automatycznego wstrzykiwania. Tworzy on obiekty na podstawie żądania i wstrzykuje je w razie potrzeby. DI Container pomaga nam zarządzać zależnościami w ramach aplikacji w prosty i łatwy sposób.</a:t>
            </a:r>
            <a:endParaRPr/>
          </a:p>
          <a:p>
            <a:pPr marL="228600" lvl="0" indent="-228600" algn="l" rtl="0">
              <a:lnSpc>
                <a:spcPct val="90000"/>
              </a:lnSpc>
              <a:spcBef>
                <a:spcPts val="1000"/>
              </a:spcBef>
              <a:spcAft>
                <a:spcPts val="0"/>
              </a:spcAft>
              <a:buClr>
                <a:schemeClr val="dk1"/>
              </a:buClr>
              <a:buSzPct val="100000"/>
              <a:buChar char="•"/>
            </a:pPr>
            <a:r>
              <a:rPr lang="pl-PL"/>
              <a:t>Kontener DI tworzy obiekt zdefiniowanej klasy, a także wstrzykuje wszystkie wymagane zależności obiektu poprzez konstruktor, metody lub bezpośrednio do jego pól. Operacje te wykonywane są w czasie działania programu. Kontener usuwa również niepotrzebne obiekty. Dzięki kontenerom nie musimy cały czas ręcznie tworzyć i zarządzać obiektami.</a:t>
            </a:r>
            <a:endParaRPr/>
          </a:p>
          <a:p>
            <a:pPr marL="0" lvl="0" indent="0" algn="l" rtl="0">
              <a:lnSpc>
                <a:spcPct val="90000"/>
              </a:lnSpc>
              <a:spcBef>
                <a:spcPts val="1000"/>
              </a:spcBef>
              <a:spcAft>
                <a:spcPts val="0"/>
              </a:spcAft>
              <a:buClr>
                <a:schemeClr val="dk1"/>
              </a:buClr>
              <a:buSzPct val="100000"/>
              <a:buNone/>
            </a:pPr>
            <a:br>
              <a:rPr lang="pl-PL"/>
            </a:b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1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pl-PL"/>
              <a:t>EJB</a:t>
            </a:r>
            <a:endParaRPr/>
          </a:p>
        </p:txBody>
      </p:sp>
      <p:sp>
        <p:nvSpPr>
          <p:cNvPr id="201" name="Google Shape;201;p1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r>
              <a:rPr lang="pl-PL" dirty="0"/>
              <a:t>Zapewnia zdalny oraz lokalny dostęp do ziaren.</a:t>
            </a:r>
          </a:p>
          <a:p>
            <a:r>
              <a:rPr lang="pl-PL" dirty="0"/>
              <a:t>Jest odpowiedzialny za tworzenie ziaren (wyróżnia się trzy główne rodzaje ziaren EJB: sesyjne stanowe i bezstanowe, sterowane komunikatami, </a:t>
            </a:r>
            <a:r>
              <a:rPr lang="pl-PL" dirty="0" err="1"/>
              <a:t>encyjne</a:t>
            </a:r>
            <a:r>
              <a:rPr lang="pl-PL" dirty="0"/>
              <a:t>).</a:t>
            </a:r>
          </a:p>
          <a:p>
            <a:r>
              <a:rPr lang="pl-PL" dirty="0"/>
              <a:t> Wiązanie ich z odpowiednimi usługami, tak żeby inne komponenty   aplikacji miały do nich dostęp.</a:t>
            </a:r>
          </a:p>
          <a:p>
            <a:r>
              <a:rPr lang="pl-PL" dirty="0"/>
              <a:t>Zapisywanie stanu ziaren w pamięci.</a:t>
            </a:r>
          </a:p>
          <a:p>
            <a:r>
              <a:rPr lang="pl-PL" dirty="0" err="1"/>
              <a:t>Caching</a:t>
            </a:r>
            <a:r>
              <a:rPr lang="pl-PL" dirty="0"/>
              <a:t> stanu ziaren.</a:t>
            </a:r>
          </a:p>
          <a:p>
            <a:r>
              <a:rPr lang="pl-PL" dirty="0"/>
              <a:t>Aktywowanie i pozbywanie się ziaren gdy jest to konieczne.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pl-PL"/>
              <a:t>Czym jest Dependency injection</a:t>
            </a:r>
            <a:endParaRPr/>
          </a:p>
        </p:txBody>
      </p:sp>
      <p:sp>
        <p:nvSpPr>
          <p:cNvPr id="95" name="Google Shape;95;p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lnSpcReduction="10000"/>
          </a:bodyPr>
          <a:lstStyle/>
          <a:p>
            <a:pPr marL="0" lvl="0" indent="0" algn="l" rtl="0">
              <a:lnSpc>
                <a:spcPct val="90000"/>
              </a:lnSpc>
              <a:spcBef>
                <a:spcPts val="0"/>
              </a:spcBef>
              <a:spcAft>
                <a:spcPts val="0"/>
              </a:spcAft>
              <a:buClr>
                <a:schemeClr val="dk1"/>
              </a:buClr>
              <a:buSzPts val="3200"/>
              <a:buNone/>
            </a:pPr>
            <a:r>
              <a:rPr lang="pl-PL" sz="3200"/>
              <a:t>Dependeny injection czyli Wstrzykiwanie Zależności to wzorzec, który opiera się o ideę odwróconej kontroli (IoC). Polega na usuwaniu bezpośrednich zależności pomiędzy komponentami. W podejściu tym, obiekt nie tworzy obiektów, które wykorzystywane są wewnątrz. Dzięki temu, nie wiążemy się z konkretną implementacją oraz nie musimy znać parametrów tworzonego obiektu. Operując na interfejsach stajemy się niezależni od konkretnej implementacji, a nasz kod zaczyna realizować </a:t>
            </a:r>
            <a:r>
              <a:rPr lang="pl-PL" sz="3200" b="1"/>
              <a:t>Open/Closed principle</a:t>
            </a:r>
            <a:r>
              <a:rPr lang="pl-PL" sz="3200"/>
              <a:t>.</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EJB</a:t>
            </a:r>
          </a:p>
        </p:txBody>
      </p:sp>
      <p:sp>
        <p:nvSpPr>
          <p:cNvPr id="3" name="Symbol zastępczy tekstu 2"/>
          <p:cNvSpPr>
            <a:spLocks noGrp="1"/>
          </p:cNvSpPr>
          <p:nvPr>
            <p:ph type="body" idx="1"/>
          </p:nvPr>
        </p:nvSpPr>
        <p:spPr/>
        <p:txBody>
          <a:bodyPr>
            <a:normAutofit fontScale="92500" lnSpcReduction="10000"/>
          </a:bodyPr>
          <a:lstStyle/>
          <a:p>
            <a:r>
              <a:rPr lang="pl-PL" dirty="0"/>
              <a:t>Sesyjne EJB - są używane do umieszczania w nich logiki aplikacji - kodu, który przetwarza dane.</a:t>
            </a:r>
          </a:p>
          <a:p>
            <a:r>
              <a:rPr lang="pl-PL" dirty="0" err="1"/>
              <a:t>Encyjne</a:t>
            </a:r>
            <a:r>
              <a:rPr lang="pl-PL" dirty="0"/>
              <a:t> EJB reprezentują w sposób obiektowy dane. </a:t>
            </a:r>
          </a:p>
          <a:p>
            <a:pPr marL="114300" indent="0">
              <a:buNone/>
            </a:pPr>
            <a:r>
              <a:rPr lang="pl-PL" dirty="0"/>
              <a:t>    (np. dostarczają obiektowego spojrzenia na relacyjną bazę danych).</a:t>
            </a:r>
          </a:p>
          <a:p>
            <a:r>
              <a:rPr lang="pl-PL" dirty="0"/>
              <a:t> Ziarna sterowane komunikatami znajdują zastosowanie w przetwarzaniu asynchronicznym i w zaawansowanych modelach współpracy oprogramowania.</a:t>
            </a:r>
          </a:p>
          <a:p>
            <a:r>
              <a:rPr lang="pl-PL" dirty="0"/>
              <a:t>Główną zaletą EJB jest nakierowanie projektanta na pewne sprawdzone sposoby rozwiązania typowych problemów w systemie rozproszonym: zarządzanie połączeniami, transakcja rozproszona, mapowanie danych na model obiektowy itp.</a:t>
            </a:r>
          </a:p>
          <a:p>
            <a:endParaRPr lang="pl-PL" dirty="0"/>
          </a:p>
        </p:txBody>
      </p:sp>
    </p:spTree>
    <p:extLst>
      <p:ext uri="{BB962C8B-B14F-4D97-AF65-F5344CB8AC3E}">
        <p14:creationId xmlns:p14="http://schemas.microsoft.com/office/powerpoint/2010/main" val="37975910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CDI</a:t>
            </a:r>
          </a:p>
        </p:txBody>
      </p:sp>
      <p:sp>
        <p:nvSpPr>
          <p:cNvPr id="3" name="Symbol zastępczy tekstu 2"/>
          <p:cNvSpPr>
            <a:spLocks noGrp="1"/>
          </p:cNvSpPr>
          <p:nvPr>
            <p:ph type="body" idx="1"/>
          </p:nvPr>
        </p:nvSpPr>
        <p:spPr/>
        <p:txBody>
          <a:bodyPr>
            <a:normAutofit fontScale="85000" lnSpcReduction="20000"/>
          </a:bodyPr>
          <a:lstStyle/>
          <a:p>
            <a:pPr marL="114300" indent="0">
              <a:buNone/>
            </a:pPr>
            <a:r>
              <a:rPr lang="pl-PL" dirty="0"/>
              <a:t>    Ziarno zarządzane przez kontener to trochę więcej niż tylko obiekt POJO      spełniający pewne proste wymagania:</a:t>
            </a:r>
          </a:p>
          <a:p>
            <a:r>
              <a:rPr lang="pl-PL" dirty="0"/>
              <a:t>Musi mieć bezargumentowy konstruktor lub konstruktor deklarujący adnotację @</a:t>
            </a:r>
            <a:r>
              <a:rPr lang="pl-PL" dirty="0" err="1"/>
              <a:t>Inject</a:t>
            </a:r>
            <a:r>
              <a:rPr lang="pl-PL" dirty="0"/>
              <a:t>.</a:t>
            </a:r>
          </a:p>
          <a:p>
            <a:r>
              <a:rPr lang="pl-PL" dirty="0"/>
              <a:t>Klasa musi być konkretna i znajdować się na najwyższym poziomie hierarchii albo być opatrzona adnotacją @</a:t>
            </a:r>
            <a:r>
              <a:rPr lang="pl-PL" dirty="0" err="1"/>
              <a:t>Decorate</a:t>
            </a:r>
            <a:r>
              <a:rPr lang="pl-PL" dirty="0"/>
              <a:t>. Nie może być to niestatyczna klasa wewnętrzna.</a:t>
            </a:r>
          </a:p>
          <a:p>
            <a:r>
              <a:rPr lang="pl-PL" dirty="0"/>
              <a:t>Ziarno nie może być zdefiniowane jako EJB.</a:t>
            </a:r>
          </a:p>
          <a:p>
            <a:r>
              <a:rPr lang="pl-PL" dirty="0"/>
              <a:t>Jeśli ziarno jest zdefiniowane jako zarządzane przez inną technologię Javy EE, np. JSF, to również będzie zarządzane przez ten kontener.</a:t>
            </a:r>
          </a:p>
          <a:p>
            <a:r>
              <a:rPr lang="pl-PL" dirty="0"/>
              <a:t>Obiekty każdej klasy spełniającej te wymagania są tworzone i zarządzane przez kontener i mogą być wstrzykiwane. Nie trzeba żadnej specjalnej adnotacji, aby oznaczyć klasę jako ziarno zarządzane.</a:t>
            </a:r>
          </a:p>
          <a:p>
            <a:endParaRPr lang="pl-PL" dirty="0"/>
          </a:p>
        </p:txBody>
      </p:sp>
    </p:spTree>
    <p:extLst>
      <p:ext uri="{BB962C8B-B14F-4D97-AF65-F5344CB8AC3E}">
        <p14:creationId xmlns:p14="http://schemas.microsoft.com/office/powerpoint/2010/main" val="10605754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2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pl-PL" dirty="0"/>
              <a:t>EJB vs CDI</a:t>
            </a:r>
            <a:endParaRPr dirty="0"/>
          </a:p>
        </p:txBody>
      </p:sp>
      <p:sp>
        <p:nvSpPr>
          <p:cNvPr id="213" name="Google Shape;213;p2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fontScale="62500" lnSpcReduction="20000"/>
          </a:bodyPr>
          <a:lstStyle/>
          <a:p>
            <a:r>
              <a:rPr lang="pl-PL" dirty="0"/>
              <a:t>CDI i EJB mogą ze sobą współpracować.</a:t>
            </a:r>
          </a:p>
          <a:p>
            <a:r>
              <a:rPr lang="pl-PL" dirty="0"/>
              <a:t>CDI może działać bez kontenera EJB.</a:t>
            </a:r>
          </a:p>
          <a:p>
            <a:r>
              <a:rPr lang="pl-PL" dirty="0"/>
              <a:t>CDI może być podstawą aplikacji desktopowej lub dowolnej aplikacji sieciowej, która nie korzysta z kontenera EJB. CDI dostarcza fabrykę i wstrzykiwanie do dowolnego ziarna. Ziarna EJB wymagają kontenera EJB. Nawet uproszczona architektura EJB jest bardziej złożona niż obiekty POJO i dlatego ziarna EJB potrzebują kontenera EJB. Kontener ten zapewnia dodatkowe przydatne usługi, takie jak: zabezpieczenia, transakcje i współbieżność.</a:t>
            </a:r>
          </a:p>
          <a:p>
            <a:r>
              <a:rPr lang="pl-PL" dirty="0"/>
              <a:t>Kontener CDI jest lżejszym i potężniejszym, ale też mniej funkcjonalnym kontenerem dla obiektów POJO.</a:t>
            </a:r>
          </a:p>
          <a:p>
            <a:r>
              <a:rPr lang="pl-PL" dirty="0"/>
              <a:t>EJB nie można bezpośrednio wykorzystać w aplikacjach </a:t>
            </a:r>
            <a:r>
              <a:rPr lang="pl-PL" dirty="0" err="1"/>
              <a:t>JavaServer</a:t>
            </a:r>
            <a:r>
              <a:rPr lang="pl-PL" dirty="0"/>
              <a:t> </a:t>
            </a:r>
            <a:r>
              <a:rPr lang="pl-PL" dirty="0" err="1"/>
              <a:t>Faces</a:t>
            </a:r>
            <a:r>
              <a:rPr lang="pl-PL" dirty="0"/>
              <a:t> (CDI pozwala na wstrzykiwanie ziaren EJB za pomocą adnotacji @</a:t>
            </a:r>
            <a:r>
              <a:rPr lang="pl-PL" dirty="0" err="1"/>
              <a:t>Inject</a:t>
            </a:r>
            <a:r>
              <a:rPr lang="pl-PL" dirty="0"/>
              <a:t>).</a:t>
            </a:r>
          </a:p>
          <a:p>
            <a:r>
              <a:rPr lang="pl-PL" dirty="0"/>
              <a:t>CDI nie wymaga żadnych dodatkowych plików XML do konfiguracji; wystarczą adnotacje.</a:t>
            </a:r>
          </a:p>
          <a:p>
            <a:r>
              <a:rPr lang="pl-PL" dirty="0"/>
              <a:t>CDI przy wstrzykiwaniu rodzaju obiektu sprawdza jedynie jego typ (klasa, interfejs itp.). Jest to uzupełnienie modelu EJB, w którym obiekt do wstrzyknięcia jest dodatkowo identyfikowany przez nazwę.</a:t>
            </a:r>
          </a:p>
          <a:p>
            <a:r>
              <a:rPr lang="pl-PL" dirty="0"/>
              <a:t>CDI w przeciwieństwie do EJB samodzielnie udostępnia adnotacje @</a:t>
            </a:r>
            <a:r>
              <a:rPr lang="pl-PL" dirty="0" err="1"/>
              <a:t>Decorator</a:t>
            </a:r>
            <a:r>
              <a:rPr lang="pl-PL" dirty="0"/>
              <a:t> oraz @</a:t>
            </a:r>
            <a:r>
              <a:rPr lang="pl-PL" dirty="0" err="1"/>
              <a:t>Interceptor</a:t>
            </a:r>
            <a:r>
              <a:rPr lang="pl-PL" dirty="0"/>
              <a:t>.</a:t>
            </a:r>
          </a:p>
          <a:p>
            <a:pPr marL="228600" lvl="0" indent="-228600" algn="l" rtl="0">
              <a:lnSpc>
                <a:spcPct val="90000"/>
              </a:lnSpc>
              <a:spcBef>
                <a:spcPts val="0"/>
              </a:spcBef>
              <a:spcAft>
                <a:spcPts val="0"/>
              </a:spcAft>
              <a:buClr>
                <a:schemeClr val="dk1"/>
              </a:buClr>
              <a:buSzPct val="100000"/>
              <a:buChar char="•"/>
            </a:pPr>
            <a:endParaRP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4A334BE-A860-5B2B-596F-1DB1DE6EBC4A}"/>
              </a:ext>
            </a:extLst>
          </p:cNvPr>
          <p:cNvSpPr>
            <a:spLocks noGrp="1"/>
          </p:cNvSpPr>
          <p:nvPr>
            <p:ph type="title"/>
          </p:nvPr>
        </p:nvSpPr>
        <p:spPr>
          <a:xfrm>
            <a:off x="3466414" y="2593420"/>
            <a:ext cx="5259171" cy="1325563"/>
          </a:xfrm>
        </p:spPr>
        <p:txBody>
          <a:bodyPr/>
          <a:lstStyle/>
          <a:p>
            <a:r>
              <a:rPr lang="pl-PL" dirty="0"/>
              <a:t>Dziękujemy za uwagę</a:t>
            </a:r>
          </a:p>
        </p:txBody>
      </p:sp>
    </p:spTree>
    <p:extLst>
      <p:ext uri="{BB962C8B-B14F-4D97-AF65-F5344CB8AC3E}">
        <p14:creationId xmlns:p14="http://schemas.microsoft.com/office/powerpoint/2010/main" val="1503351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3"/>
          <p:cNvSpPr txBox="1">
            <a:spLocks noGrp="1"/>
          </p:cNvSpPr>
          <p:nvPr>
            <p:ph type="body" idx="1"/>
          </p:nvPr>
        </p:nvSpPr>
        <p:spPr>
          <a:xfrm>
            <a:off x="727969" y="985421"/>
            <a:ext cx="10625831" cy="5218175"/>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202122"/>
              </a:buClr>
              <a:buSzPts val="2800"/>
              <a:buNone/>
            </a:pPr>
            <a:r>
              <a:rPr lang="pl-PL">
                <a:solidFill>
                  <a:srgbClr val="202122"/>
                </a:solidFill>
                <a:latin typeface="Arial"/>
                <a:ea typeface="Arial"/>
                <a:cs typeface="Arial"/>
                <a:sym typeface="Arial"/>
              </a:rPr>
              <a:t>Dependeny injection jest sposobem osiągnięcia luźnych powiązań (</a:t>
            </a:r>
            <a:r>
              <a:rPr lang="pl-PL" i="1">
                <a:solidFill>
                  <a:srgbClr val="202122"/>
                </a:solidFill>
                <a:latin typeface="Arial"/>
                <a:ea typeface="Arial"/>
                <a:cs typeface="Arial"/>
                <a:sym typeface="Arial"/>
              </a:rPr>
              <a:t>ang. loose coupling</a:t>
            </a:r>
            <a:r>
              <a:rPr lang="pl-PL">
                <a:solidFill>
                  <a:srgbClr val="202122"/>
                </a:solidFill>
                <a:latin typeface="Arial"/>
                <a:ea typeface="Arial"/>
                <a:cs typeface="Arial"/>
                <a:sym typeface="Arial"/>
              </a:rPr>
              <a:t>).</a:t>
            </a:r>
            <a:endParaRPr/>
          </a:p>
          <a:p>
            <a:pPr marL="0" lvl="0" indent="0" algn="l" rtl="0">
              <a:lnSpc>
                <a:spcPct val="90000"/>
              </a:lnSpc>
              <a:spcBef>
                <a:spcPts val="1000"/>
              </a:spcBef>
              <a:spcAft>
                <a:spcPts val="0"/>
              </a:spcAft>
              <a:buClr>
                <a:schemeClr val="dk1"/>
              </a:buClr>
              <a:buSzPts val="2800"/>
              <a:buNone/>
            </a:pPr>
            <a:endParaRPr>
              <a:solidFill>
                <a:srgbClr val="202122"/>
              </a:solidFill>
              <a:latin typeface="Arial"/>
              <a:ea typeface="Arial"/>
              <a:cs typeface="Arial"/>
              <a:sym typeface="Arial"/>
            </a:endParaRPr>
          </a:p>
          <a:p>
            <a:pPr marL="0" lvl="0" indent="0" algn="l" rtl="0">
              <a:lnSpc>
                <a:spcPct val="90000"/>
              </a:lnSpc>
              <a:spcBef>
                <a:spcPts val="1000"/>
              </a:spcBef>
              <a:spcAft>
                <a:spcPts val="0"/>
              </a:spcAft>
              <a:buClr>
                <a:srgbClr val="202122"/>
              </a:buClr>
              <a:buSzPts val="2800"/>
              <a:buNone/>
            </a:pPr>
            <a:r>
              <a:rPr lang="pl-PL">
                <a:solidFill>
                  <a:srgbClr val="202122"/>
                </a:solidFill>
                <a:latin typeface="Arial"/>
                <a:ea typeface="Arial"/>
                <a:cs typeface="Arial"/>
                <a:sym typeface="Arial"/>
              </a:rPr>
              <a:t>Dodatkowo u</a:t>
            </a:r>
            <a:r>
              <a:rPr lang="pl-PL" b="0" i="0">
                <a:solidFill>
                  <a:srgbClr val="202122"/>
                </a:solidFill>
                <a:latin typeface="Arial"/>
                <a:ea typeface="Arial"/>
                <a:cs typeface="Arial"/>
                <a:sym typeface="Arial"/>
              </a:rPr>
              <a:t>życie tej techniki pozwala tworzyć łatwo testowalne </a:t>
            </a:r>
            <a:r>
              <a:rPr lang="pl-PL">
                <a:solidFill>
                  <a:srgbClr val="202122"/>
                </a:solidFill>
                <a:latin typeface="Arial"/>
                <a:ea typeface="Arial"/>
                <a:cs typeface="Arial"/>
                <a:sym typeface="Arial"/>
              </a:rPr>
              <a:t>moduły. Sprawdza się szczególnie w powiązaniu z metodą TDD </a:t>
            </a:r>
            <a:endParaRPr/>
          </a:p>
          <a:p>
            <a:pPr marL="0" lvl="0" indent="0" algn="l" rtl="0">
              <a:lnSpc>
                <a:spcPct val="90000"/>
              </a:lnSpc>
              <a:spcBef>
                <a:spcPts val="1000"/>
              </a:spcBef>
              <a:spcAft>
                <a:spcPts val="0"/>
              </a:spcAft>
              <a:buClr>
                <a:srgbClr val="202122"/>
              </a:buClr>
              <a:buSzPts val="2800"/>
              <a:buNone/>
            </a:pPr>
            <a:r>
              <a:rPr lang="pl-PL">
                <a:solidFill>
                  <a:srgbClr val="202122"/>
                </a:solidFill>
                <a:latin typeface="Arial"/>
                <a:ea typeface="Arial"/>
                <a:cs typeface="Arial"/>
                <a:sym typeface="Arial"/>
              </a:rPr>
              <a:t>(</a:t>
            </a:r>
            <a:r>
              <a:rPr lang="pl-PL" i="1">
                <a:solidFill>
                  <a:srgbClr val="202122"/>
                </a:solidFill>
                <a:latin typeface="Arial"/>
                <a:ea typeface="Arial"/>
                <a:cs typeface="Arial"/>
                <a:sym typeface="Arial"/>
              </a:rPr>
              <a:t>ang. Test-driven development</a:t>
            </a:r>
            <a:r>
              <a:rPr lang="pl-PL">
                <a:solidFill>
                  <a:srgbClr val="202122"/>
                </a:solidFill>
                <a:latin typeface="Arial"/>
                <a:ea typeface="Arial"/>
                <a:cs typeface="Arial"/>
                <a:sym typeface="Arial"/>
              </a:rPr>
              <a:t>).</a:t>
            </a:r>
            <a:endParaRPr/>
          </a:p>
          <a:p>
            <a:pPr marL="228600" lvl="0" indent="-50800" algn="l" rtl="0">
              <a:lnSpc>
                <a:spcPct val="90000"/>
              </a:lnSpc>
              <a:spcBef>
                <a:spcPts val="1000"/>
              </a:spcBef>
              <a:spcAft>
                <a:spcPts val="0"/>
              </a:spcAft>
              <a:buClr>
                <a:schemeClr val="dk1"/>
              </a:buClr>
              <a:buSzPts val="2800"/>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Calibri"/>
              <a:buNone/>
            </a:pPr>
            <a:r>
              <a:rPr lang="pl-PL"/>
              <a:t>Dlaczego Dependency Injection jest ważne?</a:t>
            </a:r>
            <a:endParaRPr/>
          </a:p>
        </p:txBody>
      </p:sp>
      <p:sp>
        <p:nvSpPr>
          <p:cNvPr id="106" name="Google Shape;106;p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pl-PL" dirty="0"/>
              <a:t>Redukcja zależności</a:t>
            </a:r>
            <a:endParaRPr dirty="0"/>
          </a:p>
          <a:p>
            <a:pPr marL="228600" lvl="0" indent="-228600" algn="l" rtl="0">
              <a:lnSpc>
                <a:spcPct val="90000"/>
              </a:lnSpc>
              <a:spcBef>
                <a:spcPts val="1000"/>
              </a:spcBef>
              <a:spcAft>
                <a:spcPts val="0"/>
              </a:spcAft>
              <a:buClr>
                <a:schemeClr val="dk1"/>
              </a:buClr>
              <a:buSzPts val="2800"/>
              <a:buChar char="•"/>
            </a:pPr>
            <a:r>
              <a:rPr lang="pl-PL" dirty="0"/>
              <a:t>Kod wielokrotnego użytku</a:t>
            </a:r>
            <a:endParaRPr dirty="0"/>
          </a:p>
          <a:p>
            <a:pPr marL="228600" lvl="0" indent="-228600" algn="l" rtl="0">
              <a:lnSpc>
                <a:spcPct val="90000"/>
              </a:lnSpc>
              <a:spcBef>
                <a:spcPts val="1000"/>
              </a:spcBef>
              <a:spcAft>
                <a:spcPts val="0"/>
              </a:spcAft>
              <a:buClr>
                <a:schemeClr val="dk1"/>
              </a:buClr>
              <a:buSzPts val="2800"/>
              <a:buChar char="•"/>
            </a:pPr>
            <a:r>
              <a:rPr lang="pl-PL" dirty="0"/>
              <a:t>Bardziej przejrzysty kod</a:t>
            </a:r>
            <a:endParaRPr dirty="0"/>
          </a:p>
          <a:p>
            <a:pPr marL="228600" lvl="0" indent="-228600" algn="l" rtl="0">
              <a:lnSpc>
                <a:spcPct val="90000"/>
              </a:lnSpc>
              <a:spcBef>
                <a:spcPts val="1000"/>
              </a:spcBef>
              <a:spcAft>
                <a:spcPts val="0"/>
              </a:spcAft>
              <a:buClr>
                <a:schemeClr val="dk1"/>
              </a:buClr>
              <a:buSzPts val="2800"/>
              <a:buChar char="•"/>
            </a:pPr>
            <a:r>
              <a:rPr lang="pl-PL" dirty="0"/>
              <a:t>Wysoce rozszerzalny kod i łatwy w utrzymaniu</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Calibri"/>
              <a:buNone/>
            </a:pPr>
            <a:r>
              <a:rPr lang="pl-PL"/>
              <a:t>Dlaczego Dependency Injection jest ważne?</a:t>
            </a:r>
            <a:endParaRPr/>
          </a:p>
        </p:txBody>
      </p:sp>
      <p:sp>
        <p:nvSpPr>
          <p:cNvPr id="112" name="Google Shape;112;p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pl-PL"/>
              <a:t>Łatwiejsze pisanie testów jednostkowych </a:t>
            </a:r>
            <a:endParaRPr/>
          </a:p>
          <a:p>
            <a:pPr marL="0" lvl="0" indent="0" algn="l" rtl="0">
              <a:lnSpc>
                <a:spcPct val="90000"/>
              </a:lnSpc>
              <a:spcBef>
                <a:spcPts val="1000"/>
              </a:spcBef>
              <a:spcAft>
                <a:spcPts val="0"/>
              </a:spcAft>
              <a:buClr>
                <a:schemeClr val="dk1"/>
              </a:buClr>
              <a:buSzPts val="2800"/>
              <a:buNone/>
            </a:pPr>
            <a:endParaRPr/>
          </a:p>
        </p:txBody>
      </p:sp>
      <p:pic>
        <p:nvPicPr>
          <p:cNvPr id="113" name="Google Shape;113;p5"/>
          <p:cNvPicPr preferRelativeResize="0"/>
          <p:nvPr/>
        </p:nvPicPr>
        <p:blipFill rotWithShape="1">
          <a:blip r:embed="rId3">
            <a:alphaModFix/>
          </a:blip>
          <a:srcRect/>
          <a:stretch/>
        </p:blipFill>
        <p:spPr>
          <a:xfrm>
            <a:off x="2695074" y="2462779"/>
            <a:ext cx="7073868" cy="3200083"/>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Calibri"/>
              <a:buNone/>
            </a:pPr>
            <a:r>
              <a:rPr lang="pl-PL"/>
              <a:t>Wady Dependency Injection </a:t>
            </a:r>
            <a:endParaRPr/>
          </a:p>
        </p:txBody>
      </p:sp>
      <p:sp>
        <p:nvSpPr>
          <p:cNvPr id="119" name="Google Shape;119;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pl-PL"/>
              <a:t>zmniejszenie czytelności kodu, gdy zależności jest zbyt dużo</a:t>
            </a:r>
            <a:endParaRPr/>
          </a:p>
          <a:p>
            <a:pPr marL="228600" lvl="0" indent="-228600" algn="l" rtl="0">
              <a:lnSpc>
                <a:spcPct val="90000"/>
              </a:lnSpc>
              <a:spcBef>
                <a:spcPts val="1000"/>
              </a:spcBef>
              <a:spcAft>
                <a:spcPts val="0"/>
              </a:spcAft>
              <a:buClr>
                <a:schemeClr val="dk1"/>
              </a:buClr>
              <a:buSzPts val="2800"/>
              <a:buChar char="•"/>
            </a:pPr>
            <a:r>
              <a:rPr lang="pl-PL"/>
              <a:t>jeśli klasa miałaby być serializowana, wówczas będzie konieczność zdefiniowania domyślnego konstruktora</a:t>
            </a:r>
            <a:endParaRPr/>
          </a:p>
          <a:p>
            <a:pPr marL="228600" lvl="0" indent="-228600" algn="l" rtl="0">
              <a:lnSpc>
                <a:spcPct val="90000"/>
              </a:lnSpc>
              <a:spcBef>
                <a:spcPts val="1000"/>
              </a:spcBef>
              <a:spcAft>
                <a:spcPts val="0"/>
              </a:spcAft>
              <a:buClr>
                <a:schemeClr val="dk1"/>
              </a:buClr>
              <a:buSzPts val="2800"/>
              <a:buChar char="•"/>
            </a:pPr>
            <a:r>
              <a:rPr lang="pl-PL"/>
              <a:t>przy zbyt dużej złożoności, należy przeorganizować klasę w taki sposób, aby podzielić ją na mniejsze części, aby zależności rzeczywiście były potrzebne w większości wykorzystywanych metod</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Calibri"/>
              <a:buNone/>
            </a:pPr>
            <a:r>
              <a:rPr lang="pl-PL"/>
              <a:t>Jak zaimplementować Dependency Injection w zwykłym kodzie</a:t>
            </a:r>
            <a:endParaRPr/>
          </a:p>
        </p:txBody>
      </p:sp>
      <p:sp>
        <p:nvSpPr>
          <p:cNvPr id="125" name="Google Shape;125;p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0" lvl="0" indent="0" algn="just" rtl="0">
              <a:lnSpc>
                <a:spcPct val="90000"/>
              </a:lnSpc>
              <a:spcBef>
                <a:spcPts val="0"/>
              </a:spcBef>
              <a:spcAft>
                <a:spcPts val="0"/>
              </a:spcAft>
              <a:buClr>
                <a:schemeClr val="dk1"/>
              </a:buClr>
              <a:buSzPts val="2600"/>
              <a:buNone/>
            </a:pPr>
            <a:r>
              <a:rPr lang="pl-PL" sz="2600"/>
              <a:t>Java nie oferowała stadardowej implemetacji Dependency Injection poza kontenerem Enterprise JavaBeans (EJB) aż do wprowadzenia Context and Dependency Injection (CDI).</a:t>
            </a:r>
            <a:endParaRPr sz="2600"/>
          </a:p>
          <a:p>
            <a:pPr marL="0" lvl="0" indent="0" algn="just" rtl="0">
              <a:lnSpc>
                <a:spcPct val="90000"/>
              </a:lnSpc>
              <a:spcBef>
                <a:spcPts val="1000"/>
              </a:spcBef>
              <a:spcAft>
                <a:spcPts val="0"/>
              </a:spcAft>
              <a:buClr>
                <a:schemeClr val="dk1"/>
              </a:buClr>
              <a:buSzPts val="2600"/>
              <a:buNone/>
            </a:pPr>
            <a:endParaRPr sz="26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Calibri"/>
              <a:buNone/>
            </a:pPr>
            <a:r>
              <a:rPr lang="pl-PL"/>
              <a:t>Jak zaimplementować Dependency Injection w zwykłym kodzie</a:t>
            </a:r>
            <a:endParaRPr/>
          </a:p>
        </p:txBody>
      </p:sp>
      <p:sp>
        <p:nvSpPr>
          <p:cNvPr id="131" name="Google Shape;131;p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0" lvl="0" indent="0" algn="just" rtl="0">
              <a:lnSpc>
                <a:spcPct val="90000"/>
              </a:lnSpc>
              <a:spcBef>
                <a:spcPts val="0"/>
              </a:spcBef>
              <a:spcAft>
                <a:spcPts val="0"/>
              </a:spcAft>
              <a:buClr>
                <a:schemeClr val="dk1"/>
              </a:buClr>
              <a:buSzPts val="2600"/>
              <a:buNone/>
            </a:pPr>
            <a:r>
              <a:rPr lang="pl-PL" sz="2600"/>
              <a:t>Najprostszą implementacją Dependency Injection jest fabryka, która tworzy zależność na żądanie za pomocą metody getInstance(). Prosta implementacja Dependency Injection powinna oddzielić rozwiązanie zależności od zachowania klasy. Oznacza to, że klasa powinna mieć określoną funkcjonalność bez definiowania sposobu uzyskiwania odniesień do klas, od których jest zależna. To oddziela tworzenie obiektu od miejsca, w którym obiekt jest używany.</a:t>
            </a:r>
            <a:endParaRPr sz="26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Calibri"/>
              <a:buNone/>
            </a:pPr>
            <a:r>
              <a:rPr lang="pl-PL"/>
              <a:t>Jak zaimplementować Dependency Injection w zwykłym kodzie</a:t>
            </a:r>
            <a:endParaRPr/>
          </a:p>
        </p:txBody>
      </p:sp>
      <p:pic>
        <p:nvPicPr>
          <p:cNvPr id="137" name="Google Shape;137;p9" descr="Graphical user interface, text&#10;&#10;Description automatically generated"/>
          <p:cNvPicPr preferRelativeResize="0">
            <a:picLocks noGrp="1"/>
          </p:cNvPicPr>
          <p:nvPr>
            <p:ph type="body" idx="1"/>
          </p:nvPr>
        </p:nvPicPr>
        <p:blipFill rotWithShape="1">
          <a:blip r:embed="rId3">
            <a:alphaModFix/>
          </a:blip>
          <a:srcRect/>
          <a:stretch/>
        </p:blipFill>
        <p:spPr>
          <a:xfrm>
            <a:off x="4483100" y="2540000"/>
            <a:ext cx="3225800" cy="889000"/>
          </a:xfrm>
          <a:prstGeom prst="rect">
            <a:avLst/>
          </a:prstGeom>
          <a:noFill/>
          <a:ln>
            <a:noFill/>
          </a:ln>
        </p:spPr>
      </p:pic>
      <p:sp>
        <p:nvSpPr>
          <p:cNvPr id="138" name="Google Shape;138;p9"/>
          <p:cNvSpPr txBox="1"/>
          <p:nvPr/>
        </p:nvSpPr>
        <p:spPr>
          <a:xfrm>
            <a:off x="838200" y="1825625"/>
            <a:ext cx="10515600" cy="2710749"/>
          </a:xfrm>
          <a:prstGeom prst="rect">
            <a:avLst/>
          </a:prstGeom>
          <a:noFill/>
          <a:ln>
            <a:noFill/>
          </a:ln>
        </p:spPr>
        <p:txBody>
          <a:bodyPr spcFirstLastPara="1" wrap="square" lIns="91425" tIns="45700" rIns="91425" bIns="45700" anchor="t" anchorCtr="0">
            <a:normAutofit/>
          </a:bodyPr>
          <a:lstStyle/>
          <a:p>
            <a:pPr marL="0" marR="0" lvl="0" indent="0" algn="ctr" rtl="0">
              <a:lnSpc>
                <a:spcPct val="90000"/>
              </a:lnSpc>
              <a:spcBef>
                <a:spcPts val="0"/>
              </a:spcBef>
              <a:spcAft>
                <a:spcPts val="0"/>
              </a:spcAft>
              <a:buClr>
                <a:schemeClr val="dk1"/>
              </a:buClr>
              <a:buSzPts val="2600"/>
              <a:buFont typeface="Arial"/>
              <a:buNone/>
            </a:pPr>
            <a:r>
              <a:rPr lang="pl-PL" sz="2600" b="0" i="0" u="none" strike="noStrike" cap="none">
                <a:solidFill>
                  <a:schemeClr val="dk1"/>
                </a:solidFill>
                <a:latin typeface="Calibri"/>
                <a:ea typeface="Calibri"/>
                <a:cs typeface="Calibri"/>
                <a:sym typeface="Calibri"/>
              </a:rPr>
              <a:t>Przykładowa klasa </a:t>
            </a:r>
            <a:r>
              <a:rPr lang="pl-PL" sz="2600" b="0" i="0" u="sng" strike="noStrike" cap="none">
                <a:solidFill>
                  <a:schemeClr val="dk1"/>
                </a:solidFill>
                <a:latin typeface="Calibri"/>
                <a:ea typeface="Calibri"/>
                <a:cs typeface="Calibri"/>
                <a:sym typeface="Calibri"/>
              </a:rPr>
              <a:t>User</a:t>
            </a:r>
            <a:endParaRPr sz="2600" b="0" i="0" u="sng" strike="noStrike" cap="none">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320</TotalTime>
  <Words>1237</Words>
  <Application>Microsoft Office PowerPoint</Application>
  <PresentationFormat>Panoramiczny</PresentationFormat>
  <Paragraphs>100</Paragraphs>
  <Slides>23</Slides>
  <Notes>19</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23</vt:i4>
      </vt:variant>
    </vt:vector>
  </HeadingPairs>
  <TitlesOfParts>
    <vt:vector size="26" baseType="lpstr">
      <vt:lpstr>Arial</vt:lpstr>
      <vt:lpstr>Calibri</vt:lpstr>
      <vt:lpstr>Office Theme</vt:lpstr>
      <vt:lpstr>Dependency Injection  and CDI</vt:lpstr>
      <vt:lpstr>Czym jest Dependency injection</vt:lpstr>
      <vt:lpstr>Prezentacja programu PowerPoint</vt:lpstr>
      <vt:lpstr>Dlaczego Dependency Injection jest ważne?</vt:lpstr>
      <vt:lpstr>Dlaczego Dependency Injection jest ważne?</vt:lpstr>
      <vt:lpstr>Wady Dependency Injection </vt:lpstr>
      <vt:lpstr>Jak zaimplementować Dependency Injection w zwykłym kodzie</vt:lpstr>
      <vt:lpstr>Jak zaimplementować Dependency Injection w zwykłym kodzie</vt:lpstr>
      <vt:lpstr>Jak zaimplementować Dependency Injection w zwykłym kodzie</vt:lpstr>
      <vt:lpstr>Jak zaimplementować Dependency Injection w zwykłym kodzie</vt:lpstr>
      <vt:lpstr>Jak zaimplementować Dependency Injection w zwykłym kodzie</vt:lpstr>
      <vt:lpstr>Jak zaimplementować Dependency Injection w zwykłym kodzie</vt:lpstr>
      <vt:lpstr>Jak zaimplementować Dependency Injection w zwykłym kodzie</vt:lpstr>
      <vt:lpstr>DI w Javie</vt:lpstr>
      <vt:lpstr>Inne adnotacje</vt:lpstr>
      <vt:lpstr>Przykłady użycia</vt:lpstr>
      <vt:lpstr>Prezentacja programu PowerPoint</vt:lpstr>
      <vt:lpstr>DI Container</vt:lpstr>
      <vt:lpstr>EJB</vt:lpstr>
      <vt:lpstr>EJB</vt:lpstr>
      <vt:lpstr>CDI</vt:lpstr>
      <vt:lpstr>EJB vs CDI</vt:lpstr>
      <vt:lpstr>Dziękujemy za uwagę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Dependency Injection  and CDI</dc:title>
  <dc:creator>Krzysztof Dulęba</dc:creator>
  <cp:lastModifiedBy>Kasia Norys</cp:lastModifiedBy>
  <cp:revision>8</cp:revision>
  <dcterms:created xsi:type="dcterms:W3CDTF">2022-11-19T20:43:01Z</dcterms:created>
  <dcterms:modified xsi:type="dcterms:W3CDTF">2022-12-03T10:08:15Z</dcterms:modified>
</cp:coreProperties>
</file>