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autoCompressPictures="0">
  <p:sldMasterIdLst>
    <p:sldMasterId id="2147483648" r:id="rId1"/>
  </p:sldMasterIdLst>
  <p:notesMasterIdLst>
    <p:notesMasterId r:id="rId23"/>
  </p:notesMasterIdLst>
  <p:handoutMasterIdLst>
    <p:handoutMasterId r:id="rId24"/>
  </p:handoutMasterIdLst>
  <p:sldIdLst>
    <p:sldId id="256" r:id="rId2"/>
    <p:sldId id="258" r:id="rId3"/>
    <p:sldId id="263" r:id="rId4"/>
    <p:sldId id="264" r:id="rId5"/>
    <p:sldId id="265" r:id="rId6"/>
    <p:sldId id="267" r:id="rId7"/>
    <p:sldId id="268" r:id="rId8"/>
    <p:sldId id="269" r:id="rId9"/>
    <p:sldId id="272" r:id="rId10"/>
    <p:sldId id="271" r:id="rId11"/>
    <p:sldId id="270" r:id="rId12"/>
    <p:sldId id="274" r:id="rId13"/>
    <p:sldId id="275" r:id="rId14"/>
    <p:sldId id="273" r:id="rId15"/>
    <p:sldId id="276" r:id="rId16"/>
    <p:sldId id="277" r:id="rId17"/>
    <p:sldId id="259" r:id="rId18"/>
    <p:sldId id="260" r:id="rId19"/>
    <p:sldId id="261" r:id="rId20"/>
    <p:sldId id="262" r:id="rId21"/>
    <p:sldId id="257" r:id="rId22"/>
  </p:sldIdLst>
  <p:sldSz cx="12192000" cy="6858000"/>
  <p:notesSz cx="6858000" cy="9144000"/>
  <p:defaultTextStyle>
    <a:defPPr rtl="0">
      <a:defRPr lang="pl-PL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036F84F9-5748-F064-1605-D6221ACE2505}" v="37" dt="2023-01-10T14:08:59.854"/>
    <p1510:client id="{2C5DB84F-181F-433C-8BE8-394B92B11516}" v="156" dt="2023-01-10T15:50:27.906"/>
    <p1510:client id="{BC31950F-087F-EE85-1CE8-DD2217D7E1EA}" v="7" dt="2023-01-10T18:16:12.770"/>
    <p1510:client id="{C06A9DF9-CD85-91FC-561B-EB1CCD39F080}" v="10" dt="2023-01-10T17:48:28.303"/>
    <p1510:client id="{C157A145-909D-4D27-B2B4-5F17E6C92B8B}" v="65" dt="2023-01-10T15:06:58.221"/>
    <p1510:client id="{D50762DD-298E-F7F4-C6A3-81B966CFEDCE}" v="118" dt="2023-01-10T18:45:40.014"/>
    <p1510:client id="{D94F2CC6-F981-0A2A-2728-C1DD0A26AD92}" v="112" dt="2023-01-10T17:13:14.024"/>
    <p1510:client id="{F917FBD9-A81E-20D6-E0E2-B9D3EE12133D}" v="103" dt="2023-01-10T17:34:55.749"/>
  </p1510:revLst>
</p1510:revInfo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slideViewPr>
    <p:cSldViewPr snapToGrid="0">
      <p:cViewPr>
        <p:scale>
          <a:sx n="1" d="2"/>
          <a:sy n="1" d="2"/>
        </p:scale>
        <p:origin x="0" y="0"/>
      </p:cViewPr>
      <p:guideLst/>
    </p:cSldViewPr>
  </p:slideViewPr>
  <p:notesViewPr>
    <p:cSldViewPr snapToGrid="0">
      <p:cViewPr>
        <p:scale>
          <a:sx n="1" d="2"/>
          <a:sy n="1" d="2"/>
        </p:scale>
        <p:origin x="0" y="0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viewProps" Target="view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microsoft.com/office/2015/10/relationships/revisionInfo" Target="revisionInfo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handoutMaster" Target="handoutMasters/handoutMaster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notesMaster" Target="notesMasters/notesMaster1.xml"/><Relationship Id="rId28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theme" Target="theme/theme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nagłówka 1">
            <a:extLst>
              <a:ext uri="{FF2B5EF4-FFF2-40B4-BE49-F238E27FC236}">
                <a16:creationId xmlns:a16="http://schemas.microsoft.com/office/drawing/2014/main" id="{9B45A65F-8493-45A2-A4B2-759F325264AC}"/>
              </a:ext>
            </a:extLst>
          </p:cNvPr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pl-PL"/>
          </a:p>
        </p:txBody>
      </p:sp>
      <p:sp>
        <p:nvSpPr>
          <p:cNvPr id="3" name="Symbol zastępczy daty 2">
            <a:extLst>
              <a:ext uri="{FF2B5EF4-FFF2-40B4-BE49-F238E27FC236}">
                <a16:creationId xmlns:a16="http://schemas.microsoft.com/office/drawing/2014/main" id="{BA76D2CC-F095-4DB9-9771-984617F2D4EC}"/>
              </a:ext>
            </a:extLst>
          </p:cNvPr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857A02D-5114-452A-849E-8E7A528F9F7D}" type="datetime1">
              <a:rPr lang="pl-PL" smtClean="0"/>
              <a:t>10.01.2023</a:t>
            </a:fld>
            <a:endParaRPr lang="pl-PL"/>
          </a:p>
        </p:txBody>
      </p:sp>
      <p:sp>
        <p:nvSpPr>
          <p:cNvPr id="4" name="Symbol zastępczy stopki 3">
            <a:extLst>
              <a:ext uri="{FF2B5EF4-FFF2-40B4-BE49-F238E27FC236}">
                <a16:creationId xmlns:a16="http://schemas.microsoft.com/office/drawing/2014/main" id="{E1D8F1B7-77E0-49AC-B829-863DC15406B1}"/>
              </a:ext>
            </a:extLst>
          </p:cNvPr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pl-PL"/>
          </a:p>
        </p:txBody>
      </p:sp>
      <p:sp>
        <p:nvSpPr>
          <p:cNvPr id="5" name="Symbol zastępczy numeru slajdu 4">
            <a:extLst>
              <a:ext uri="{FF2B5EF4-FFF2-40B4-BE49-F238E27FC236}">
                <a16:creationId xmlns:a16="http://schemas.microsoft.com/office/drawing/2014/main" id="{63659EA4-F0BA-492C-8231-DE39FDA0CBE3}"/>
              </a:ext>
            </a:extLst>
          </p:cNvPr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D75FC5C-C3B2-4374-A4E9-A1FEF81A0DC4}" type="slidenum">
              <a:rPr lang="pl-PL" smtClean="0"/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1744823946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nagłówka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pl-PL" noProof="0"/>
          </a:p>
        </p:txBody>
      </p:sp>
      <p:sp>
        <p:nvSpPr>
          <p:cNvPr id="3" name="Symbol zastępczy daty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3D9A3927-BD6B-4DD3-B036-796979EA3537}" type="datetime1">
              <a:rPr lang="pl-PL" smtClean="0"/>
              <a:pPr/>
              <a:t>10.01.2023</a:t>
            </a:fld>
            <a:endParaRPr lang="pl-PL"/>
          </a:p>
        </p:txBody>
      </p:sp>
      <p:sp>
        <p:nvSpPr>
          <p:cNvPr id="4" name="Symbol zastępczy obrazu slajdu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pl-PL" noProof="0"/>
          </a:p>
        </p:txBody>
      </p:sp>
      <p:sp>
        <p:nvSpPr>
          <p:cNvPr id="5" name="Symbol zastępczy notatek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pl-PL" noProof="0"/>
              <a:t>Kliknij, aby edytować style wzorca tekstu</a:t>
            </a:r>
          </a:p>
          <a:p>
            <a:pPr lvl="1"/>
            <a:r>
              <a:rPr lang="pl-PL" noProof="0"/>
              <a:t>Drugi poziom</a:t>
            </a:r>
          </a:p>
          <a:p>
            <a:pPr lvl="2"/>
            <a:r>
              <a:rPr lang="pl-PL" noProof="0"/>
              <a:t>Trzeci poziom</a:t>
            </a:r>
          </a:p>
          <a:p>
            <a:pPr lvl="3"/>
            <a:r>
              <a:rPr lang="pl-PL" noProof="0"/>
              <a:t>Czwarty poziom</a:t>
            </a:r>
          </a:p>
          <a:p>
            <a:pPr lvl="4"/>
            <a:r>
              <a:rPr lang="pl-PL" noProof="0"/>
              <a:t>Piąty poziom</a:t>
            </a:r>
          </a:p>
        </p:txBody>
      </p:sp>
      <p:sp>
        <p:nvSpPr>
          <p:cNvPr id="6" name="Symbol zastępczy stopki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pl-PL" noProof="0"/>
          </a:p>
        </p:txBody>
      </p:sp>
      <p:sp>
        <p:nvSpPr>
          <p:cNvPr id="7" name="Symbol zastępczy numeru slajdu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31CB226-7304-45F9-82E8-0A2EC700C10B}" type="slidenum">
              <a:rPr lang="pl-PL" noProof="0" smtClean="0"/>
              <a:t>‹#›</a:t>
            </a:fld>
            <a:endParaRPr lang="pl-PL" noProof="0"/>
          </a:p>
        </p:txBody>
      </p:sp>
    </p:spTree>
    <p:extLst>
      <p:ext uri="{BB962C8B-B14F-4D97-AF65-F5344CB8AC3E}">
        <p14:creationId xmlns:p14="http://schemas.microsoft.com/office/powerpoint/2010/main" val="353426551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obrazu slajdu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Symbol zastępczy notatek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4" name="Symbol zastępczy numeru slajdu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31CB226-7304-45F9-82E8-0A2EC700C10B}" type="slidenum">
              <a:rPr lang="pl-PL" smtClean="0"/>
              <a:t>1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420129712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Slajd tytułow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upa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32" name="Łącznik prosty 31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Łącznik prosty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4" name="Prostokąt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Prostokąt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Trójkąt równoramienny 26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Prostokąt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Prostokąt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0" name="Prostokąt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1" name="Trójkąt równoramienny 30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Trójkąt równoramienny 18"/>
            <p:cNvSpPr/>
            <p:nvPr/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ytuł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rtlCol="0"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pPr rtl="0"/>
            <a:r>
              <a:rPr lang="pl-PL" noProof="0"/>
              <a:t>Kliknij, aby edytować styl</a:t>
            </a:r>
          </a:p>
        </p:txBody>
      </p:sp>
      <p:sp>
        <p:nvSpPr>
          <p:cNvPr id="3" name="Podtytuł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rtlCol="0"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rtl="0"/>
            <a:r>
              <a:rPr lang="pl-PL" noProof="0"/>
              <a:t>Kliknij, aby edytować styl wzorca podtytułu</a:t>
            </a:r>
          </a:p>
        </p:txBody>
      </p:sp>
      <p:sp>
        <p:nvSpPr>
          <p:cNvPr id="4" name="Data — symbol zastępczy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fld id="{93B0CE96-D7E6-40D5-B041-69EA11B591BC}" type="datetime1">
              <a:rPr lang="pl-PL" noProof="0" smtClean="0"/>
              <a:t>10.01.2023</a:t>
            </a:fld>
            <a:endParaRPr lang="pl-PL" noProof="0"/>
          </a:p>
        </p:txBody>
      </p:sp>
      <p:sp>
        <p:nvSpPr>
          <p:cNvPr id="5" name="Stopka — symbol zastępczy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pl-PL" noProof="0"/>
          </a:p>
        </p:txBody>
      </p:sp>
      <p:sp>
        <p:nvSpPr>
          <p:cNvPr id="6" name="Numer slajdu — symbol zastępczy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D57F1E4F-1CFF-5643-939E-217C01CDF565}" type="slidenum">
              <a:rPr lang="pl-PL" noProof="0" smtClean="0"/>
              <a:pPr rtl="0"/>
              <a:t>‹#›</a:t>
            </a:fld>
            <a:endParaRPr lang="pl-PL" noProof="0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ytuł i zawartoś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/>
        <p:txBody>
          <a:bodyPr rtlCol="0">
            <a:normAutofit/>
          </a:bodyPr>
          <a:lstStyle>
            <a:lvl1pPr>
              <a:defRPr sz="3600"/>
            </a:lvl1pPr>
          </a:lstStyle>
          <a:p>
            <a:pPr rtl="0"/>
            <a:r>
              <a:rPr lang="pl-PL" noProof="0"/>
              <a:t>Kliknij, aby edytować styl</a:t>
            </a:r>
          </a:p>
        </p:txBody>
      </p:sp>
      <p:sp>
        <p:nvSpPr>
          <p:cNvPr id="3" name="Zawartość — symbol zastępczy 2"/>
          <p:cNvSpPr>
            <a:spLocks noGrp="1"/>
          </p:cNvSpPr>
          <p:nvPr>
            <p:ph idx="1"/>
          </p:nvPr>
        </p:nvSpPr>
        <p:spPr/>
        <p:txBody>
          <a:bodyPr rtlCol="0"/>
          <a:lstStyle/>
          <a:p>
            <a:pPr lvl="0" rtl="0"/>
            <a:r>
              <a:rPr lang="pl-PL" noProof="0"/>
              <a:t>Kliknij, aby edytować style wzorca tekstu</a:t>
            </a:r>
          </a:p>
          <a:p>
            <a:pPr lvl="1" rtl="0"/>
            <a:r>
              <a:rPr lang="pl-PL" noProof="0"/>
              <a:t>Drugi poziom</a:t>
            </a:r>
          </a:p>
          <a:p>
            <a:pPr lvl="2" rtl="0"/>
            <a:r>
              <a:rPr lang="pl-PL" noProof="0"/>
              <a:t>Trzeci poziom</a:t>
            </a:r>
          </a:p>
          <a:p>
            <a:pPr lvl="3" rtl="0"/>
            <a:r>
              <a:rPr lang="pl-PL" noProof="0"/>
              <a:t>Czwarty poziom</a:t>
            </a:r>
          </a:p>
          <a:p>
            <a:pPr lvl="4" rtl="0"/>
            <a:r>
              <a:rPr lang="pl-PL" noProof="0"/>
              <a:t>Piąty poziom</a:t>
            </a:r>
          </a:p>
        </p:txBody>
      </p:sp>
      <p:sp>
        <p:nvSpPr>
          <p:cNvPr id="4" name="Data — symbol zastępczy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fld id="{DCA22516-AFF5-4073-9B07-DF889CC79C88}" type="datetime1">
              <a:rPr lang="pl-PL" noProof="0" smtClean="0"/>
              <a:t>10.01.2023</a:t>
            </a:fld>
            <a:endParaRPr lang="pl-PL" noProof="0"/>
          </a:p>
        </p:txBody>
      </p:sp>
      <p:sp>
        <p:nvSpPr>
          <p:cNvPr id="5" name="Stopka — symbol zastępczy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pl-PL" noProof="0"/>
          </a:p>
        </p:txBody>
      </p:sp>
      <p:sp>
        <p:nvSpPr>
          <p:cNvPr id="6" name="Numer slajdu — symbol zastępczy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D57F1E4F-1CFF-5643-939E-217C01CDF565}" type="slidenum">
              <a:rPr lang="pl-PL" noProof="0" smtClean="0"/>
              <a:pPr rtl="0"/>
              <a:t>‹#›</a:t>
            </a:fld>
            <a:endParaRPr lang="pl-PL" noProof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Nagłówek sekcj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rtlCol="0" anchor="b"/>
          <a:lstStyle>
            <a:lvl1pPr algn="l">
              <a:defRPr sz="4000" b="0" cap="none"/>
            </a:lvl1pPr>
          </a:lstStyle>
          <a:p>
            <a:pPr rtl="0"/>
            <a:r>
              <a:rPr lang="pl-PL" noProof="0"/>
              <a:t>Kliknij, aby edytować styl</a:t>
            </a:r>
          </a:p>
        </p:txBody>
      </p:sp>
      <p:sp>
        <p:nvSpPr>
          <p:cNvPr id="3" name="Tekst — symbol zastępczy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rtlCol="0"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 rtl="0"/>
            <a:r>
              <a:rPr lang="pl-PL" noProof="0"/>
              <a:t>Kliknij, aby edytować style wzorca tekstu</a:t>
            </a:r>
          </a:p>
        </p:txBody>
      </p:sp>
      <p:sp>
        <p:nvSpPr>
          <p:cNvPr id="4" name="Data — symbol zastępczy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fld id="{42BBE1AB-5B86-4F8A-AD36-A22EB526FE25}" type="datetime1">
              <a:rPr lang="pl-PL" noProof="0" smtClean="0"/>
              <a:t>10.01.2023</a:t>
            </a:fld>
            <a:endParaRPr lang="pl-PL" noProof="0"/>
          </a:p>
        </p:txBody>
      </p:sp>
      <p:sp>
        <p:nvSpPr>
          <p:cNvPr id="5" name="Stopka — symbol zastępczy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pl-PL" noProof="0"/>
          </a:p>
        </p:txBody>
      </p:sp>
      <p:sp>
        <p:nvSpPr>
          <p:cNvPr id="6" name="Numer slajdu — symbol zastępczy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D57F1E4F-1CFF-5643-939E-217C01CDF565}" type="slidenum">
              <a:rPr lang="pl-PL" noProof="0" smtClean="0"/>
              <a:pPr rtl="0"/>
              <a:t>‹#›</a:t>
            </a:fld>
            <a:endParaRPr lang="pl-PL" noProof="0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wa elementy zawartośc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pPr rtl="0"/>
            <a:r>
              <a:rPr lang="pl-PL" noProof="0"/>
              <a:t>Kliknij, aby edytować styl</a:t>
            </a:r>
          </a:p>
        </p:txBody>
      </p:sp>
      <p:sp>
        <p:nvSpPr>
          <p:cNvPr id="3" name="Zawartość — symbol zastępczy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 rtlCol="0"/>
          <a:lstStyle/>
          <a:p>
            <a:pPr lvl="0" rtl="0"/>
            <a:r>
              <a:rPr lang="pl-PL" noProof="0"/>
              <a:t>Kliknij, aby edytować style wzorca tekstu</a:t>
            </a:r>
          </a:p>
          <a:p>
            <a:pPr lvl="1" rtl="0"/>
            <a:r>
              <a:rPr lang="pl-PL" noProof="0"/>
              <a:t>Drugi poziom</a:t>
            </a:r>
          </a:p>
          <a:p>
            <a:pPr lvl="2" rtl="0"/>
            <a:r>
              <a:rPr lang="pl-PL" noProof="0"/>
              <a:t>Trzeci poziom</a:t>
            </a:r>
          </a:p>
          <a:p>
            <a:pPr lvl="3" rtl="0"/>
            <a:r>
              <a:rPr lang="pl-PL" noProof="0"/>
              <a:t>Czwarty poziom</a:t>
            </a:r>
          </a:p>
          <a:p>
            <a:pPr lvl="4" rtl="0"/>
            <a:r>
              <a:rPr lang="pl-PL" noProof="0"/>
              <a:t>Piąty poziom</a:t>
            </a:r>
          </a:p>
        </p:txBody>
      </p:sp>
      <p:sp>
        <p:nvSpPr>
          <p:cNvPr id="4" name="Zawartość — symbol zastępczy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 rtlCol="0"/>
          <a:lstStyle/>
          <a:p>
            <a:pPr lvl="0" rtl="0"/>
            <a:r>
              <a:rPr lang="pl-PL" noProof="0"/>
              <a:t>Kliknij, aby edytować style wzorca tekstu</a:t>
            </a:r>
          </a:p>
          <a:p>
            <a:pPr lvl="1" rtl="0"/>
            <a:r>
              <a:rPr lang="pl-PL" noProof="0"/>
              <a:t>Drugi poziom</a:t>
            </a:r>
          </a:p>
          <a:p>
            <a:pPr lvl="2" rtl="0"/>
            <a:r>
              <a:rPr lang="pl-PL" noProof="0"/>
              <a:t>Trzeci poziom</a:t>
            </a:r>
          </a:p>
          <a:p>
            <a:pPr lvl="3" rtl="0"/>
            <a:r>
              <a:rPr lang="pl-PL" noProof="0"/>
              <a:t>Czwarty poziom</a:t>
            </a:r>
          </a:p>
          <a:p>
            <a:pPr lvl="4" rtl="0"/>
            <a:r>
              <a:rPr lang="pl-PL" noProof="0"/>
              <a:t>Piąty poziom</a:t>
            </a:r>
          </a:p>
        </p:txBody>
      </p:sp>
      <p:sp>
        <p:nvSpPr>
          <p:cNvPr id="5" name="Data — symbol zastępczy 4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fld id="{FBFC0FCC-C0E2-4EB1-9346-55582A35F22C}" type="datetime1">
              <a:rPr lang="pl-PL" noProof="0" smtClean="0"/>
              <a:t>10.01.2023</a:t>
            </a:fld>
            <a:endParaRPr lang="pl-PL" noProof="0"/>
          </a:p>
        </p:txBody>
      </p:sp>
      <p:sp>
        <p:nvSpPr>
          <p:cNvPr id="6" name="Stopka — symbol zastępczy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pl-PL" noProof="0"/>
          </a:p>
        </p:txBody>
      </p:sp>
      <p:sp>
        <p:nvSpPr>
          <p:cNvPr id="7" name="Numer slajdu — symbol zastępczy 6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6FF9F0C5-380F-41C2-899A-BAC0F0927E16}" type="slidenum">
              <a:rPr lang="pl-PL" noProof="0" smtClean="0"/>
              <a:t>‹#›</a:t>
            </a:fld>
            <a:endParaRPr lang="pl-PL" noProof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Porównan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lvl1pPr>
              <a:defRPr/>
            </a:lvl1pPr>
          </a:lstStyle>
          <a:p>
            <a:pPr rtl="0"/>
            <a:r>
              <a:rPr lang="pl-PL" noProof="0"/>
              <a:t>Kliknij, aby edytować styl</a:t>
            </a:r>
          </a:p>
        </p:txBody>
      </p:sp>
      <p:sp>
        <p:nvSpPr>
          <p:cNvPr id="3" name="Tekst — symbol zastępczy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rtlCol="0"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 rtl="0"/>
            <a:r>
              <a:rPr lang="pl-PL" noProof="0"/>
              <a:t>Kliknij, aby edytować style wzorca tekstu</a:t>
            </a:r>
          </a:p>
        </p:txBody>
      </p:sp>
      <p:sp>
        <p:nvSpPr>
          <p:cNvPr id="4" name="Zawartość — symbol zastępczy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 rtlCol="0">
            <a:normAutofit/>
          </a:bodyPr>
          <a:lstStyle/>
          <a:p>
            <a:pPr lvl="0" rtl="0"/>
            <a:r>
              <a:rPr lang="pl-PL" noProof="0"/>
              <a:t>Kliknij, aby edytować style wzorca tekstu</a:t>
            </a:r>
          </a:p>
          <a:p>
            <a:pPr lvl="1" rtl="0"/>
            <a:r>
              <a:rPr lang="pl-PL" noProof="0"/>
              <a:t>Drugi poziom</a:t>
            </a:r>
          </a:p>
          <a:p>
            <a:pPr lvl="2" rtl="0"/>
            <a:r>
              <a:rPr lang="pl-PL" noProof="0"/>
              <a:t>Trzeci poziom</a:t>
            </a:r>
          </a:p>
          <a:p>
            <a:pPr lvl="3" rtl="0"/>
            <a:r>
              <a:rPr lang="pl-PL" noProof="0"/>
              <a:t>Czwarty poziom</a:t>
            </a:r>
          </a:p>
          <a:p>
            <a:pPr lvl="4" rtl="0"/>
            <a:r>
              <a:rPr lang="pl-PL" noProof="0"/>
              <a:t>Piąty poziom</a:t>
            </a:r>
          </a:p>
        </p:txBody>
      </p:sp>
      <p:sp>
        <p:nvSpPr>
          <p:cNvPr id="5" name="Tekst — symbol zastępczy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rtlCol="0"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 rtl="0"/>
            <a:r>
              <a:rPr lang="pl-PL" noProof="0"/>
              <a:t>Kliknij, aby edytować style wzorca tekstu</a:t>
            </a:r>
          </a:p>
        </p:txBody>
      </p:sp>
      <p:sp>
        <p:nvSpPr>
          <p:cNvPr id="6" name="Zawartość — symbol zastępczy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 rtlCol="0">
            <a:normAutofit/>
          </a:bodyPr>
          <a:lstStyle/>
          <a:p>
            <a:pPr lvl="0" rtl="0"/>
            <a:r>
              <a:rPr lang="pl-PL" noProof="0"/>
              <a:t>Kliknij, aby edytować style wzorca tekstu</a:t>
            </a:r>
          </a:p>
          <a:p>
            <a:pPr lvl="1" rtl="0"/>
            <a:r>
              <a:rPr lang="pl-PL" noProof="0"/>
              <a:t>Drugi poziom</a:t>
            </a:r>
          </a:p>
          <a:p>
            <a:pPr lvl="2" rtl="0"/>
            <a:r>
              <a:rPr lang="pl-PL" noProof="0"/>
              <a:t>Trzeci poziom</a:t>
            </a:r>
          </a:p>
          <a:p>
            <a:pPr lvl="3" rtl="0"/>
            <a:r>
              <a:rPr lang="pl-PL" noProof="0"/>
              <a:t>Czwarty poziom</a:t>
            </a:r>
          </a:p>
          <a:p>
            <a:pPr lvl="4" rtl="0"/>
            <a:r>
              <a:rPr lang="pl-PL" noProof="0"/>
              <a:t>Piąty poziom</a:t>
            </a:r>
          </a:p>
        </p:txBody>
      </p:sp>
      <p:sp>
        <p:nvSpPr>
          <p:cNvPr id="7" name="Data — symbol zastępczy 6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fld id="{6F0DB5F5-8EBC-4204-A721-9AC81A84ABF8}" type="datetime1">
              <a:rPr lang="pl-PL" noProof="0" smtClean="0"/>
              <a:t>10.01.2023</a:t>
            </a:fld>
            <a:endParaRPr lang="pl-PL" noProof="0"/>
          </a:p>
        </p:txBody>
      </p:sp>
      <p:sp>
        <p:nvSpPr>
          <p:cNvPr id="8" name="Stopka — symbol zastępczy 7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pl-PL" noProof="0"/>
          </a:p>
        </p:txBody>
      </p:sp>
      <p:sp>
        <p:nvSpPr>
          <p:cNvPr id="9" name="Numer slajdu — symbol zastępczy 8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D57F1E4F-1CFF-5643-939E-217C01CDF565}" type="slidenum">
              <a:rPr lang="pl-PL" noProof="0" smtClean="0"/>
              <a:pPr rtl="0"/>
              <a:t>‹#›</a:t>
            </a:fld>
            <a:endParaRPr lang="pl-PL" noProof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ylko tytu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 rtlCol="0"/>
          <a:lstStyle/>
          <a:p>
            <a:pPr rtl="0"/>
            <a:r>
              <a:rPr lang="pl-PL" noProof="0"/>
              <a:t>Kliknij, aby edytować styl</a:t>
            </a:r>
          </a:p>
        </p:txBody>
      </p:sp>
      <p:sp>
        <p:nvSpPr>
          <p:cNvPr id="3" name="Data — symbol zastępczy 2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fld id="{2E6C3063-A706-4595-8417-D3462CD3A419}" type="datetime1">
              <a:rPr lang="pl-PL" noProof="0" smtClean="0"/>
              <a:t>10.01.2023</a:t>
            </a:fld>
            <a:endParaRPr lang="pl-PL" noProof="0"/>
          </a:p>
        </p:txBody>
      </p:sp>
      <p:sp>
        <p:nvSpPr>
          <p:cNvPr id="4" name="Stopka — symbol zastępczy 3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pl-PL" noProof="0"/>
          </a:p>
        </p:txBody>
      </p:sp>
      <p:sp>
        <p:nvSpPr>
          <p:cNvPr id="5" name="Numer slajdu — symbol zastępczy 4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D57F1E4F-1CFF-5643-939E-217C01CDF565}" type="slidenum">
              <a:rPr lang="pl-PL" noProof="0" smtClean="0"/>
              <a:pPr rtl="0"/>
              <a:t>‹#›</a:t>
            </a:fld>
            <a:endParaRPr lang="pl-PL" noProof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Pust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a — symbol zastępczy 1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fld id="{075F1B5B-1C7C-445C-9894-F11EE52248D3}" type="datetime1">
              <a:rPr lang="pl-PL" noProof="0" smtClean="0"/>
              <a:t>10.01.2023</a:t>
            </a:fld>
            <a:endParaRPr lang="pl-PL" noProof="0"/>
          </a:p>
        </p:txBody>
      </p:sp>
      <p:sp>
        <p:nvSpPr>
          <p:cNvPr id="3" name="Stopka — symbol zastępczy 2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pl-PL" noProof="0"/>
          </a:p>
        </p:txBody>
      </p:sp>
      <p:sp>
        <p:nvSpPr>
          <p:cNvPr id="4" name="Numer slajdu — symbol zastępczy 3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D57F1E4F-1CFF-5643-939E-217C01CDF565}" type="slidenum">
              <a:rPr lang="pl-PL" noProof="0" smtClean="0"/>
              <a:pPr rtl="0"/>
              <a:t>‹#›</a:t>
            </a:fld>
            <a:endParaRPr lang="pl-PL" noProof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Zawartość z podpis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rtlCol="0" anchor="b">
            <a:normAutofit/>
          </a:bodyPr>
          <a:lstStyle>
            <a:lvl1pPr>
              <a:defRPr sz="2000"/>
            </a:lvl1pPr>
          </a:lstStyle>
          <a:p>
            <a:pPr rtl="0"/>
            <a:r>
              <a:rPr lang="pl-PL" noProof="0"/>
              <a:t>Kliknij, aby edytować styl</a:t>
            </a:r>
          </a:p>
        </p:txBody>
      </p:sp>
      <p:sp>
        <p:nvSpPr>
          <p:cNvPr id="3" name="Zawartość — symbol zastępczy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 rtlCol="0">
            <a:normAutofit/>
          </a:bodyPr>
          <a:lstStyle/>
          <a:p>
            <a:pPr lvl="0" rtl="0"/>
            <a:r>
              <a:rPr lang="pl-PL" noProof="0"/>
              <a:t>Kliknij, aby edytować style wzorca tekstu</a:t>
            </a:r>
          </a:p>
          <a:p>
            <a:pPr lvl="1" rtl="0"/>
            <a:r>
              <a:rPr lang="pl-PL" noProof="0"/>
              <a:t>Drugi poziom</a:t>
            </a:r>
          </a:p>
          <a:p>
            <a:pPr lvl="2" rtl="0"/>
            <a:r>
              <a:rPr lang="pl-PL" noProof="0"/>
              <a:t>Trzeci poziom</a:t>
            </a:r>
          </a:p>
          <a:p>
            <a:pPr lvl="3" rtl="0"/>
            <a:r>
              <a:rPr lang="pl-PL" noProof="0"/>
              <a:t>Czwarty poziom</a:t>
            </a:r>
          </a:p>
          <a:p>
            <a:pPr lvl="4" rtl="0"/>
            <a:r>
              <a:rPr lang="pl-PL" noProof="0"/>
              <a:t>Piąty poziom</a:t>
            </a:r>
          </a:p>
        </p:txBody>
      </p:sp>
      <p:sp>
        <p:nvSpPr>
          <p:cNvPr id="4" name="Tekst — symbol zastępczy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 rtlCol="0"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 rtl="0"/>
            <a:r>
              <a:rPr lang="pl-PL" noProof="0"/>
              <a:t>Kliknij, aby edytować style wzorca tekstu</a:t>
            </a:r>
          </a:p>
        </p:txBody>
      </p:sp>
      <p:sp>
        <p:nvSpPr>
          <p:cNvPr id="5" name="Data — symbol zastępczy 4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fld id="{FF2AF2A4-9AA4-4872-B52D-0A146AA4F604}" type="datetime1">
              <a:rPr lang="pl-PL" noProof="0" smtClean="0"/>
              <a:t>10.01.2023</a:t>
            </a:fld>
            <a:endParaRPr lang="pl-PL" noProof="0"/>
          </a:p>
        </p:txBody>
      </p:sp>
      <p:sp>
        <p:nvSpPr>
          <p:cNvPr id="6" name="Stopka — symbol zastępczy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pl-PL" noProof="0"/>
          </a:p>
        </p:txBody>
      </p:sp>
      <p:sp>
        <p:nvSpPr>
          <p:cNvPr id="7" name="Numer slajdu — symbol zastępczy 6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519954A3-9DFD-4C44-94BA-B95130A3BA1C}" type="slidenum">
              <a:rPr lang="pl-PL" noProof="0" smtClean="0"/>
              <a:t>‹#›</a:t>
            </a:fld>
            <a:endParaRPr lang="pl-PL" noProof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Obraz z podpis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rtlCol="0" anchor="b">
            <a:normAutofit/>
          </a:bodyPr>
          <a:lstStyle>
            <a:lvl1pPr algn="l">
              <a:defRPr sz="2400" b="0"/>
            </a:lvl1pPr>
          </a:lstStyle>
          <a:p>
            <a:pPr rtl="0"/>
            <a:r>
              <a:rPr lang="pl-PL" noProof="0"/>
              <a:t>Kliknij, aby edytować styl</a:t>
            </a:r>
          </a:p>
        </p:txBody>
      </p:sp>
      <p:sp>
        <p:nvSpPr>
          <p:cNvPr id="3" name="Obraz — symbol zastępczy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rtlCol="0"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pPr rtl="0"/>
            <a:r>
              <a:rPr lang="pl-PL" noProof="0"/>
              <a:t>Kliknij ikonę, aby dodać obraz</a:t>
            </a:r>
          </a:p>
        </p:txBody>
      </p:sp>
      <p:sp>
        <p:nvSpPr>
          <p:cNvPr id="4" name="Tekst — symbol zastępczy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 rtlCol="0"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 rtl="0"/>
            <a:r>
              <a:rPr lang="pl-PL" noProof="0"/>
              <a:t>Kliknij, aby edytować style wzorca tekstu</a:t>
            </a:r>
          </a:p>
        </p:txBody>
      </p:sp>
      <p:sp>
        <p:nvSpPr>
          <p:cNvPr id="5" name="Data — symbol zastępczy 4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fld id="{F1794F66-4C0C-4A58-9125-0D3564138734}" type="datetime1">
              <a:rPr lang="pl-PL" noProof="0" smtClean="0"/>
              <a:t>10.01.2023</a:t>
            </a:fld>
            <a:endParaRPr lang="pl-PL" noProof="0"/>
          </a:p>
        </p:txBody>
      </p:sp>
      <p:sp>
        <p:nvSpPr>
          <p:cNvPr id="6" name="Stopka — symbol zastępczy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pl-PL" noProof="0"/>
          </a:p>
        </p:txBody>
      </p:sp>
      <p:sp>
        <p:nvSpPr>
          <p:cNvPr id="7" name="Numer slajdu — symbol zastępczy 6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D57F1E4F-1CFF-5643-939E-217C01CDF565}" type="slidenum">
              <a:rPr lang="pl-PL" noProof="0" smtClean="0"/>
              <a:pPr rtl="0"/>
              <a:t>‹#›</a:t>
            </a:fld>
            <a:endParaRPr lang="pl-PL" noProof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ytuł i podp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rtlCol="0" anchor="ctr">
            <a:normAutofit/>
          </a:bodyPr>
          <a:lstStyle>
            <a:lvl1pPr algn="l">
              <a:defRPr sz="4400" b="0" cap="none"/>
            </a:lvl1pPr>
          </a:lstStyle>
          <a:p>
            <a:pPr rtl="0"/>
            <a:r>
              <a:rPr lang="pl-PL" noProof="0"/>
              <a:t>Kliknij, aby edytować styl</a:t>
            </a:r>
          </a:p>
        </p:txBody>
      </p:sp>
      <p:sp>
        <p:nvSpPr>
          <p:cNvPr id="3" name="Tekst — symbol zastępczy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rtlCol="0"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 rtl="0"/>
            <a:r>
              <a:rPr lang="pl-PL" noProof="0"/>
              <a:t>Kliknij, aby edytować style wzorca tekstu</a:t>
            </a:r>
          </a:p>
        </p:txBody>
      </p:sp>
      <p:sp>
        <p:nvSpPr>
          <p:cNvPr id="4" name="Data — symbol zastępczy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fld id="{936B446E-F2A7-45DE-A752-E8F411049620}" type="datetime1">
              <a:rPr lang="pl-PL" noProof="0" smtClean="0"/>
              <a:t>10.01.2023</a:t>
            </a:fld>
            <a:endParaRPr lang="pl-PL" noProof="0"/>
          </a:p>
        </p:txBody>
      </p:sp>
      <p:sp>
        <p:nvSpPr>
          <p:cNvPr id="5" name="Stopka — symbol zastępczy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pl-PL" noProof="0"/>
          </a:p>
        </p:txBody>
      </p:sp>
      <p:sp>
        <p:nvSpPr>
          <p:cNvPr id="6" name="Numer slajdu — symbol zastępczy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D57F1E4F-1CFF-5643-939E-217C01CDF565}" type="slidenum">
              <a:rPr lang="pl-PL" noProof="0" smtClean="0"/>
              <a:pPr rtl="0"/>
              <a:t>‹#›</a:t>
            </a:fld>
            <a:endParaRPr lang="pl-PL" noProof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Cytat z podpis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rtlCol="0" anchor="ctr">
            <a:normAutofit/>
          </a:bodyPr>
          <a:lstStyle>
            <a:lvl1pPr algn="l">
              <a:defRPr sz="4400" b="0" cap="none"/>
            </a:lvl1pPr>
          </a:lstStyle>
          <a:p>
            <a:pPr rtl="0"/>
            <a:r>
              <a:rPr lang="pl-PL" noProof="0"/>
              <a:t>Kliknij, aby edytować styl</a:t>
            </a:r>
          </a:p>
        </p:txBody>
      </p:sp>
      <p:sp>
        <p:nvSpPr>
          <p:cNvPr id="23" name="Tekst — symbol zastępczy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rtlCol="0"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 rtl="0"/>
            <a:r>
              <a:rPr lang="pl-PL" noProof="0"/>
              <a:t>Kliknij, aby edytować style wzorca tekstu</a:t>
            </a:r>
          </a:p>
        </p:txBody>
      </p:sp>
      <p:sp>
        <p:nvSpPr>
          <p:cNvPr id="3" name="Tekst — symbol zastępczy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rtlCol="0"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 rtl="0"/>
            <a:r>
              <a:rPr lang="pl-PL" noProof="0"/>
              <a:t>Kliknij, aby edytować style wzorca tekstu</a:t>
            </a:r>
          </a:p>
        </p:txBody>
      </p:sp>
      <p:sp>
        <p:nvSpPr>
          <p:cNvPr id="4" name="Data — symbol zastępczy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fld id="{B397DDD7-255A-4CE2-B241-9F0886593E3B}" type="datetime1">
              <a:rPr lang="pl-PL" noProof="0" smtClean="0"/>
              <a:t>10.01.2023</a:t>
            </a:fld>
            <a:endParaRPr lang="pl-PL" noProof="0"/>
          </a:p>
        </p:txBody>
      </p:sp>
      <p:sp>
        <p:nvSpPr>
          <p:cNvPr id="5" name="Stopka — symbol zastępczy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pl-PL" noProof="0"/>
          </a:p>
        </p:txBody>
      </p:sp>
      <p:sp>
        <p:nvSpPr>
          <p:cNvPr id="6" name="Numer slajdu — symbol zastępczy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D57F1E4F-1CFF-5643-939E-217C01CDF565}" type="slidenum">
              <a:rPr lang="pl-PL" noProof="0" smtClean="0"/>
              <a:pPr rtl="0"/>
              <a:t>‹#›</a:t>
            </a:fld>
            <a:endParaRPr lang="pl-PL" noProof="0"/>
          </a:p>
        </p:txBody>
      </p:sp>
      <p:sp>
        <p:nvSpPr>
          <p:cNvPr id="20" name="Pole tekstowe 19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 rtl="0"/>
            <a:r>
              <a:rPr lang="pl-PL" sz="8000" noProof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„</a:t>
            </a:r>
          </a:p>
        </p:txBody>
      </p:sp>
      <p:sp>
        <p:nvSpPr>
          <p:cNvPr id="22" name="Pole tekstowe 21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 rtl="0"/>
            <a:r>
              <a:rPr lang="pl-PL" sz="8000" noProof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latin typeface="Arial"/>
              </a:rPr>
              <a:t>”</a:t>
            </a:r>
            <a:endParaRPr lang="pl-PL" noProof="0">
              <a:solidFill>
                <a:schemeClr val="accent1">
                  <a:lumMod val="60000"/>
                  <a:lumOff val="40000"/>
                </a:schemeClr>
              </a:solidFill>
              <a:latin typeface="Arial"/>
            </a:endParaRPr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Karta nazw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rtlCol="0" anchor="b">
            <a:normAutofit/>
          </a:bodyPr>
          <a:lstStyle>
            <a:lvl1pPr algn="l">
              <a:defRPr sz="4400" b="0" cap="none"/>
            </a:lvl1pPr>
          </a:lstStyle>
          <a:p>
            <a:pPr rtl="0"/>
            <a:r>
              <a:rPr lang="pl-PL" noProof="0"/>
              <a:t>Kliknij, aby edytować styl</a:t>
            </a:r>
          </a:p>
        </p:txBody>
      </p:sp>
      <p:sp>
        <p:nvSpPr>
          <p:cNvPr id="3" name="Tekst — symbol zastępczy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rtlCol="0"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 rtl="0"/>
            <a:r>
              <a:rPr lang="pl-PL" noProof="0"/>
              <a:t>Kliknij, aby edytować style wzorca tekstu</a:t>
            </a:r>
          </a:p>
        </p:txBody>
      </p:sp>
      <p:sp>
        <p:nvSpPr>
          <p:cNvPr id="4" name="Data — symbol zastępczy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fld id="{BAE550CB-DFD8-4D23-A9E2-BD888090FD05}" type="datetime1">
              <a:rPr lang="pl-PL" noProof="0" smtClean="0"/>
              <a:t>10.01.2023</a:t>
            </a:fld>
            <a:endParaRPr lang="pl-PL" noProof="0"/>
          </a:p>
        </p:txBody>
      </p:sp>
      <p:sp>
        <p:nvSpPr>
          <p:cNvPr id="5" name="Stopka — symbol zastępczy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pl-PL" noProof="0"/>
          </a:p>
        </p:txBody>
      </p:sp>
      <p:sp>
        <p:nvSpPr>
          <p:cNvPr id="6" name="Numer slajdu — symbol zastępczy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D57F1E4F-1CFF-5643-939E-217C01CDF565}" type="slidenum">
              <a:rPr lang="pl-PL" noProof="0" smtClean="0"/>
              <a:pPr rtl="0"/>
              <a:t>‹#›</a:t>
            </a:fld>
            <a:endParaRPr lang="pl-PL" noProof="0"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Cytat — karta nazw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rtlCol="0" anchor="ctr">
            <a:normAutofit/>
          </a:bodyPr>
          <a:lstStyle>
            <a:lvl1pPr algn="l">
              <a:defRPr sz="4400" b="0" cap="none"/>
            </a:lvl1pPr>
          </a:lstStyle>
          <a:p>
            <a:pPr rtl="0"/>
            <a:r>
              <a:rPr lang="pl-PL" noProof="0"/>
              <a:t>Kliknij, aby edytować styl</a:t>
            </a:r>
          </a:p>
        </p:txBody>
      </p:sp>
      <p:sp>
        <p:nvSpPr>
          <p:cNvPr id="23" name="Tekst — symbol zastępczy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rtlCol="0"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 rtl="0"/>
            <a:r>
              <a:rPr lang="pl-PL" noProof="0"/>
              <a:t>Kliknij, aby edytować style wzorca tekstu</a:t>
            </a:r>
          </a:p>
        </p:txBody>
      </p:sp>
      <p:sp>
        <p:nvSpPr>
          <p:cNvPr id="3" name="Tekst — symbol zastępczy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rtlCol="0"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 rtl="0"/>
            <a:r>
              <a:rPr lang="pl-PL" noProof="0"/>
              <a:t>Kliknij, aby edytować style wzorca tekstu</a:t>
            </a:r>
          </a:p>
        </p:txBody>
      </p:sp>
      <p:sp>
        <p:nvSpPr>
          <p:cNvPr id="4" name="Data — symbol zastępczy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fld id="{8D1B2F8C-9CE0-495D-8968-E22445D8843E}" type="datetime1">
              <a:rPr lang="pl-PL" noProof="0" smtClean="0"/>
              <a:t>10.01.2023</a:t>
            </a:fld>
            <a:endParaRPr lang="pl-PL" noProof="0"/>
          </a:p>
        </p:txBody>
      </p:sp>
      <p:sp>
        <p:nvSpPr>
          <p:cNvPr id="5" name="Stopka — symbol zastępczy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pl-PL" noProof="0"/>
          </a:p>
        </p:txBody>
      </p:sp>
      <p:sp>
        <p:nvSpPr>
          <p:cNvPr id="6" name="Numer slajdu — symbol zastępczy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D57F1E4F-1CFF-5643-939E-217C01CDF565}" type="slidenum">
              <a:rPr lang="pl-PL" noProof="0" smtClean="0"/>
              <a:pPr rtl="0"/>
              <a:t>‹#›</a:t>
            </a:fld>
            <a:endParaRPr lang="pl-PL" noProof="0"/>
          </a:p>
        </p:txBody>
      </p:sp>
      <p:sp>
        <p:nvSpPr>
          <p:cNvPr id="24" name="Pole tekstowe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 rtl="0"/>
            <a:r>
              <a:rPr lang="pl-PL" sz="8000" noProof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„</a:t>
            </a:r>
          </a:p>
        </p:txBody>
      </p:sp>
      <p:sp>
        <p:nvSpPr>
          <p:cNvPr id="25" name="Pole tekstowe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 rtl="0"/>
            <a:r>
              <a:rPr lang="pl-PL" sz="8000" noProof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”</a:t>
            </a:r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rawda lub fałsz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rtlCol="0" anchor="ctr">
            <a:normAutofit/>
          </a:bodyPr>
          <a:lstStyle>
            <a:lvl1pPr algn="l">
              <a:defRPr sz="4400" b="0" cap="none"/>
            </a:lvl1pPr>
          </a:lstStyle>
          <a:p>
            <a:pPr rtl="0"/>
            <a:r>
              <a:rPr lang="pl-PL" noProof="0"/>
              <a:t>Kliknij, aby edytować styl</a:t>
            </a:r>
          </a:p>
        </p:txBody>
      </p:sp>
      <p:sp>
        <p:nvSpPr>
          <p:cNvPr id="23" name="Tekst — symbol zastępczy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rtlCol="0"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 rtl="0"/>
            <a:r>
              <a:rPr lang="pl-PL" noProof="0"/>
              <a:t>Kliknij, aby edytować style wzorca tekstu</a:t>
            </a:r>
          </a:p>
        </p:txBody>
      </p:sp>
      <p:sp>
        <p:nvSpPr>
          <p:cNvPr id="3" name="Tekst — symbol zastępczy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rtlCol="0"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 rtl="0"/>
            <a:r>
              <a:rPr lang="pl-PL" noProof="0"/>
              <a:t>Kliknij, aby edytować style wzorca tekstu</a:t>
            </a:r>
          </a:p>
        </p:txBody>
      </p:sp>
      <p:sp>
        <p:nvSpPr>
          <p:cNvPr id="4" name="Data — symbol zastępczy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fld id="{E31AF084-A33B-430B-A111-E695A1B55E56}" type="datetime1">
              <a:rPr lang="pl-PL" noProof="0" smtClean="0"/>
              <a:t>10.01.2023</a:t>
            </a:fld>
            <a:endParaRPr lang="pl-PL" noProof="0"/>
          </a:p>
        </p:txBody>
      </p:sp>
      <p:sp>
        <p:nvSpPr>
          <p:cNvPr id="5" name="Stopka — symbol zastępczy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pl-PL" noProof="0"/>
          </a:p>
        </p:txBody>
      </p:sp>
      <p:sp>
        <p:nvSpPr>
          <p:cNvPr id="6" name="Numer slajdu — symbol zastępczy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D57F1E4F-1CFF-5643-939E-217C01CDF565}" type="slidenum">
              <a:rPr lang="pl-PL" noProof="0" smtClean="0"/>
              <a:pPr rtl="0"/>
              <a:t>‹#›</a:t>
            </a:fld>
            <a:endParaRPr lang="pl-PL" noProof="0"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ytuł i tekst pionow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pPr rtl="0"/>
            <a:r>
              <a:rPr lang="pl-PL" noProof="0"/>
              <a:t>Kliknij, aby edytować styl</a:t>
            </a:r>
          </a:p>
        </p:txBody>
      </p:sp>
      <p:sp>
        <p:nvSpPr>
          <p:cNvPr id="3" name="Tekst pionowy — symbol zastępczy 2"/>
          <p:cNvSpPr>
            <a:spLocks noGrp="1"/>
          </p:cNvSpPr>
          <p:nvPr>
            <p:ph type="body" orient="vert" idx="1"/>
          </p:nvPr>
        </p:nvSpPr>
        <p:spPr/>
        <p:txBody>
          <a:bodyPr vert="eaVert" rtlCol="0"/>
          <a:lstStyle/>
          <a:p>
            <a:pPr lvl="0" rtl="0"/>
            <a:r>
              <a:rPr lang="pl-PL" noProof="0"/>
              <a:t>Kliknij, aby edytować style wzorca tekstu</a:t>
            </a:r>
          </a:p>
          <a:p>
            <a:pPr lvl="1" rtl="0"/>
            <a:r>
              <a:rPr lang="pl-PL" noProof="0"/>
              <a:t>Drugi poziom</a:t>
            </a:r>
          </a:p>
          <a:p>
            <a:pPr lvl="2" rtl="0"/>
            <a:r>
              <a:rPr lang="pl-PL" noProof="0"/>
              <a:t>Trzeci poziom</a:t>
            </a:r>
          </a:p>
          <a:p>
            <a:pPr lvl="3" rtl="0"/>
            <a:r>
              <a:rPr lang="pl-PL" noProof="0"/>
              <a:t>Czwarty poziom</a:t>
            </a:r>
          </a:p>
          <a:p>
            <a:pPr lvl="4" rtl="0"/>
            <a:r>
              <a:rPr lang="pl-PL" noProof="0"/>
              <a:t>Piąty poziom</a:t>
            </a:r>
          </a:p>
        </p:txBody>
      </p:sp>
      <p:sp>
        <p:nvSpPr>
          <p:cNvPr id="4" name="Data — symbol zastępczy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fld id="{62B1F0DD-6D72-4722-9191-401F3ECE0E61}" type="datetime1">
              <a:rPr lang="pl-PL" noProof="0" smtClean="0"/>
              <a:t>10.01.2023</a:t>
            </a:fld>
            <a:endParaRPr lang="pl-PL" noProof="0"/>
          </a:p>
        </p:txBody>
      </p:sp>
      <p:sp>
        <p:nvSpPr>
          <p:cNvPr id="5" name="Stopka — symbol zastępczy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pl-PL" noProof="0"/>
          </a:p>
        </p:txBody>
      </p:sp>
      <p:sp>
        <p:nvSpPr>
          <p:cNvPr id="6" name="Numer slajdu — symbol zastępczy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89333C77-0158-454C-844F-B7AB9BD7DAD4}" type="slidenum">
              <a:rPr lang="pl-PL" noProof="0" smtClean="0"/>
              <a:t>‹#›</a:t>
            </a:fld>
            <a:endParaRPr lang="pl-PL" noProof="0"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ytuł pionowy i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pionowy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rtlCol="0" anchor="ctr"/>
          <a:lstStyle/>
          <a:p>
            <a:pPr rtl="0"/>
            <a:r>
              <a:rPr lang="pl-PL" noProof="0"/>
              <a:t>Kliknij, aby edytować styl</a:t>
            </a:r>
          </a:p>
        </p:txBody>
      </p:sp>
      <p:sp>
        <p:nvSpPr>
          <p:cNvPr id="3" name="Tekst pionowy — symbol zastępczy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 rtlCol="0"/>
          <a:lstStyle/>
          <a:p>
            <a:pPr lvl="0" rtl="0"/>
            <a:r>
              <a:rPr lang="pl-PL" noProof="0"/>
              <a:t>Kliknij, aby edytować style wzorca tekstu</a:t>
            </a:r>
          </a:p>
          <a:p>
            <a:pPr lvl="1" rtl="0"/>
            <a:r>
              <a:rPr lang="pl-PL" noProof="0"/>
              <a:t>Drugi poziom</a:t>
            </a:r>
          </a:p>
          <a:p>
            <a:pPr lvl="2" rtl="0"/>
            <a:r>
              <a:rPr lang="pl-PL" noProof="0"/>
              <a:t>Trzeci poziom</a:t>
            </a:r>
          </a:p>
          <a:p>
            <a:pPr lvl="3" rtl="0"/>
            <a:r>
              <a:rPr lang="pl-PL" noProof="0"/>
              <a:t>Czwarty poziom</a:t>
            </a:r>
          </a:p>
          <a:p>
            <a:pPr lvl="4" rtl="0"/>
            <a:r>
              <a:rPr lang="pl-PL" noProof="0"/>
              <a:t>Piąty poziom</a:t>
            </a:r>
          </a:p>
        </p:txBody>
      </p:sp>
      <p:sp>
        <p:nvSpPr>
          <p:cNvPr id="4" name="Data — symbol zastępczy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fld id="{DE0171B9-097B-438A-890A-712728AF462B}" type="datetime1">
              <a:rPr lang="pl-PL" noProof="0" smtClean="0"/>
              <a:t>10.01.2023</a:t>
            </a:fld>
            <a:endParaRPr lang="pl-PL" noProof="0"/>
          </a:p>
        </p:txBody>
      </p:sp>
      <p:sp>
        <p:nvSpPr>
          <p:cNvPr id="5" name="Stopka — symbol zastępczy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pl-PL" noProof="0"/>
          </a:p>
        </p:txBody>
      </p:sp>
      <p:sp>
        <p:nvSpPr>
          <p:cNvPr id="6" name="Numer slajdu — symbol zastępczy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D57F1E4F-1CFF-5643-939E-217C01CDF565}" type="slidenum">
              <a:rPr lang="pl-PL" noProof="0" smtClean="0"/>
              <a:pPr rtl="0"/>
              <a:t>‹#›</a:t>
            </a:fld>
            <a:endParaRPr lang="pl-PL" noProof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upa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Łącznik prosty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Łącznik prosty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Prostokąt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Prostokąt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Trójkąt równoramienny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Prostokąt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Prostokąt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Prostokąt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Trójkąt równoramienny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Trójkąt równoramienny 2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ytuł — symbol zastępczy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pPr rtl="0"/>
            <a:r>
              <a:rPr lang="pl-PL" noProof="0"/>
              <a:t>Kliknij, aby edytować styl</a:t>
            </a:r>
          </a:p>
        </p:txBody>
      </p:sp>
      <p:sp>
        <p:nvSpPr>
          <p:cNvPr id="3" name="Tekst — symbol zastępczy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 rtl="0"/>
            <a:r>
              <a:rPr lang="pl-PL" noProof="0"/>
              <a:t>Kliknij, aby edytować style wzorca tekstu</a:t>
            </a:r>
          </a:p>
          <a:p>
            <a:pPr lvl="1" rtl="0"/>
            <a:r>
              <a:rPr lang="pl-PL" noProof="0"/>
              <a:t>Drugi poziom</a:t>
            </a:r>
          </a:p>
          <a:p>
            <a:pPr lvl="2" rtl="0"/>
            <a:r>
              <a:rPr lang="pl-PL" noProof="0"/>
              <a:t>Trzeci poziom</a:t>
            </a:r>
          </a:p>
          <a:p>
            <a:pPr lvl="3" rtl="0"/>
            <a:r>
              <a:rPr lang="pl-PL" noProof="0"/>
              <a:t>Czwarty poziom</a:t>
            </a:r>
          </a:p>
          <a:p>
            <a:pPr lvl="4" rtl="0"/>
            <a:r>
              <a:rPr lang="pl-PL" noProof="0"/>
              <a:t>Piąty poziom</a:t>
            </a:r>
          </a:p>
        </p:txBody>
      </p:sp>
      <p:sp>
        <p:nvSpPr>
          <p:cNvPr id="4" name="Data — symbol zastępczy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rtl="0"/>
            <a:fld id="{5A8E67B9-5F3D-4D02-977C-B78FF8A17043}" type="datetime1">
              <a:rPr lang="pl-PL" noProof="0" smtClean="0"/>
              <a:t>10.01.2023</a:t>
            </a:fld>
            <a:endParaRPr lang="pl-PL" noProof="0"/>
          </a:p>
        </p:txBody>
      </p:sp>
      <p:sp>
        <p:nvSpPr>
          <p:cNvPr id="5" name="Stopka — symbol zastępczy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rtl="0"/>
            <a:endParaRPr lang="pl-PL" noProof="0"/>
          </a:p>
        </p:txBody>
      </p:sp>
      <p:sp>
        <p:nvSpPr>
          <p:cNvPr id="6" name="Numer slajdu — symbol zastępczy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pPr rtl="0"/>
            <a:fld id="{D57F1E4F-1CFF-5643-939E-217C01CDF565}" type="slidenum">
              <a:rPr lang="pl-PL" noProof="0" smtClean="0"/>
              <a:pPr rtl="0"/>
              <a:t>‹#›</a:t>
            </a:fld>
            <a:endParaRPr lang="pl-PL" noProof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65" r:id="rId4"/>
    <p:sldLayoutId id="2147483653" r:id="rId5"/>
    <p:sldLayoutId id="2147483654" r:id="rId6"/>
    <p:sldLayoutId id="2147483655" r:id="rId7"/>
    <p:sldLayoutId id="2147483666" r:id="rId8"/>
    <p:sldLayoutId id="2147483657" r:id="rId9"/>
    <p:sldLayoutId id="2147483660" r:id="rId10"/>
    <p:sldLayoutId id="2147483661" r:id="rId11"/>
    <p:sldLayoutId id="2147483662" r:id="rId12"/>
    <p:sldLayoutId id="2147483663" r:id="rId13"/>
    <p:sldLayoutId id="2147483664" r:id="rId14"/>
    <p:sldLayoutId id="2147483667" r:id="rId15"/>
    <p:sldLayoutId id="2147483659" r:id="rId16"/>
  </p:sldLayoutIdLst>
  <p:hf sldNum="0" hdr="0" ftr="0" dt="0"/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9.png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ctrTitle"/>
          </p:nvPr>
        </p:nvSpPr>
        <p:spPr>
          <a:xfrm>
            <a:off x="1507067" y="555290"/>
            <a:ext cx="7766936" cy="1646302"/>
          </a:xfrm>
        </p:spPr>
        <p:txBody>
          <a:bodyPr rtlCol="0"/>
          <a:lstStyle/>
          <a:p>
            <a:pPr algn="ctr"/>
            <a:r>
              <a:rPr lang="pl-PL"/>
              <a:t>Spring Security</a:t>
            </a:r>
          </a:p>
        </p:txBody>
      </p:sp>
      <p:sp>
        <p:nvSpPr>
          <p:cNvPr id="3" name="Podtytuł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2221313"/>
          </a:xfrm>
        </p:spPr>
        <p:txBody>
          <a:bodyPr rtlCol="0">
            <a:normAutofit/>
          </a:bodyPr>
          <a:lstStyle/>
          <a:p>
            <a:r>
              <a:rPr lang="pl-PL"/>
              <a:t>Przygotowali:</a:t>
            </a:r>
          </a:p>
          <a:p>
            <a:r>
              <a:rPr lang="pl-PL"/>
              <a:t>Damian </a:t>
            </a:r>
            <a:r>
              <a:rPr lang="pl-PL" err="1"/>
              <a:t>Skarbiecki</a:t>
            </a:r>
            <a:endParaRPr lang="pl-PL"/>
          </a:p>
          <a:p>
            <a:r>
              <a:rPr lang="pl-PL"/>
              <a:t>Bartosz Niemczyk</a:t>
            </a:r>
          </a:p>
          <a:p>
            <a:r>
              <a:rPr lang="pl-PL"/>
              <a:t>Hubert Niezgoda</a:t>
            </a:r>
          </a:p>
          <a:p>
            <a:r>
              <a:rPr lang="pl-PL"/>
              <a:t>Karol Hamielec</a:t>
            </a:r>
          </a:p>
        </p:txBody>
      </p:sp>
      <p:pic>
        <p:nvPicPr>
          <p:cNvPr id="4" name="Picture 4">
            <a:extLst>
              <a:ext uri="{FF2B5EF4-FFF2-40B4-BE49-F238E27FC236}">
                <a16:creationId xmlns:a16="http://schemas.microsoft.com/office/drawing/2014/main" id="{783C35DF-B1A0-8505-D4E1-32C8552BCD3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021015" y="2512646"/>
            <a:ext cx="27432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2104063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33292F70-309C-B931-2A02-020D8EC2239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49562" y="609600"/>
            <a:ext cx="6424440" cy="1320800"/>
          </a:xfrm>
        </p:spPr>
        <p:txBody>
          <a:bodyPr>
            <a:normAutofit/>
          </a:bodyPr>
          <a:lstStyle/>
          <a:p>
            <a:r>
              <a:rPr lang="pl-PL"/>
              <a:t>Wstęp</a:t>
            </a:r>
          </a:p>
        </p:txBody>
      </p:sp>
      <p:pic>
        <p:nvPicPr>
          <p:cNvPr id="11" name="Picture 4" descr="Urządzenie przenośne z aplikacjami">
            <a:extLst>
              <a:ext uri="{FF2B5EF4-FFF2-40B4-BE49-F238E27FC236}">
                <a16:creationId xmlns:a16="http://schemas.microsoft.com/office/drawing/2014/main" id="{1DA116E1-69A4-1D9E-9DC2-46F716ADBA0A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62191" t="9091" r="17452" b="4"/>
          <a:stretch/>
        </p:blipFill>
        <p:spPr>
          <a:xfrm>
            <a:off x="20" y="10"/>
            <a:ext cx="2734036" cy="6867719"/>
          </a:xfrm>
          <a:custGeom>
            <a:avLst/>
            <a:gdLst/>
            <a:ahLst/>
            <a:cxnLst/>
            <a:rect l="l" t="t" r="r" b="b"/>
            <a:pathLst>
              <a:path w="2734056" h="6858000">
                <a:moveTo>
                  <a:pt x="0" y="0"/>
                </a:moveTo>
                <a:lnTo>
                  <a:pt x="1674254" y="0"/>
                </a:lnTo>
                <a:lnTo>
                  <a:pt x="2734056" y="6850199"/>
                </a:lnTo>
                <a:lnTo>
                  <a:pt x="2734056" y="6858000"/>
                </a:lnTo>
                <a:lnTo>
                  <a:pt x="461457" y="6858000"/>
                </a:lnTo>
                <a:lnTo>
                  <a:pt x="0" y="4134118"/>
                </a:lnTo>
                <a:close/>
              </a:path>
            </a:pathLst>
          </a:custGeom>
        </p:spPr>
      </p:pic>
      <p:sp>
        <p:nvSpPr>
          <p:cNvPr id="12" name="Isosceles Triangle 8">
            <a:extLst>
              <a:ext uri="{FF2B5EF4-FFF2-40B4-BE49-F238E27FC236}">
                <a16:creationId xmlns:a16="http://schemas.microsoft.com/office/drawing/2014/main" id="{EB6743CF-E74B-4A3C-A785-599069DB89D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4013201"/>
            <a:ext cx="476655" cy="2844800"/>
          </a:xfrm>
          <a:prstGeom prst="triangle">
            <a:avLst>
              <a:gd name="adj" fmla="val 0"/>
            </a:avLst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3" name="Symbol zastępczy zawartości 2">
            <a:extLst>
              <a:ext uri="{FF2B5EF4-FFF2-40B4-BE49-F238E27FC236}">
                <a16:creationId xmlns:a16="http://schemas.microsoft.com/office/drawing/2014/main" id="{758A0DA5-D9BE-044C-050B-6B248521F2A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849562" y="2160589"/>
            <a:ext cx="6424440" cy="3880773"/>
          </a:xfrm>
        </p:spPr>
        <p:txBody>
          <a:bodyPr vert="horz" lIns="91440" tIns="45720" rIns="91440" bIns="45720" rtlCol="0">
            <a:normAutofit/>
          </a:bodyPr>
          <a:lstStyle/>
          <a:p>
            <a:r>
              <a:rPr lang="pl-PL">
                <a:ea typeface="+mn-lt"/>
                <a:cs typeface="+mn-lt"/>
              </a:rPr>
              <a:t>Spring Security jest to </a:t>
            </a:r>
            <a:r>
              <a:rPr lang="pl-PL" err="1">
                <a:ea typeface="+mn-lt"/>
                <a:cs typeface="+mn-lt"/>
              </a:rPr>
              <a:t>framework</a:t>
            </a:r>
            <a:r>
              <a:rPr lang="pl-PL">
                <a:ea typeface="+mn-lt"/>
                <a:cs typeface="+mn-lt"/>
              </a:rPr>
              <a:t> dla aplikacji Java, który umożliwia zabezpieczanie aplikacji przed nieautoryzowanym dostępem. Jest to rozszerzenie </a:t>
            </a:r>
            <a:r>
              <a:rPr lang="pl-PL" err="1">
                <a:ea typeface="+mn-lt"/>
                <a:cs typeface="+mn-lt"/>
              </a:rPr>
              <a:t>frameworku</a:t>
            </a:r>
            <a:r>
              <a:rPr lang="pl-PL">
                <a:ea typeface="+mn-lt"/>
                <a:cs typeface="+mn-lt"/>
              </a:rPr>
              <a:t> Spring, które pozwala na łatwe implementowanie różnych mechanizmów zabezpieczeń, takich jak uwierzytelnianie i autoryzacja użytkowników. </a:t>
            </a:r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250105717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33292F70-309C-B931-2A02-020D8EC2239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49562" y="609600"/>
            <a:ext cx="6424440" cy="1320800"/>
          </a:xfrm>
        </p:spPr>
        <p:txBody>
          <a:bodyPr>
            <a:normAutofit/>
          </a:bodyPr>
          <a:lstStyle/>
          <a:p>
            <a:endParaRPr lang="pl-PL"/>
          </a:p>
        </p:txBody>
      </p:sp>
      <p:pic>
        <p:nvPicPr>
          <p:cNvPr id="27" name="Picture 4" descr="Closeup klawiatury">
            <a:extLst>
              <a:ext uri="{FF2B5EF4-FFF2-40B4-BE49-F238E27FC236}">
                <a16:creationId xmlns:a16="http://schemas.microsoft.com/office/drawing/2014/main" id="{05E5569A-872D-4B1D-1488-7074EAADCC26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34694" t="2764" r="40240" b="-9"/>
          <a:stretch/>
        </p:blipFill>
        <p:spPr>
          <a:xfrm>
            <a:off x="20" y="10"/>
            <a:ext cx="2734036" cy="6867719"/>
          </a:xfrm>
          <a:custGeom>
            <a:avLst/>
            <a:gdLst/>
            <a:ahLst/>
            <a:cxnLst/>
            <a:rect l="l" t="t" r="r" b="b"/>
            <a:pathLst>
              <a:path w="2734056" h="6858000">
                <a:moveTo>
                  <a:pt x="0" y="0"/>
                </a:moveTo>
                <a:lnTo>
                  <a:pt x="1674254" y="0"/>
                </a:lnTo>
                <a:lnTo>
                  <a:pt x="2734056" y="6850199"/>
                </a:lnTo>
                <a:lnTo>
                  <a:pt x="2734056" y="6858000"/>
                </a:lnTo>
                <a:lnTo>
                  <a:pt x="461457" y="6858000"/>
                </a:lnTo>
                <a:lnTo>
                  <a:pt x="0" y="4134118"/>
                </a:lnTo>
                <a:close/>
              </a:path>
            </a:pathLst>
          </a:custGeom>
        </p:spPr>
      </p:pic>
      <p:sp>
        <p:nvSpPr>
          <p:cNvPr id="28" name="Isosceles Triangle 8">
            <a:extLst>
              <a:ext uri="{FF2B5EF4-FFF2-40B4-BE49-F238E27FC236}">
                <a16:creationId xmlns:a16="http://schemas.microsoft.com/office/drawing/2014/main" id="{EB6743CF-E74B-4A3C-A785-599069DB89D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4013201"/>
            <a:ext cx="476655" cy="2844800"/>
          </a:xfrm>
          <a:prstGeom prst="triangle">
            <a:avLst>
              <a:gd name="adj" fmla="val 0"/>
            </a:avLst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3" name="Symbol zastępczy zawartości 2">
            <a:extLst>
              <a:ext uri="{FF2B5EF4-FFF2-40B4-BE49-F238E27FC236}">
                <a16:creationId xmlns:a16="http://schemas.microsoft.com/office/drawing/2014/main" id="{758A0DA5-D9BE-044C-050B-6B248521F2A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849562" y="2160589"/>
            <a:ext cx="6424440" cy="3880773"/>
          </a:xfrm>
        </p:spPr>
        <p:txBody>
          <a:bodyPr vert="horz" lIns="91440" tIns="45720" rIns="91440" bIns="45720" rtlCol="0" anchor="t">
            <a:normAutofit/>
          </a:bodyPr>
          <a:lstStyle/>
          <a:p>
            <a:pPr algn="ctr"/>
            <a:r>
              <a:rPr lang="pl-PL"/>
              <a:t>Spring Security oferuje wiele różnych sposobów zabezpieczenia aplikacji, takich jak uwierzytelnianie za pomocą nazwy użytkownika i hasła, uwierzytelnianie za pomocą </a:t>
            </a:r>
            <a:r>
              <a:rPr lang="pl-PL" err="1"/>
              <a:t>tokenów</a:t>
            </a:r>
            <a:r>
              <a:rPr lang="pl-PL"/>
              <a:t>, uwierzytelnianie za pomocą certyfikatów SSL, itp.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1731754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8DF4D7F6-81B5-452A-9CE6-76D81F91D41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ytuł 1">
            <a:extLst>
              <a:ext uri="{FF2B5EF4-FFF2-40B4-BE49-F238E27FC236}">
                <a16:creationId xmlns:a16="http://schemas.microsoft.com/office/drawing/2014/main" id="{33292F70-309C-B931-2A02-020D8EC2239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33502" y="609600"/>
            <a:ext cx="8596668" cy="1320800"/>
          </a:xfrm>
        </p:spPr>
        <p:txBody>
          <a:bodyPr>
            <a:normAutofit/>
          </a:bodyPr>
          <a:lstStyle/>
          <a:p>
            <a:endParaRPr lang="pl-PL"/>
          </a:p>
        </p:txBody>
      </p:sp>
      <p:sp>
        <p:nvSpPr>
          <p:cNvPr id="10" name="Isosceles Triangle 9">
            <a:extLst>
              <a:ext uri="{FF2B5EF4-FFF2-40B4-BE49-F238E27FC236}">
                <a16:creationId xmlns:a16="http://schemas.microsoft.com/office/drawing/2014/main" id="{4600514D-20FB-4559-97DC-D1DC39E6C3D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V="1">
            <a:off x="0" y="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" name="Isosceles Triangle 11">
            <a:extLst>
              <a:ext uri="{FF2B5EF4-FFF2-40B4-BE49-F238E27FC236}">
                <a16:creationId xmlns:a16="http://schemas.microsoft.com/office/drawing/2014/main" id="{266F638A-E405-4AC0-B984-72E5813B0DD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7738534" y="3818467"/>
            <a:ext cx="4450292" cy="3039533"/>
          </a:xfrm>
          <a:prstGeom prst="triangle">
            <a:avLst>
              <a:gd name="adj" fmla="val 100000"/>
            </a:avLst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cxnSp>
        <p:nvCxnSpPr>
          <p:cNvPr id="14" name="Straight Connector 13">
            <a:extLst>
              <a:ext uri="{FF2B5EF4-FFF2-40B4-BE49-F238E27FC236}">
                <a16:creationId xmlns:a16="http://schemas.microsoft.com/office/drawing/2014/main" id="{7D1CBE93-B17D-4509-843C-82287C38032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10134600" y="0"/>
            <a:ext cx="1727200" cy="6858000"/>
          </a:xfrm>
          <a:prstGeom prst="line">
            <a:avLst/>
          </a:prstGeom>
          <a:ln w="15875" cap="sq">
            <a:solidFill>
              <a:schemeClr val="accent2"/>
            </a:solidFill>
            <a:bevel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6" name="Straight Connector 15">
            <a:extLst>
              <a:ext uri="{FF2B5EF4-FFF2-40B4-BE49-F238E27FC236}">
                <a16:creationId xmlns:a16="http://schemas.microsoft.com/office/drawing/2014/main" id="{AE6277B4-6A43-48AB-89B2-3442221619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 flipH="1">
            <a:off x="7425267" y="3681413"/>
            <a:ext cx="4763558" cy="3176587"/>
          </a:xfrm>
          <a:prstGeom prst="line">
            <a:avLst/>
          </a:prstGeom>
          <a:ln w="15875">
            <a:solidFill>
              <a:schemeClr val="accent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" name="Symbol zastępczy zawartości 2">
            <a:extLst>
              <a:ext uri="{FF2B5EF4-FFF2-40B4-BE49-F238E27FC236}">
                <a16:creationId xmlns:a16="http://schemas.microsoft.com/office/drawing/2014/main" id="{758A0DA5-D9BE-044C-050B-6B248521F2A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33502" y="2160590"/>
            <a:ext cx="8470898" cy="3429260"/>
          </a:xfrm>
        </p:spPr>
        <p:txBody>
          <a:bodyPr vert="horz" lIns="91440" tIns="45720" rIns="91440" bIns="45720" rtlCol="0">
            <a:normAutofit/>
          </a:bodyPr>
          <a:lstStyle/>
          <a:p>
            <a:r>
              <a:rPr lang="pl-PL">
                <a:ea typeface="+mn-lt"/>
                <a:cs typeface="+mn-lt"/>
              </a:rPr>
              <a:t>Dzięki Spring Security można łatwo określić, które zasoby aplikacji są dostępne dla różnych ról użytkowników, jakie uprawnienia posiadają poszczególne role, oraz jakie dane o użytkowniku są przechowywane i jak są one uwierzytelniane. Możliwe jest też rozszerzenie o innego rodzaju zabezpieczenie jak choćby zabezpieczenie przed atakami typu cross-</a:t>
            </a:r>
            <a:r>
              <a:rPr lang="pl-PL" err="1">
                <a:ea typeface="+mn-lt"/>
                <a:cs typeface="+mn-lt"/>
              </a:rPr>
              <a:t>site</a:t>
            </a:r>
            <a:r>
              <a:rPr lang="pl-PL">
                <a:ea typeface="+mn-lt"/>
                <a:cs typeface="+mn-lt"/>
              </a:rPr>
              <a:t> </a:t>
            </a:r>
            <a:r>
              <a:rPr lang="pl-PL" err="1">
                <a:ea typeface="+mn-lt"/>
                <a:cs typeface="+mn-lt"/>
              </a:rPr>
              <a:t>request</a:t>
            </a:r>
            <a:r>
              <a:rPr lang="pl-PL">
                <a:ea typeface="+mn-lt"/>
                <a:cs typeface="+mn-lt"/>
              </a:rPr>
              <a:t> </a:t>
            </a:r>
            <a:r>
              <a:rPr lang="pl-PL" err="1">
                <a:ea typeface="+mn-lt"/>
                <a:cs typeface="+mn-lt"/>
              </a:rPr>
              <a:t>forgery</a:t>
            </a:r>
            <a:r>
              <a:rPr lang="pl-PL">
                <a:ea typeface="+mn-lt"/>
                <a:cs typeface="+mn-lt"/>
              </a:rPr>
              <a:t>.</a:t>
            </a:r>
            <a:endParaRPr lang="pl-PL"/>
          </a:p>
        </p:txBody>
      </p:sp>
      <p:sp>
        <p:nvSpPr>
          <p:cNvPr id="18" name="Rectangle 27">
            <a:extLst>
              <a:ext uri="{FF2B5EF4-FFF2-40B4-BE49-F238E27FC236}">
                <a16:creationId xmlns:a16="http://schemas.microsoft.com/office/drawing/2014/main" id="{27B538D5-95DB-47ED-9CB4-34AE5BF78E6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0425641" y="0"/>
            <a:ext cx="1766359" cy="6858000"/>
          </a:xfrm>
          <a:custGeom>
            <a:avLst/>
            <a:gdLst/>
            <a:ahLst/>
            <a:cxnLst/>
            <a:rect l="l" t="t" r="r" b="b"/>
            <a:pathLst>
              <a:path w="2858013" h="6866467">
                <a:moveTo>
                  <a:pt x="0" y="0"/>
                </a:moveTo>
                <a:lnTo>
                  <a:pt x="2858013" y="0"/>
                </a:lnTo>
                <a:lnTo>
                  <a:pt x="2858013" y="6866467"/>
                </a:lnTo>
                <a:lnTo>
                  <a:pt x="2473942" y="6866467"/>
                </a:lnTo>
                <a:lnTo>
                  <a:pt x="0" y="0"/>
                </a:lnTo>
                <a:close/>
              </a:path>
            </a:pathLst>
          </a:custGeom>
          <a:solidFill>
            <a:schemeClr val="accent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117664948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33292F70-309C-B931-2A02-020D8EC2239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3" name="Symbol zastępczy zawartości 2">
            <a:extLst>
              <a:ext uri="{FF2B5EF4-FFF2-40B4-BE49-F238E27FC236}">
                <a16:creationId xmlns:a16="http://schemas.microsoft.com/office/drawing/2014/main" id="{758A0DA5-D9BE-044C-050B-6B248521F2A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 vert="horz" lIns="91440" tIns="45720" rIns="91440" bIns="45720" rtlCol="0" anchor="t">
            <a:normAutofit/>
          </a:bodyPr>
          <a:lstStyle/>
          <a:p>
            <a:r>
              <a:rPr lang="pl-PL">
                <a:ea typeface="+mn-lt"/>
                <a:cs typeface="+mn-lt"/>
              </a:rPr>
              <a:t>Spring Security jest również kompatybilny z różnymi standardami uwierzytelniania, takimi jak </a:t>
            </a:r>
            <a:r>
              <a:rPr lang="pl-PL" err="1">
                <a:ea typeface="+mn-lt"/>
                <a:cs typeface="+mn-lt"/>
              </a:rPr>
              <a:t>OAuth</a:t>
            </a:r>
            <a:r>
              <a:rPr lang="pl-PL">
                <a:ea typeface="+mn-lt"/>
                <a:cs typeface="+mn-lt"/>
              </a:rPr>
              <a:t>, </a:t>
            </a:r>
            <a:r>
              <a:rPr lang="pl-PL" err="1">
                <a:ea typeface="+mn-lt"/>
                <a:cs typeface="+mn-lt"/>
              </a:rPr>
              <a:t>OpenID</a:t>
            </a:r>
            <a:r>
              <a:rPr lang="pl-PL">
                <a:ea typeface="+mn-lt"/>
                <a:cs typeface="+mn-lt"/>
              </a:rPr>
              <a:t> Connect, SAML itp. Dzięki temu możliwe jest uwierzytelnianie użytkowników za pomocą różnych dostawców usług uwierzytelniania, takich jak Google, Facebook, itp.</a:t>
            </a:r>
          </a:p>
          <a:p>
            <a:r>
              <a:rPr lang="pl-PL"/>
              <a:t>Oprócz standardowych funkcji uwierzytelniania i autoryzacji Spring Security oferuje wiele dodatkowych funkcji, które pozwalają na dalsze zwiększenie bezpieczeństwa aplikacji.</a:t>
            </a:r>
          </a:p>
        </p:txBody>
      </p:sp>
    </p:spTree>
    <p:extLst>
      <p:ext uri="{BB962C8B-B14F-4D97-AF65-F5344CB8AC3E}">
        <p14:creationId xmlns:p14="http://schemas.microsoft.com/office/powerpoint/2010/main" val="1320208099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46" name="Rectangle 7">
            <a:extLst>
              <a:ext uri="{FF2B5EF4-FFF2-40B4-BE49-F238E27FC236}">
                <a16:creationId xmlns:a16="http://schemas.microsoft.com/office/drawing/2014/main" id="{86C16C40-7C29-4ACC-B851-7E08E459B59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47" name="Group 9">
            <a:extLst>
              <a:ext uri="{FF2B5EF4-FFF2-40B4-BE49-F238E27FC236}">
                <a16:creationId xmlns:a16="http://schemas.microsoft.com/office/drawing/2014/main" id="{CDD733AE-DD5E-4C77-8BCD-72BF12A06BB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48" name="Straight Connector 10">
              <a:extLst>
                <a:ext uri="{FF2B5EF4-FFF2-40B4-BE49-F238E27FC236}">
                  <a16:creationId xmlns:a16="http://schemas.microsoft.com/office/drawing/2014/main" id="{51DE90A4-932E-4370-BA07-30F43254C01B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rgbClr val="FFFFFF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9" name="Straight Connector 11">
              <a:extLst>
                <a:ext uri="{FF2B5EF4-FFF2-40B4-BE49-F238E27FC236}">
                  <a16:creationId xmlns:a16="http://schemas.microsoft.com/office/drawing/2014/main" id="{6A19CA4A-B208-452A-8BE4-BC6940D33D40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rgbClr val="FFFFFF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50" name="Rectangle 23">
              <a:extLst>
                <a:ext uri="{FF2B5EF4-FFF2-40B4-BE49-F238E27FC236}">
                  <a16:creationId xmlns:a16="http://schemas.microsoft.com/office/drawing/2014/main" id="{B74F8D3E-E618-4DE3-A0CC-B4904BB5D5AB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51" name="Rectangle 25">
              <a:extLst>
                <a:ext uri="{FF2B5EF4-FFF2-40B4-BE49-F238E27FC236}">
                  <a16:creationId xmlns:a16="http://schemas.microsoft.com/office/drawing/2014/main" id="{299DA406-C54B-4E31-867D-FAF8DCE7045F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52" name="Isosceles Triangle 14">
              <a:extLst>
                <a:ext uri="{FF2B5EF4-FFF2-40B4-BE49-F238E27FC236}">
                  <a16:creationId xmlns:a16="http://schemas.microsoft.com/office/drawing/2014/main" id="{A1E16883-5140-47C4-A9AD-AD6598AC3EE6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53" name="Rectangle 27">
              <a:extLst>
                <a:ext uri="{FF2B5EF4-FFF2-40B4-BE49-F238E27FC236}">
                  <a16:creationId xmlns:a16="http://schemas.microsoft.com/office/drawing/2014/main" id="{4CD848DC-8A2A-4093-9BDD-7AF4B6A27814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54" name="Rectangle 28">
              <a:extLst>
                <a:ext uri="{FF2B5EF4-FFF2-40B4-BE49-F238E27FC236}">
                  <a16:creationId xmlns:a16="http://schemas.microsoft.com/office/drawing/2014/main" id="{34635A4D-E9CE-4B78-912A-479EA4512B14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55" name="Rectangle 29">
              <a:extLst>
                <a:ext uri="{FF2B5EF4-FFF2-40B4-BE49-F238E27FC236}">
                  <a16:creationId xmlns:a16="http://schemas.microsoft.com/office/drawing/2014/main" id="{D663A5EE-5581-44F3-8F98-688755F63EA2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56" name="Isosceles Triangle 18">
              <a:extLst>
                <a:ext uri="{FF2B5EF4-FFF2-40B4-BE49-F238E27FC236}">
                  <a16:creationId xmlns:a16="http://schemas.microsoft.com/office/drawing/2014/main" id="{B1E84E6A-F5AE-4F4D-98F2-82FE4FCC2656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57" name="Isosceles Triangle 19">
              <a:extLst>
                <a:ext uri="{FF2B5EF4-FFF2-40B4-BE49-F238E27FC236}">
                  <a16:creationId xmlns:a16="http://schemas.microsoft.com/office/drawing/2014/main" id="{DDE7DDC9-17D4-4686-833D-48F8733B49EE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ytuł 1">
            <a:extLst>
              <a:ext uri="{FF2B5EF4-FFF2-40B4-BE49-F238E27FC236}">
                <a16:creationId xmlns:a16="http://schemas.microsoft.com/office/drawing/2014/main" id="{33292F70-309C-B931-2A02-020D8EC2239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>
            <a:normAutofit/>
          </a:bodyPr>
          <a:lstStyle/>
          <a:p>
            <a:r>
              <a:rPr lang="pl-PL"/>
              <a:t>Spring Security udostępnia funkcje takie jak:</a:t>
            </a:r>
            <a:endParaRPr lang="en-US"/>
          </a:p>
        </p:txBody>
      </p:sp>
      <p:sp>
        <p:nvSpPr>
          <p:cNvPr id="3" name="Symbol zastępczy zawartości 2">
            <a:extLst>
              <a:ext uri="{FF2B5EF4-FFF2-40B4-BE49-F238E27FC236}">
                <a16:creationId xmlns:a16="http://schemas.microsoft.com/office/drawing/2014/main" id="{758A0DA5-D9BE-044C-050B-6B248521F2A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77334" y="2160589"/>
            <a:ext cx="8596668" cy="3880773"/>
          </a:xfrm>
        </p:spPr>
        <p:txBody>
          <a:bodyPr vert="horz" lIns="91440" tIns="45720" rIns="91440" bIns="45720" rtlCol="0">
            <a:normAutofit/>
          </a:bodyPr>
          <a:lstStyle/>
          <a:p>
            <a:endParaRPr lang="pl-PL"/>
          </a:p>
          <a:p>
            <a:r>
              <a:rPr lang="pl-PL">
                <a:ea typeface="+mn-lt"/>
                <a:cs typeface="+mn-lt"/>
              </a:rPr>
              <a:t>Obsługa sesji: Spring Security pozwala na łatwe zarządzanie sesjami użytkownika i kontrolowanie dostępu do zasobów aplikacji na podstawie danych z sesji.</a:t>
            </a:r>
            <a:endParaRPr lang="pl-PL"/>
          </a:p>
          <a:p>
            <a:r>
              <a:rPr lang="pl-PL">
                <a:ea typeface="+mn-lt"/>
                <a:cs typeface="+mn-lt"/>
              </a:rPr>
              <a:t>Ochrona przed atakami: Spring Security oferuje wiele mechanizmów ochrony przed atakami, takich jak ochrona przed atakami typu cross-</a:t>
            </a:r>
            <a:r>
              <a:rPr lang="pl-PL" err="1">
                <a:ea typeface="+mn-lt"/>
                <a:cs typeface="+mn-lt"/>
              </a:rPr>
              <a:t>site</a:t>
            </a:r>
            <a:r>
              <a:rPr lang="pl-PL">
                <a:ea typeface="+mn-lt"/>
                <a:cs typeface="+mn-lt"/>
              </a:rPr>
              <a:t> </a:t>
            </a:r>
            <a:r>
              <a:rPr lang="pl-PL" err="1">
                <a:ea typeface="+mn-lt"/>
                <a:cs typeface="+mn-lt"/>
              </a:rPr>
              <a:t>request</a:t>
            </a:r>
            <a:r>
              <a:rPr lang="pl-PL">
                <a:ea typeface="+mn-lt"/>
                <a:cs typeface="+mn-lt"/>
              </a:rPr>
              <a:t> </a:t>
            </a:r>
            <a:r>
              <a:rPr lang="pl-PL" err="1">
                <a:ea typeface="+mn-lt"/>
                <a:cs typeface="+mn-lt"/>
              </a:rPr>
              <a:t>forgery</a:t>
            </a:r>
            <a:r>
              <a:rPr lang="pl-PL">
                <a:ea typeface="+mn-lt"/>
                <a:cs typeface="+mn-lt"/>
              </a:rPr>
              <a:t> (CSRF) i ochrona przed atakami typu cross-</a:t>
            </a:r>
            <a:r>
              <a:rPr lang="pl-PL" err="1">
                <a:ea typeface="+mn-lt"/>
                <a:cs typeface="+mn-lt"/>
              </a:rPr>
              <a:t>site</a:t>
            </a:r>
            <a:r>
              <a:rPr lang="pl-PL">
                <a:ea typeface="+mn-lt"/>
                <a:cs typeface="+mn-lt"/>
              </a:rPr>
              <a:t> </a:t>
            </a:r>
            <a:r>
              <a:rPr lang="pl-PL" err="1">
                <a:ea typeface="+mn-lt"/>
                <a:cs typeface="+mn-lt"/>
              </a:rPr>
              <a:t>scripting</a:t>
            </a:r>
            <a:r>
              <a:rPr lang="pl-PL">
                <a:ea typeface="+mn-lt"/>
                <a:cs typeface="+mn-lt"/>
              </a:rPr>
              <a:t> (XSS).</a:t>
            </a:r>
            <a:endParaRPr lang="pl-PL"/>
          </a:p>
          <a:p>
            <a:r>
              <a:rPr lang="pl-PL">
                <a:ea typeface="+mn-lt"/>
                <a:cs typeface="+mn-lt"/>
              </a:rPr>
              <a:t>Przetwarzanie błędów: Spring Security udostępnia mechanizmy obsługi błędów, które pozwalają na łatwe przetwarzanie błędów uwierzytelniania i autoryzacji.</a:t>
            </a:r>
            <a:endParaRPr lang="pl-PL"/>
          </a:p>
          <a:p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4175408180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33292F70-309C-B931-2A02-020D8EC2239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49562" y="609600"/>
            <a:ext cx="6424440" cy="1320800"/>
          </a:xfrm>
        </p:spPr>
        <p:txBody>
          <a:bodyPr>
            <a:normAutofit/>
          </a:bodyPr>
          <a:lstStyle/>
          <a:p>
            <a:endParaRPr lang="pl-PL"/>
          </a:p>
        </p:txBody>
      </p:sp>
      <p:pic>
        <p:nvPicPr>
          <p:cNvPr id="5" name="Picture 4" descr="Kłódka na płycie głównej komputera">
            <a:extLst>
              <a:ext uri="{FF2B5EF4-FFF2-40B4-BE49-F238E27FC236}">
                <a16:creationId xmlns:a16="http://schemas.microsoft.com/office/drawing/2014/main" id="{94D8668F-0E30-C33F-3643-7CD7A94541D1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26920" r="48922" b="9086"/>
          <a:stretch/>
        </p:blipFill>
        <p:spPr>
          <a:xfrm>
            <a:off x="20" y="10"/>
            <a:ext cx="2734036" cy="6867719"/>
          </a:xfrm>
          <a:custGeom>
            <a:avLst/>
            <a:gdLst/>
            <a:ahLst/>
            <a:cxnLst/>
            <a:rect l="l" t="t" r="r" b="b"/>
            <a:pathLst>
              <a:path w="2734056" h="6858000">
                <a:moveTo>
                  <a:pt x="0" y="0"/>
                </a:moveTo>
                <a:lnTo>
                  <a:pt x="1674254" y="0"/>
                </a:lnTo>
                <a:lnTo>
                  <a:pt x="2734056" y="6850199"/>
                </a:lnTo>
                <a:lnTo>
                  <a:pt x="2734056" y="6858000"/>
                </a:lnTo>
                <a:lnTo>
                  <a:pt x="461457" y="6858000"/>
                </a:lnTo>
                <a:lnTo>
                  <a:pt x="0" y="4134118"/>
                </a:lnTo>
                <a:close/>
              </a:path>
            </a:pathLst>
          </a:custGeom>
        </p:spPr>
      </p:pic>
      <p:sp>
        <p:nvSpPr>
          <p:cNvPr id="9" name="Isosceles Triangle 8">
            <a:extLst>
              <a:ext uri="{FF2B5EF4-FFF2-40B4-BE49-F238E27FC236}">
                <a16:creationId xmlns:a16="http://schemas.microsoft.com/office/drawing/2014/main" id="{EB6743CF-E74B-4A3C-A785-599069DB89D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4013201"/>
            <a:ext cx="476655" cy="2844800"/>
          </a:xfrm>
          <a:prstGeom prst="triangle">
            <a:avLst>
              <a:gd name="adj" fmla="val 0"/>
            </a:avLst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3" name="Symbol zastępczy zawartości 2">
            <a:extLst>
              <a:ext uri="{FF2B5EF4-FFF2-40B4-BE49-F238E27FC236}">
                <a16:creationId xmlns:a16="http://schemas.microsoft.com/office/drawing/2014/main" id="{758A0DA5-D9BE-044C-050B-6B248521F2A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849562" y="2160589"/>
            <a:ext cx="6424440" cy="3880773"/>
          </a:xfrm>
        </p:spPr>
        <p:txBody>
          <a:bodyPr vert="horz" lIns="91440" tIns="45720" rIns="91440" bIns="45720" rtlCol="0">
            <a:normAutofit/>
          </a:bodyPr>
          <a:lstStyle/>
          <a:p>
            <a:r>
              <a:rPr lang="pl-PL">
                <a:ea typeface="+mn-lt"/>
                <a:cs typeface="+mn-lt"/>
              </a:rPr>
              <a:t>Zabezpieczenie przed atakiem typu "</a:t>
            </a:r>
            <a:r>
              <a:rPr lang="pl-PL" err="1">
                <a:ea typeface="+mn-lt"/>
                <a:cs typeface="+mn-lt"/>
              </a:rPr>
              <a:t>brute</a:t>
            </a:r>
            <a:r>
              <a:rPr lang="pl-PL">
                <a:ea typeface="+mn-lt"/>
                <a:cs typeface="+mn-lt"/>
              </a:rPr>
              <a:t> </a:t>
            </a:r>
            <a:r>
              <a:rPr lang="pl-PL" err="1">
                <a:ea typeface="+mn-lt"/>
                <a:cs typeface="+mn-lt"/>
              </a:rPr>
              <a:t>force</a:t>
            </a:r>
            <a:r>
              <a:rPr lang="pl-PL">
                <a:ea typeface="+mn-lt"/>
                <a:cs typeface="+mn-lt"/>
              </a:rPr>
              <a:t>": Spring Security posiada funkcje pozwalające na ograniczanie ilości prób logowania oraz blokowanie konta po określonej liczbie nieudanych prób logowania.</a:t>
            </a:r>
            <a:endParaRPr lang="pl-PL"/>
          </a:p>
          <a:p>
            <a:r>
              <a:rPr lang="pl-PL">
                <a:ea typeface="+mn-lt"/>
                <a:cs typeface="+mn-lt"/>
              </a:rPr>
              <a:t>Logowanie: Spring Security umożliwia rejestrowanie informacji o logowaniu oraz operacjach uwierzytelniania i autoryzacji, co pozwala na łatwe monitorowanie i analizowanie działania aplikacji.</a:t>
            </a:r>
            <a:endParaRPr lang="pl-PL"/>
          </a:p>
          <a:p>
            <a:r>
              <a:rPr lang="pl-PL">
                <a:ea typeface="+mn-lt"/>
                <a:cs typeface="+mn-lt"/>
              </a:rPr>
              <a:t>Skalowalność: Spring Security jest skalowalny i pozwala na łatwe rozbudowywanie aplikacji z zachowaniem zabezpieczeń.</a:t>
            </a:r>
            <a:endParaRPr lang="pl-PL"/>
          </a:p>
          <a:p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80458719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33292F70-309C-B931-2A02-020D8EC2239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49562" y="609600"/>
            <a:ext cx="6424440" cy="1320800"/>
          </a:xfrm>
        </p:spPr>
        <p:txBody>
          <a:bodyPr>
            <a:normAutofit/>
          </a:bodyPr>
          <a:lstStyle/>
          <a:p>
            <a:pPr algn="ctr"/>
            <a:r>
              <a:rPr lang="pl-PL"/>
              <a:t>Konfiguracja</a:t>
            </a:r>
          </a:p>
        </p:txBody>
      </p:sp>
      <p:sp>
        <p:nvSpPr>
          <p:cNvPr id="9" name="Isosceles Triangle 8">
            <a:extLst>
              <a:ext uri="{FF2B5EF4-FFF2-40B4-BE49-F238E27FC236}">
                <a16:creationId xmlns:a16="http://schemas.microsoft.com/office/drawing/2014/main" id="{EB6743CF-E74B-4A3C-A785-599069DB89D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4013201"/>
            <a:ext cx="476655" cy="2844800"/>
          </a:xfrm>
          <a:prstGeom prst="triangle">
            <a:avLst>
              <a:gd name="adj" fmla="val 0"/>
            </a:avLst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3" name="Symbol zastępczy zawartości 2">
            <a:extLst>
              <a:ext uri="{FF2B5EF4-FFF2-40B4-BE49-F238E27FC236}">
                <a16:creationId xmlns:a16="http://schemas.microsoft.com/office/drawing/2014/main" id="{758A0DA5-D9BE-044C-050B-6B248521F2A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849562" y="2160589"/>
            <a:ext cx="6424440" cy="3880773"/>
          </a:xfrm>
        </p:spPr>
        <p:txBody>
          <a:bodyPr vert="horz" lIns="91440" tIns="45720" rIns="91440" bIns="45720" rtlCol="0" anchor="t">
            <a:normAutofit/>
          </a:bodyPr>
          <a:lstStyle/>
          <a:p>
            <a:endParaRPr lang="pl-PL"/>
          </a:p>
          <a:p>
            <a:endParaRPr lang="pl-PL"/>
          </a:p>
        </p:txBody>
      </p:sp>
      <p:pic>
        <p:nvPicPr>
          <p:cNvPr id="4" name="Obraz 5" descr="Obraz zawierający tekst&#10;&#10;Opis wygenerowany automatycznie">
            <a:extLst>
              <a:ext uri="{FF2B5EF4-FFF2-40B4-BE49-F238E27FC236}">
                <a16:creationId xmlns:a16="http://schemas.microsoft.com/office/drawing/2014/main" id="{F3D97A55-9C14-BC86-AAE9-E915C32496B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36270" y="2726155"/>
            <a:ext cx="4623459" cy="2573433"/>
          </a:xfrm>
          <a:prstGeom prst="rect">
            <a:avLst/>
          </a:prstGeom>
        </p:spPr>
      </p:pic>
      <p:pic>
        <p:nvPicPr>
          <p:cNvPr id="6" name="Obraz 6" descr="Obraz zawierający tekst&#10;&#10;Opis wygenerowany automatycznie">
            <a:extLst>
              <a:ext uri="{FF2B5EF4-FFF2-40B4-BE49-F238E27FC236}">
                <a16:creationId xmlns:a16="http://schemas.microsoft.com/office/drawing/2014/main" id="{58D7C849-D4B7-D8BF-D5B3-C3E3C53C265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328062" y="2873583"/>
            <a:ext cx="4831278" cy="22093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07504645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33292F70-309C-B931-2A02-020D8EC2239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49562" y="609600"/>
            <a:ext cx="6424440" cy="1320800"/>
          </a:xfrm>
        </p:spPr>
        <p:txBody>
          <a:bodyPr>
            <a:normAutofit/>
          </a:bodyPr>
          <a:lstStyle/>
          <a:p>
            <a:pPr algn="ctr"/>
            <a:r>
              <a:rPr lang="pl-PL">
                <a:ea typeface="+mj-lt"/>
                <a:cs typeface="+mj-lt"/>
              </a:rPr>
              <a:t>Konfiguracja</a:t>
            </a:r>
          </a:p>
          <a:p>
            <a:endParaRPr lang="pl-PL"/>
          </a:p>
        </p:txBody>
      </p:sp>
      <p:sp>
        <p:nvSpPr>
          <p:cNvPr id="9" name="Isosceles Triangle 8">
            <a:extLst>
              <a:ext uri="{FF2B5EF4-FFF2-40B4-BE49-F238E27FC236}">
                <a16:creationId xmlns:a16="http://schemas.microsoft.com/office/drawing/2014/main" id="{EB6743CF-E74B-4A3C-A785-599069DB89D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4013201"/>
            <a:ext cx="476655" cy="2844800"/>
          </a:xfrm>
          <a:prstGeom prst="triangle">
            <a:avLst>
              <a:gd name="adj" fmla="val 0"/>
            </a:avLst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3" name="Symbol zastępczy zawartości 2">
            <a:extLst>
              <a:ext uri="{FF2B5EF4-FFF2-40B4-BE49-F238E27FC236}">
                <a16:creationId xmlns:a16="http://schemas.microsoft.com/office/drawing/2014/main" id="{758A0DA5-D9BE-044C-050B-6B248521F2A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849562" y="2160589"/>
            <a:ext cx="6424440" cy="3880773"/>
          </a:xfrm>
        </p:spPr>
        <p:txBody>
          <a:bodyPr vert="horz" lIns="91440" tIns="45720" rIns="91440" bIns="45720" rtlCol="0" anchor="t">
            <a:normAutofit/>
          </a:bodyPr>
          <a:lstStyle/>
          <a:p>
            <a:endParaRPr lang="pl-PL"/>
          </a:p>
          <a:p>
            <a:endParaRPr lang="pl-PL"/>
          </a:p>
        </p:txBody>
      </p:sp>
      <p:pic>
        <p:nvPicPr>
          <p:cNvPr id="4" name="Obraz 4" descr="Obraz zawierający tekst, wewnątrz, zrzut ekranu&#10;&#10;Opis wygenerowany automatycznie">
            <a:extLst>
              <a:ext uri="{FF2B5EF4-FFF2-40B4-BE49-F238E27FC236}">
                <a16:creationId xmlns:a16="http://schemas.microsoft.com/office/drawing/2014/main" id="{93231480-1965-36F8-6626-88BADF0CEA0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329049" y="2977219"/>
            <a:ext cx="5939642" cy="16457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72045906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33292F70-309C-B931-2A02-020D8EC2239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49562" y="609600"/>
            <a:ext cx="6424440" cy="1320800"/>
          </a:xfrm>
        </p:spPr>
        <p:txBody>
          <a:bodyPr>
            <a:normAutofit/>
          </a:bodyPr>
          <a:lstStyle/>
          <a:p>
            <a:pPr algn="ctr"/>
            <a:r>
              <a:rPr lang="pl-PL"/>
              <a:t>Konfiguracja</a:t>
            </a:r>
            <a:endParaRPr lang="en-US">
              <a:ea typeface="+mj-lt"/>
              <a:cs typeface="+mj-lt"/>
            </a:endParaRPr>
          </a:p>
          <a:p>
            <a:endParaRPr lang="pl-PL">
              <a:ea typeface="+mj-lt"/>
              <a:cs typeface="+mj-lt"/>
            </a:endParaRPr>
          </a:p>
          <a:p>
            <a:endParaRPr lang="pl-PL"/>
          </a:p>
        </p:txBody>
      </p:sp>
      <p:sp>
        <p:nvSpPr>
          <p:cNvPr id="9" name="Isosceles Triangle 8">
            <a:extLst>
              <a:ext uri="{FF2B5EF4-FFF2-40B4-BE49-F238E27FC236}">
                <a16:creationId xmlns:a16="http://schemas.microsoft.com/office/drawing/2014/main" id="{EB6743CF-E74B-4A3C-A785-599069DB89D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4013201"/>
            <a:ext cx="476655" cy="2844800"/>
          </a:xfrm>
          <a:prstGeom prst="triangle">
            <a:avLst>
              <a:gd name="adj" fmla="val 0"/>
            </a:avLst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3" name="Symbol zastępczy zawartości 2">
            <a:extLst>
              <a:ext uri="{FF2B5EF4-FFF2-40B4-BE49-F238E27FC236}">
                <a16:creationId xmlns:a16="http://schemas.microsoft.com/office/drawing/2014/main" id="{758A0DA5-D9BE-044C-050B-6B248521F2A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849562" y="2160589"/>
            <a:ext cx="6424440" cy="3880773"/>
          </a:xfrm>
        </p:spPr>
        <p:txBody>
          <a:bodyPr vert="horz" lIns="91440" tIns="45720" rIns="91440" bIns="45720" rtlCol="0" anchor="t">
            <a:normAutofit/>
          </a:bodyPr>
          <a:lstStyle/>
          <a:p>
            <a:endParaRPr lang="pl-PL"/>
          </a:p>
          <a:p>
            <a:endParaRPr lang="pl-PL"/>
          </a:p>
        </p:txBody>
      </p:sp>
      <p:pic>
        <p:nvPicPr>
          <p:cNvPr id="7" name="Obraz 7" descr="Obraz zawierający tekst&#10;&#10;Opis wygenerowany automatycznie">
            <a:extLst>
              <a:ext uri="{FF2B5EF4-FFF2-40B4-BE49-F238E27FC236}">
                <a16:creationId xmlns:a16="http://schemas.microsoft.com/office/drawing/2014/main" id="{E49942F7-A5F7-8397-C50F-6508DC67A0A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27413" y="2163710"/>
            <a:ext cx="4178135" cy="2975903"/>
          </a:xfrm>
          <a:prstGeom prst="rect">
            <a:avLst/>
          </a:prstGeom>
        </p:spPr>
      </p:pic>
      <p:pic>
        <p:nvPicPr>
          <p:cNvPr id="8" name="Obraz 9" descr="Obraz zawierający tekst&#10;&#10;Opis wygenerowany automatycznie">
            <a:extLst>
              <a:ext uri="{FF2B5EF4-FFF2-40B4-BE49-F238E27FC236}">
                <a16:creationId xmlns:a16="http://schemas.microsoft.com/office/drawing/2014/main" id="{5960CE66-D527-FECD-2DB7-51B6638D772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080660" y="2229401"/>
            <a:ext cx="4148446" cy="23991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96510913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33292F70-309C-B931-2A02-020D8EC2239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49562" y="609600"/>
            <a:ext cx="6424440" cy="1320800"/>
          </a:xfrm>
        </p:spPr>
        <p:txBody>
          <a:bodyPr>
            <a:normAutofit/>
          </a:bodyPr>
          <a:lstStyle/>
          <a:p>
            <a:pPr algn="ctr"/>
            <a:r>
              <a:rPr lang="pl-PL"/>
              <a:t>Konfiguracja</a:t>
            </a:r>
            <a:endParaRPr lang="en-US">
              <a:ea typeface="+mj-lt"/>
              <a:cs typeface="+mj-lt"/>
            </a:endParaRPr>
          </a:p>
          <a:p>
            <a:endParaRPr lang="pl-PL">
              <a:ea typeface="+mj-lt"/>
              <a:cs typeface="+mj-lt"/>
            </a:endParaRPr>
          </a:p>
          <a:p>
            <a:endParaRPr lang="pl-PL"/>
          </a:p>
        </p:txBody>
      </p:sp>
      <p:sp>
        <p:nvSpPr>
          <p:cNvPr id="9" name="Isosceles Triangle 8">
            <a:extLst>
              <a:ext uri="{FF2B5EF4-FFF2-40B4-BE49-F238E27FC236}">
                <a16:creationId xmlns:a16="http://schemas.microsoft.com/office/drawing/2014/main" id="{EB6743CF-E74B-4A3C-A785-599069DB89D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4013201"/>
            <a:ext cx="476655" cy="2844800"/>
          </a:xfrm>
          <a:prstGeom prst="triangle">
            <a:avLst>
              <a:gd name="adj" fmla="val 0"/>
            </a:avLst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3" name="Symbol zastępczy zawartości 2">
            <a:extLst>
              <a:ext uri="{FF2B5EF4-FFF2-40B4-BE49-F238E27FC236}">
                <a16:creationId xmlns:a16="http://schemas.microsoft.com/office/drawing/2014/main" id="{758A0DA5-D9BE-044C-050B-6B248521F2A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849562" y="2160589"/>
            <a:ext cx="6424440" cy="3880773"/>
          </a:xfrm>
        </p:spPr>
        <p:txBody>
          <a:bodyPr vert="horz" lIns="91440" tIns="45720" rIns="91440" bIns="45720" rtlCol="0" anchor="t">
            <a:normAutofit/>
          </a:bodyPr>
          <a:lstStyle/>
          <a:p>
            <a:endParaRPr lang="pl-PL"/>
          </a:p>
          <a:p>
            <a:endParaRPr lang="pl-PL"/>
          </a:p>
        </p:txBody>
      </p:sp>
      <p:pic>
        <p:nvPicPr>
          <p:cNvPr id="4" name="Obraz 4" descr="Obraz zawierający tekst&#10;&#10;Opis wygenerowany automatycznie">
            <a:extLst>
              <a:ext uri="{FF2B5EF4-FFF2-40B4-BE49-F238E27FC236}">
                <a16:creationId xmlns:a16="http://schemas.microsoft.com/office/drawing/2014/main" id="{1E896A2F-9C6B-61AE-242E-BE4E00B3B54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111336" y="1984658"/>
            <a:ext cx="5959433" cy="406631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3549944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33292F70-309C-B931-2A02-020D8EC2239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49562" y="609600"/>
            <a:ext cx="6424440" cy="1320800"/>
          </a:xfrm>
        </p:spPr>
        <p:txBody>
          <a:bodyPr>
            <a:normAutofit/>
          </a:bodyPr>
          <a:lstStyle/>
          <a:p>
            <a:pPr algn="ctr"/>
            <a:r>
              <a:rPr lang="pl-PL"/>
              <a:t>Konfiguracja</a:t>
            </a:r>
            <a:endParaRPr lang="en-US">
              <a:ea typeface="+mj-lt"/>
              <a:cs typeface="+mj-lt"/>
            </a:endParaRPr>
          </a:p>
          <a:p>
            <a:endParaRPr lang="pl-PL">
              <a:ea typeface="+mj-lt"/>
              <a:cs typeface="+mj-lt"/>
            </a:endParaRPr>
          </a:p>
          <a:p>
            <a:endParaRPr lang="pl-PL"/>
          </a:p>
        </p:txBody>
      </p:sp>
      <p:sp>
        <p:nvSpPr>
          <p:cNvPr id="9" name="Isosceles Triangle 8">
            <a:extLst>
              <a:ext uri="{FF2B5EF4-FFF2-40B4-BE49-F238E27FC236}">
                <a16:creationId xmlns:a16="http://schemas.microsoft.com/office/drawing/2014/main" id="{EB6743CF-E74B-4A3C-A785-599069DB89D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4013201"/>
            <a:ext cx="476655" cy="2844800"/>
          </a:xfrm>
          <a:prstGeom prst="triangle">
            <a:avLst>
              <a:gd name="adj" fmla="val 0"/>
            </a:avLst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3" name="Symbol zastępczy zawartości 2">
            <a:extLst>
              <a:ext uri="{FF2B5EF4-FFF2-40B4-BE49-F238E27FC236}">
                <a16:creationId xmlns:a16="http://schemas.microsoft.com/office/drawing/2014/main" id="{758A0DA5-D9BE-044C-050B-6B248521F2A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849562" y="2160589"/>
            <a:ext cx="6424440" cy="3880773"/>
          </a:xfrm>
        </p:spPr>
        <p:txBody>
          <a:bodyPr vert="horz" lIns="91440" tIns="45720" rIns="91440" bIns="45720" rtlCol="0" anchor="t">
            <a:normAutofit/>
          </a:bodyPr>
          <a:lstStyle/>
          <a:p>
            <a:endParaRPr lang="pl-PL"/>
          </a:p>
          <a:p>
            <a:endParaRPr lang="pl-PL"/>
          </a:p>
        </p:txBody>
      </p:sp>
      <p:pic>
        <p:nvPicPr>
          <p:cNvPr id="4" name="Obraz 4" descr="Obraz zawierający tekst&#10;&#10;Opis wygenerowany automatycznie">
            <a:extLst>
              <a:ext uri="{FF2B5EF4-FFF2-40B4-BE49-F238E27FC236}">
                <a16:creationId xmlns:a16="http://schemas.microsoft.com/office/drawing/2014/main" id="{4D66BB1E-2C92-B7E4-EB65-8A9D5429559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46166" y="1923728"/>
            <a:ext cx="4079174" cy="1476646"/>
          </a:xfrm>
          <a:prstGeom prst="rect">
            <a:avLst/>
          </a:prstGeom>
        </p:spPr>
      </p:pic>
      <p:pic>
        <p:nvPicPr>
          <p:cNvPr id="5" name="Obraz 5">
            <a:extLst>
              <a:ext uri="{FF2B5EF4-FFF2-40B4-BE49-F238E27FC236}">
                <a16:creationId xmlns:a16="http://schemas.microsoft.com/office/drawing/2014/main" id="{145FD35B-AD2C-ADD5-A575-4CC7671F19D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476997" y="3100540"/>
            <a:ext cx="4821381" cy="31408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91411011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33292F70-309C-B931-2A02-020D8EC2239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49562" y="609600"/>
            <a:ext cx="6424440" cy="1320800"/>
          </a:xfrm>
        </p:spPr>
        <p:txBody>
          <a:bodyPr>
            <a:normAutofit/>
          </a:bodyPr>
          <a:lstStyle/>
          <a:p>
            <a:pPr algn="ctr"/>
            <a:r>
              <a:rPr lang="pl-PL"/>
              <a:t>Konfiguracja</a:t>
            </a:r>
            <a:endParaRPr lang="en-US">
              <a:ea typeface="+mj-lt"/>
              <a:cs typeface="+mj-lt"/>
            </a:endParaRPr>
          </a:p>
          <a:p>
            <a:endParaRPr lang="pl-PL">
              <a:ea typeface="+mj-lt"/>
              <a:cs typeface="+mj-lt"/>
            </a:endParaRPr>
          </a:p>
          <a:p>
            <a:endParaRPr lang="pl-PL"/>
          </a:p>
        </p:txBody>
      </p:sp>
      <p:sp>
        <p:nvSpPr>
          <p:cNvPr id="9" name="Isosceles Triangle 8">
            <a:extLst>
              <a:ext uri="{FF2B5EF4-FFF2-40B4-BE49-F238E27FC236}">
                <a16:creationId xmlns:a16="http://schemas.microsoft.com/office/drawing/2014/main" id="{EB6743CF-E74B-4A3C-A785-599069DB89D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4013201"/>
            <a:ext cx="476655" cy="2844800"/>
          </a:xfrm>
          <a:prstGeom prst="triangle">
            <a:avLst>
              <a:gd name="adj" fmla="val 0"/>
            </a:avLst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3" name="Symbol zastępczy zawartości 2">
            <a:extLst>
              <a:ext uri="{FF2B5EF4-FFF2-40B4-BE49-F238E27FC236}">
                <a16:creationId xmlns:a16="http://schemas.microsoft.com/office/drawing/2014/main" id="{758A0DA5-D9BE-044C-050B-6B248521F2A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849562" y="2160589"/>
            <a:ext cx="6424440" cy="3880773"/>
          </a:xfrm>
        </p:spPr>
        <p:txBody>
          <a:bodyPr vert="horz" lIns="91440" tIns="45720" rIns="91440" bIns="45720" rtlCol="0" anchor="t">
            <a:normAutofit/>
          </a:bodyPr>
          <a:lstStyle/>
          <a:p>
            <a:endParaRPr lang="pl-PL"/>
          </a:p>
          <a:p>
            <a:endParaRPr lang="pl-PL"/>
          </a:p>
        </p:txBody>
      </p:sp>
      <p:pic>
        <p:nvPicPr>
          <p:cNvPr id="4" name="Obraz 4" descr="Obraz zawierający tekst&#10;&#10;Opis wygenerowany automatycznie">
            <a:extLst>
              <a:ext uri="{FF2B5EF4-FFF2-40B4-BE49-F238E27FC236}">
                <a16:creationId xmlns:a16="http://schemas.microsoft.com/office/drawing/2014/main" id="{CB8634EA-05F3-1E1E-E801-4AE48D6173B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606141" y="2762864"/>
            <a:ext cx="5108367" cy="273752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21619660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3DD5689-954C-4E56-62A5-D889647F000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err="1"/>
              <a:t>Zabezpieczanie</a:t>
            </a:r>
            <a:r>
              <a:rPr lang="en-US"/>
              <a:t> </a:t>
            </a:r>
            <a:r>
              <a:rPr lang="en-US" err="1"/>
              <a:t>aplikacji</a:t>
            </a:r>
            <a:r>
              <a:rPr lang="en-US"/>
              <a:t> REST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6247480-183C-9C2E-3475-3BB074C13EE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14057" y="1444493"/>
            <a:ext cx="8596668" cy="1089834"/>
          </a:xfrm>
        </p:spPr>
        <p:txBody>
          <a:bodyPr vert="horz" lIns="91440" tIns="45720" rIns="91440" bIns="45720" rtlCol="0" anchor="t">
            <a:normAutofit lnSpcReduction="10000"/>
          </a:bodyPr>
          <a:lstStyle/>
          <a:p>
            <a:pPr>
              <a:buNone/>
            </a:pPr>
            <a:r>
              <a:rPr lang="en-US">
                <a:ea typeface="+mn-lt"/>
                <a:cs typeface="+mn-lt"/>
              </a:rPr>
              <a:t>dependencies {
	compile "</a:t>
            </a:r>
            <a:r>
              <a:rPr lang="en-US" err="1">
                <a:ea typeface="+mn-lt"/>
                <a:cs typeface="+mn-lt"/>
              </a:rPr>
              <a:t>org.springframework.boot:spring-boot-starter-security</a:t>
            </a:r>
            <a:r>
              <a:rPr lang="en-US">
                <a:ea typeface="+mn-lt"/>
                <a:cs typeface="+mn-lt"/>
              </a:rPr>
              <a:t>"
}</a:t>
            </a:r>
            <a:endParaRPr lang="en-US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6B3522B2-C85D-54F2-3420-FDE974BF8A34}"/>
              </a:ext>
            </a:extLst>
          </p:cNvPr>
          <p:cNvSpPr txBox="1"/>
          <p:nvPr/>
        </p:nvSpPr>
        <p:spPr>
          <a:xfrm>
            <a:off x="679373" y="3047999"/>
            <a:ext cx="7922964" cy="2540824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>
              <a:lnSpc>
                <a:spcPct val="150000"/>
              </a:lnSpc>
            </a:pPr>
            <a:r>
              <a:rPr lang="en-US">
                <a:latin typeface="Consolas"/>
                <a:ea typeface="+mn-lt"/>
                <a:cs typeface="+mn-lt"/>
              </a:rPr>
              <a:t>curl \</a:t>
            </a:r>
          </a:p>
          <a:p>
            <a:pPr>
              <a:lnSpc>
                <a:spcPct val="150000"/>
              </a:lnSpc>
            </a:pPr>
            <a:r>
              <a:rPr lang="en-US">
                <a:latin typeface="Consolas"/>
                <a:ea typeface="+mn-lt"/>
                <a:cs typeface="+mn-lt"/>
              </a:rPr>
              <a:t> -u user:df1a58e9-7ac2-4d01-9e6e-41e36c06ddb9 \ </a:t>
            </a:r>
          </a:p>
          <a:p>
            <a:pPr>
              <a:lnSpc>
                <a:spcPct val="150000"/>
              </a:lnSpc>
            </a:pPr>
            <a:r>
              <a:rPr lang="en-US">
                <a:latin typeface="Consolas"/>
                <a:ea typeface="+mn-lt"/>
                <a:cs typeface="+mn-lt"/>
              </a:rPr>
              <a:t> --header "Content-Type: application/</a:t>
            </a:r>
            <a:r>
              <a:rPr lang="en-US" err="1">
                <a:latin typeface="Consolas"/>
                <a:ea typeface="+mn-lt"/>
                <a:cs typeface="+mn-lt"/>
              </a:rPr>
              <a:t>json</a:t>
            </a:r>
            <a:r>
              <a:rPr lang="en-US">
                <a:latin typeface="Consolas"/>
                <a:ea typeface="+mn-lt"/>
                <a:cs typeface="+mn-lt"/>
              </a:rPr>
              <a:t>"\</a:t>
            </a:r>
          </a:p>
          <a:p>
            <a:pPr>
              <a:lnSpc>
                <a:spcPct val="150000"/>
              </a:lnSpc>
            </a:pPr>
            <a:r>
              <a:rPr lang="en-US">
                <a:latin typeface="Consolas"/>
                <a:ea typeface="+mn-lt"/>
                <a:cs typeface="+mn-lt"/>
              </a:rPr>
              <a:t> http://localhost:8080/songs/2 {"id":2,"artist":{"id":1,"name":"Threadbare Loaf"},"</a:t>
            </a:r>
            <a:r>
              <a:rPr lang="en-US" err="1">
                <a:latin typeface="Consolas"/>
                <a:ea typeface="+mn-lt"/>
                <a:cs typeface="+mn-lt"/>
              </a:rPr>
              <a:t>name":"Someone</a:t>
            </a:r>
            <a:r>
              <a:rPr lang="en-US">
                <a:latin typeface="Consolas"/>
                <a:ea typeface="+mn-lt"/>
                <a:cs typeface="+mn-lt"/>
              </a:rPr>
              <a:t> Stole The </a:t>
            </a:r>
            <a:r>
              <a:rPr lang="en-US" err="1">
                <a:latin typeface="Consolas"/>
                <a:ea typeface="+mn-lt"/>
                <a:cs typeface="+mn-lt"/>
              </a:rPr>
              <a:t>Flour","votes</a:t>
            </a:r>
            <a:r>
              <a:rPr lang="en-US">
                <a:latin typeface="Consolas"/>
                <a:ea typeface="+mn-lt"/>
                <a:cs typeface="+mn-lt"/>
              </a:rPr>
              <a:t>":</a:t>
            </a:r>
            <a:endParaRPr lang="en-US">
              <a:latin typeface="Consolas"/>
            </a:endParaRPr>
          </a:p>
        </p:txBody>
      </p:sp>
    </p:spTree>
    <p:extLst>
      <p:ext uri="{BB962C8B-B14F-4D97-AF65-F5344CB8AC3E}">
        <p14:creationId xmlns:p14="http://schemas.microsoft.com/office/powerpoint/2010/main" val="133641561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CA1B001-D1D5-DDF2-A837-5932F630914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705692"/>
          </a:xfrm>
        </p:spPr>
        <p:txBody>
          <a:bodyPr/>
          <a:lstStyle/>
          <a:p>
            <a:r>
              <a:rPr lang="en-US" err="1">
                <a:ea typeface="+mj-lt"/>
                <a:cs typeface="+mj-lt"/>
              </a:rPr>
              <a:t>Zabezpieczanie</a:t>
            </a:r>
            <a:r>
              <a:rPr lang="en-US">
                <a:ea typeface="+mj-lt"/>
                <a:cs typeface="+mj-lt"/>
              </a:rPr>
              <a:t> </a:t>
            </a:r>
            <a:r>
              <a:rPr lang="en-US" err="1">
                <a:ea typeface="+mj-lt"/>
                <a:cs typeface="+mj-lt"/>
              </a:rPr>
              <a:t>aplikacji</a:t>
            </a:r>
            <a:r>
              <a:rPr lang="en-US">
                <a:ea typeface="+mj-lt"/>
                <a:cs typeface="+mj-lt"/>
              </a:rPr>
              <a:t> REST - przykład</a:t>
            </a:r>
          </a:p>
          <a:p>
            <a:endParaRPr lang="en-US">
              <a:ea typeface="+mj-lt"/>
              <a:cs typeface="+mj-lt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9AC2E12-56FC-512A-1341-B5CA53604B7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77334" y="1251698"/>
            <a:ext cx="8596668" cy="5505760"/>
          </a:xfrm>
        </p:spPr>
        <p:txBody>
          <a:bodyPr vert="horz" lIns="91440" tIns="45720" rIns="91440" bIns="45720" rtlCol="0" anchor="t">
            <a:normAutofit fontScale="70000" lnSpcReduction="20000"/>
          </a:bodyPr>
          <a:lstStyle/>
          <a:p>
            <a:pPr>
              <a:lnSpc>
                <a:spcPct val="120000"/>
              </a:lnSpc>
              <a:spcBef>
                <a:spcPts val="0"/>
              </a:spcBef>
              <a:buNone/>
            </a:pPr>
            <a:r>
              <a:rPr lang="en-US">
                <a:ea typeface="+mn-lt"/>
                <a:cs typeface="+mn-lt"/>
              </a:rPr>
              <a:t>      @Configuration</a:t>
            </a:r>
            <a:br>
              <a:rPr lang="en-US">
                <a:ea typeface="+mn-lt"/>
                <a:cs typeface="+mn-lt"/>
              </a:rPr>
            </a:br>
            <a:r>
              <a:rPr lang="en-US">
                <a:ea typeface="+mn-lt"/>
                <a:cs typeface="+mn-lt"/>
              </a:rPr>
              <a:t>public class </a:t>
            </a:r>
            <a:r>
              <a:rPr lang="en-US" err="1">
                <a:ea typeface="+mn-lt"/>
                <a:cs typeface="+mn-lt"/>
              </a:rPr>
              <a:t>GatewaySecurityConfig</a:t>
            </a:r>
            <a:r>
              <a:rPr lang="en-US">
                <a:ea typeface="+mn-lt"/>
                <a:cs typeface="+mn-lt"/>
              </a:rPr>
              <a:t> extends </a:t>
            </a:r>
            <a:r>
              <a:rPr lang="en-US" err="1">
                <a:ea typeface="+mn-lt"/>
                <a:cs typeface="+mn-lt"/>
              </a:rPr>
              <a:t>WebSecurityConfigurerAdapter</a:t>
            </a:r>
            <a:r>
              <a:rPr lang="en-US">
                <a:ea typeface="+mn-lt"/>
                <a:cs typeface="+mn-lt"/>
              </a:rPr>
              <a:t> {</a:t>
            </a:r>
            <a:br>
              <a:rPr lang="en-US">
                <a:ea typeface="+mn-lt"/>
                <a:cs typeface="+mn-lt"/>
              </a:rPr>
            </a:br>
            <a:r>
              <a:rPr lang="en-US">
                <a:ea typeface="+mn-lt"/>
                <a:cs typeface="+mn-lt"/>
              </a:rPr>
              <a:t>@Override</a:t>
            </a:r>
            <a:br>
              <a:rPr lang="en-US">
                <a:ea typeface="+mn-lt"/>
                <a:cs typeface="+mn-lt"/>
              </a:rPr>
            </a:br>
            <a:r>
              <a:rPr lang="en-US">
                <a:ea typeface="+mn-lt"/>
                <a:cs typeface="+mn-lt"/>
              </a:rPr>
              <a:t>protected void configure(</a:t>
            </a:r>
            <a:r>
              <a:rPr lang="en-US" err="1">
                <a:ea typeface="+mn-lt"/>
                <a:cs typeface="+mn-lt"/>
              </a:rPr>
              <a:t>AuthenticationManagerBuilder</a:t>
            </a:r>
            <a:r>
              <a:rPr lang="en-US">
                <a:ea typeface="+mn-lt"/>
                <a:cs typeface="+mn-lt"/>
              </a:rPr>
              <a:t> auth) throws</a:t>
            </a:r>
            <a:br>
              <a:rPr lang="en-US">
                <a:ea typeface="+mn-lt"/>
                <a:cs typeface="+mn-lt"/>
              </a:rPr>
            </a:br>
            <a:r>
              <a:rPr lang="en-US">
                <a:ea typeface="+mn-lt"/>
                <a:cs typeface="+mn-lt"/>
              </a:rPr>
              <a:t>Exception {</a:t>
            </a:r>
            <a:br>
              <a:rPr lang="en-US">
                <a:ea typeface="+mn-lt"/>
                <a:cs typeface="+mn-lt"/>
              </a:rPr>
            </a:br>
            <a:r>
              <a:rPr lang="en-US" err="1">
                <a:ea typeface="+mn-lt"/>
                <a:cs typeface="+mn-lt"/>
              </a:rPr>
              <a:t>auth.inMemoryAuthentication</a:t>
            </a:r>
            <a:r>
              <a:rPr lang="en-US">
                <a:ea typeface="+mn-lt"/>
                <a:cs typeface="+mn-lt"/>
              </a:rPr>
              <a:t>()</a:t>
            </a:r>
            <a:br>
              <a:rPr lang="en-US">
                <a:ea typeface="+mn-lt"/>
                <a:cs typeface="+mn-lt"/>
              </a:rPr>
            </a:br>
            <a:r>
              <a:rPr lang="en-US">
                <a:ea typeface="+mn-lt"/>
                <a:cs typeface="+mn-lt"/>
              </a:rPr>
              <a:t>  .</a:t>
            </a:r>
            <a:r>
              <a:rPr lang="en-US" err="1">
                <a:ea typeface="+mn-lt"/>
                <a:cs typeface="+mn-lt"/>
              </a:rPr>
              <a:t>passwordEncoder</a:t>
            </a:r>
            <a:r>
              <a:rPr lang="en-US">
                <a:ea typeface="+mn-lt"/>
                <a:cs typeface="+mn-lt"/>
              </a:rPr>
              <a:t>(</a:t>
            </a:r>
            <a:r>
              <a:rPr lang="en-US" err="1">
                <a:ea typeface="+mn-lt"/>
                <a:cs typeface="+mn-lt"/>
              </a:rPr>
              <a:t>NoOpPasswordEncoder.getInstance</a:t>
            </a:r>
            <a:r>
              <a:rPr lang="en-US">
                <a:ea typeface="+mn-lt"/>
                <a:cs typeface="+mn-lt"/>
              </a:rPr>
              <a:t>())</a:t>
            </a:r>
            <a:br>
              <a:rPr lang="en-US">
                <a:ea typeface="+mn-lt"/>
                <a:cs typeface="+mn-lt"/>
              </a:rPr>
            </a:br>
            <a:r>
              <a:rPr lang="en-US">
                <a:ea typeface="+mn-lt"/>
                <a:cs typeface="+mn-lt"/>
              </a:rPr>
              <a:t>  .</a:t>
            </a:r>
            <a:r>
              <a:rPr lang="en-US" err="1">
                <a:ea typeface="+mn-lt"/>
                <a:cs typeface="+mn-lt"/>
              </a:rPr>
              <a:t>withUser</a:t>
            </a:r>
            <a:r>
              <a:rPr lang="en-US">
                <a:ea typeface="+mn-lt"/>
                <a:cs typeface="+mn-lt"/>
              </a:rPr>
              <a:t>("user").password("user123")</a:t>
            </a:r>
            <a:br>
              <a:rPr lang="en-US">
                <a:ea typeface="+mn-lt"/>
                <a:cs typeface="+mn-lt"/>
              </a:rPr>
            </a:br>
            <a:r>
              <a:rPr lang="en-US">
                <a:ea typeface="+mn-lt"/>
                <a:cs typeface="+mn-lt"/>
              </a:rPr>
              <a:t>  .roles("USER").and()</a:t>
            </a:r>
            <a:br>
              <a:rPr lang="en-US">
                <a:ea typeface="+mn-lt"/>
                <a:cs typeface="+mn-lt"/>
              </a:rPr>
            </a:br>
            <a:r>
              <a:rPr lang="en-US">
                <a:ea typeface="+mn-lt"/>
                <a:cs typeface="+mn-lt"/>
              </a:rPr>
              <a:t>  .</a:t>
            </a:r>
            <a:r>
              <a:rPr lang="en-US" err="1">
                <a:ea typeface="+mn-lt"/>
                <a:cs typeface="+mn-lt"/>
              </a:rPr>
              <a:t>withUser</a:t>
            </a:r>
            <a:r>
              <a:rPr lang="en-US">
                <a:ea typeface="+mn-lt"/>
                <a:cs typeface="+mn-lt"/>
              </a:rPr>
              <a:t>("admin").password("admin123")</a:t>
            </a:r>
            <a:br>
              <a:rPr lang="en-US">
                <a:ea typeface="+mn-lt"/>
                <a:cs typeface="+mn-lt"/>
              </a:rPr>
            </a:br>
            <a:r>
              <a:rPr lang="en-US">
                <a:ea typeface="+mn-lt"/>
                <a:cs typeface="+mn-lt"/>
              </a:rPr>
              <a:t>  .roles("USER", "ADMIN");</a:t>
            </a:r>
            <a:br>
              <a:rPr lang="en-US">
                <a:ea typeface="+mn-lt"/>
                <a:cs typeface="+mn-lt"/>
              </a:rPr>
            </a:br>
            <a:r>
              <a:rPr lang="en-US">
                <a:ea typeface="+mn-lt"/>
                <a:cs typeface="+mn-lt"/>
              </a:rPr>
              <a:t>}</a:t>
            </a:r>
            <a:br>
              <a:rPr lang="en-US">
                <a:ea typeface="+mn-lt"/>
                <a:cs typeface="+mn-lt"/>
              </a:rPr>
            </a:br>
            <a:r>
              <a:rPr lang="en-US">
                <a:ea typeface="+mn-lt"/>
                <a:cs typeface="+mn-lt"/>
              </a:rPr>
              <a:t>@Override</a:t>
            </a:r>
            <a:br>
              <a:rPr lang="en-US">
                <a:ea typeface="+mn-lt"/>
                <a:cs typeface="+mn-lt"/>
              </a:rPr>
            </a:br>
            <a:r>
              <a:rPr lang="en-US">
                <a:ea typeface="+mn-lt"/>
                <a:cs typeface="+mn-lt"/>
              </a:rPr>
              <a:t>protected void configure(</a:t>
            </a:r>
            <a:r>
              <a:rPr lang="en-US" err="1">
                <a:ea typeface="+mn-lt"/>
                <a:cs typeface="+mn-lt"/>
              </a:rPr>
              <a:t>HttpSecurity</a:t>
            </a:r>
            <a:r>
              <a:rPr lang="en-US">
                <a:ea typeface="+mn-lt"/>
                <a:cs typeface="+mn-lt"/>
              </a:rPr>
              <a:t> http) throws Exception {</a:t>
            </a:r>
            <a:br>
              <a:rPr lang="en-US">
                <a:ea typeface="+mn-lt"/>
                <a:cs typeface="+mn-lt"/>
              </a:rPr>
            </a:br>
            <a:r>
              <a:rPr lang="en-US">
                <a:ea typeface="+mn-lt"/>
                <a:cs typeface="+mn-lt"/>
              </a:rPr>
              <a:t>  </a:t>
            </a:r>
            <a:r>
              <a:rPr lang="en-US" err="1">
                <a:ea typeface="+mn-lt"/>
                <a:cs typeface="+mn-lt"/>
              </a:rPr>
              <a:t>http.httpBasic</a:t>
            </a:r>
            <a:r>
              <a:rPr lang="en-US">
                <a:ea typeface="+mn-lt"/>
                <a:cs typeface="+mn-lt"/>
              </a:rPr>
              <a:t>()</a:t>
            </a:r>
            <a:br>
              <a:rPr lang="en-US">
                <a:ea typeface="+mn-lt"/>
                <a:cs typeface="+mn-lt"/>
              </a:rPr>
            </a:br>
            <a:r>
              <a:rPr lang="en-US">
                <a:ea typeface="+mn-lt"/>
                <a:cs typeface="+mn-lt"/>
              </a:rPr>
              <a:t>    .and()</a:t>
            </a:r>
            <a:br>
              <a:rPr lang="en-US">
                <a:ea typeface="+mn-lt"/>
                <a:cs typeface="+mn-lt"/>
              </a:rPr>
            </a:br>
            <a:r>
              <a:rPr lang="en-US">
                <a:ea typeface="+mn-lt"/>
                <a:cs typeface="+mn-lt"/>
              </a:rPr>
              <a:t>    .</a:t>
            </a:r>
            <a:r>
              <a:rPr lang="en-US" err="1">
                <a:ea typeface="+mn-lt"/>
                <a:cs typeface="+mn-lt"/>
              </a:rPr>
              <a:t>authorizeRequests</a:t>
            </a:r>
            <a:r>
              <a:rPr lang="en-US">
                <a:ea typeface="+mn-lt"/>
                <a:cs typeface="+mn-lt"/>
              </a:rPr>
              <a:t>()</a:t>
            </a:r>
            <a:br>
              <a:rPr lang="en-US">
                <a:ea typeface="+mn-lt"/>
                <a:cs typeface="+mn-lt"/>
              </a:rPr>
            </a:br>
            <a:r>
              <a:rPr lang="en-US">
                <a:ea typeface="+mn-lt"/>
                <a:cs typeface="+mn-lt"/>
              </a:rPr>
              <a:t>    .</a:t>
            </a:r>
            <a:r>
              <a:rPr lang="en-US" err="1">
                <a:ea typeface="+mn-lt"/>
                <a:cs typeface="+mn-lt"/>
              </a:rPr>
              <a:t>antMatchers</a:t>
            </a:r>
            <a:r>
              <a:rPr lang="en-US">
                <a:ea typeface="+mn-lt"/>
                <a:cs typeface="+mn-lt"/>
              </a:rPr>
              <a:t>("/songs/**")</a:t>
            </a:r>
            <a:br>
              <a:rPr lang="en-US">
                <a:ea typeface="+mn-lt"/>
                <a:cs typeface="+mn-lt"/>
              </a:rPr>
            </a:br>
            <a:r>
              <a:rPr lang="en-US">
                <a:ea typeface="+mn-lt"/>
                <a:cs typeface="+mn-lt"/>
              </a:rPr>
              <a:t>    .</a:t>
            </a:r>
            <a:r>
              <a:rPr lang="en-US" err="1">
                <a:ea typeface="+mn-lt"/>
                <a:cs typeface="+mn-lt"/>
              </a:rPr>
              <a:t>hasRole</a:t>
            </a:r>
            <a:r>
              <a:rPr lang="en-US">
                <a:ea typeface="+mn-lt"/>
                <a:cs typeface="+mn-lt"/>
              </a:rPr>
              <a:t>("USER")</a:t>
            </a:r>
            <a:br>
              <a:rPr lang="en-US">
                <a:ea typeface="+mn-lt"/>
                <a:cs typeface="+mn-lt"/>
              </a:rPr>
            </a:br>
            <a:r>
              <a:rPr lang="en-US">
                <a:ea typeface="+mn-lt"/>
                <a:cs typeface="+mn-lt"/>
              </a:rPr>
              <a:t>    .</a:t>
            </a:r>
            <a:r>
              <a:rPr lang="en-US" err="1">
                <a:ea typeface="+mn-lt"/>
                <a:cs typeface="+mn-lt"/>
              </a:rPr>
              <a:t>antMatchers</a:t>
            </a:r>
            <a:r>
              <a:rPr lang="en-US">
                <a:ea typeface="+mn-lt"/>
                <a:cs typeface="+mn-lt"/>
              </a:rPr>
              <a:t>("/**")</a:t>
            </a:r>
            <a:br>
              <a:rPr lang="en-US">
                <a:ea typeface="+mn-lt"/>
                <a:cs typeface="+mn-lt"/>
              </a:rPr>
            </a:br>
            <a:r>
              <a:rPr lang="en-US">
                <a:ea typeface="+mn-lt"/>
                <a:cs typeface="+mn-lt"/>
              </a:rPr>
              <a:t>    .</a:t>
            </a:r>
            <a:r>
              <a:rPr lang="en-US" err="1">
                <a:ea typeface="+mn-lt"/>
                <a:cs typeface="+mn-lt"/>
              </a:rPr>
              <a:t>hasRole</a:t>
            </a:r>
            <a:r>
              <a:rPr lang="en-US">
                <a:ea typeface="+mn-lt"/>
                <a:cs typeface="+mn-lt"/>
              </a:rPr>
              <a:t>("ADMIN")</a:t>
            </a:r>
            <a:br>
              <a:rPr lang="en-US">
                <a:ea typeface="+mn-lt"/>
                <a:cs typeface="+mn-lt"/>
              </a:rPr>
            </a:br>
            <a:r>
              <a:rPr lang="en-US">
                <a:ea typeface="+mn-lt"/>
                <a:cs typeface="+mn-lt"/>
              </a:rPr>
              <a:t>    .and()</a:t>
            </a:r>
            <a:br>
              <a:rPr lang="en-US">
                <a:ea typeface="+mn-lt"/>
                <a:cs typeface="+mn-lt"/>
              </a:rPr>
            </a:br>
            <a:r>
              <a:rPr lang="en-US">
                <a:ea typeface="+mn-lt"/>
                <a:cs typeface="+mn-lt"/>
              </a:rPr>
              <a:t>    .</a:t>
            </a:r>
            <a:r>
              <a:rPr lang="en-US" err="1">
                <a:ea typeface="+mn-lt"/>
                <a:cs typeface="+mn-lt"/>
              </a:rPr>
              <a:t>csrf</a:t>
            </a:r>
            <a:r>
              <a:rPr lang="en-US">
                <a:ea typeface="+mn-lt"/>
                <a:cs typeface="+mn-lt"/>
              </a:rPr>
              <a:t>().disable()</a:t>
            </a:r>
            <a:br>
              <a:rPr lang="en-US">
                <a:ea typeface="+mn-lt"/>
                <a:cs typeface="+mn-lt"/>
              </a:rPr>
            </a:br>
            <a:r>
              <a:rPr lang="en-US">
                <a:ea typeface="+mn-lt"/>
                <a:cs typeface="+mn-lt"/>
              </a:rPr>
              <a:t>    .headers().</a:t>
            </a:r>
            <a:r>
              <a:rPr lang="en-US" err="1">
                <a:ea typeface="+mn-lt"/>
                <a:cs typeface="+mn-lt"/>
              </a:rPr>
              <a:t>frameOptions</a:t>
            </a:r>
            <a:r>
              <a:rPr lang="en-US">
                <a:ea typeface="+mn-lt"/>
                <a:cs typeface="+mn-lt"/>
              </a:rPr>
              <a:t>().disable();</a:t>
            </a:r>
            <a:br>
              <a:rPr lang="en-US">
                <a:ea typeface="+mn-lt"/>
                <a:cs typeface="+mn-lt"/>
              </a:rPr>
            </a:br>
            <a:r>
              <a:rPr lang="en-US">
                <a:ea typeface="+mn-lt"/>
                <a:cs typeface="+mn-lt"/>
              </a:rPr>
              <a:t>  }</a:t>
            </a:r>
            <a:br>
              <a:rPr lang="en-US">
                <a:ea typeface="+mn-lt"/>
                <a:cs typeface="+mn-lt"/>
              </a:rPr>
            </a:br>
            <a:r>
              <a:rPr lang="en-US">
                <a:ea typeface="+mn-lt"/>
                <a:cs typeface="+mn-lt"/>
              </a:rPr>
              <a:t>}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8110032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43E6955-207D-CF46-65E5-2CC48A6E447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623066"/>
          </a:xfrm>
        </p:spPr>
        <p:txBody>
          <a:bodyPr>
            <a:normAutofit fontScale="90000"/>
          </a:bodyPr>
          <a:lstStyle/>
          <a:p>
            <a:r>
              <a:rPr lang="en-US" err="1">
                <a:ea typeface="+mj-lt"/>
                <a:cs typeface="+mj-lt"/>
              </a:rPr>
              <a:t>Zabezpieczanie</a:t>
            </a:r>
            <a:r>
              <a:rPr lang="en-US">
                <a:ea typeface="+mj-lt"/>
                <a:cs typeface="+mj-lt"/>
              </a:rPr>
              <a:t> </a:t>
            </a:r>
            <a:r>
              <a:rPr lang="en-US" err="1">
                <a:ea typeface="+mj-lt"/>
                <a:cs typeface="+mj-lt"/>
              </a:rPr>
              <a:t>aplikacji</a:t>
            </a:r>
            <a:r>
              <a:rPr lang="en-US">
                <a:ea typeface="+mj-lt"/>
                <a:cs typeface="+mj-lt"/>
              </a:rPr>
              <a:t> REST - </a:t>
            </a:r>
            <a:r>
              <a:rPr lang="en-US" err="1">
                <a:ea typeface="+mj-lt"/>
                <a:cs typeface="+mj-lt"/>
              </a:rPr>
              <a:t>przykład</a:t>
            </a:r>
          </a:p>
          <a:p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5441523-5C04-78B1-3C84-653C1A9D314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77334" y="1416951"/>
            <a:ext cx="10818402" cy="4624411"/>
          </a:xfrm>
        </p:spPr>
        <p:txBody>
          <a:bodyPr vert="horz" lIns="91440" tIns="45720" rIns="91440" bIns="45720" rtlCol="0" anchor="t">
            <a:normAutofit/>
          </a:bodyPr>
          <a:lstStyle/>
          <a:p>
            <a:pPr marL="0" indent="0">
              <a:buNone/>
            </a:pPr>
            <a:r>
              <a:rPr lang="en-US">
                <a:latin typeface="Consolas"/>
              </a:rPr>
              <a:t>@RestController</a:t>
            </a:r>
            <a:br>
              <a:rPr lang="en-US">
                <a:latin typeface="Consolas"/>
              </a:rPr>
            </a:br>
            <a:r>
              <a:rPr lang="en-US">
                <a:latin typeface="Consolas"/>
              </a:rPr>
              <a:t>@RequestMapping("/library/books")</a:t>
            </a:r>
            <a:br>
              <a:rPr lang="en-US">
                <a:latin typeface="Consolas"/>
              </a:rPr>
            </a:br>
            <a:r>
              <a:rPr lang="en-US">
                <a:latin typeface="Consolas"/>
              </a:rPr>
              <a:t>public class </a:t>
            </a:r>
            <a:r>
              <a:rPr lang="en-US" err="1">
                <a:latin typeface="Consolas"/>
              </a:rPr>
              <a:t>LibraryController</a:t>
            </a:r>
            <a:r>
              <a:rPr lang="en-US">
                <a:latin typeface="Consolas"/>
              </a:rPr>
              <a:t> {</a:t>
            </a:r>
            <a:br>
              <a:rPr lang="en-US">
                <a:latin typeface="Consolas"/>
              </a:rPr>
            </a:br>
            <a:br>
              <a:rPr lang="en-US">
                <a:latin typeface="Consolas"/>
              </a:rPr>
            </a:br>
            <a:r>
              <a:rPr lang="en-US">
                <a:latin typeface="Consolas"/>
              </a:rPr>
              <a:t>   @Autowired</a:t>
            </a:r>
            <a:br>
              <a:rPr lang="en-US">
                <a:latin typeface="Consolas"/>
              </a:rPr>
            </a:br>
            <a:r>
              <a:rPr lang="en-US">
                <a:latin typeface="Consolas"/>
              </a:rPr>
              <a:t>   private </a:t>
            </a:r>
            <a:r>
              <a:rPr lang="en-US" err="1">
                <a:latin typeface="Consolas"/>
              </a:rPr>
              <a:t>BooksRepository</a:t>
            </a:r>
            <a:r>
              <a:rPr lang="en-US">
                <a:latin typeface="Consolas"/>
              </a:rPr>
              <a:t> repository;</a:t>
            </a:r>
            <a:br>
              <a:rPr lang="en-US">
                <a:latin typeface="Consolas"/>
              </a:rPr>
            </a:br>
            <a:br>
              <a:rPr lang="en-US">
                <a:latin typeface="Consolas"/>
              </a:rPr>
            </a:br>
            <a:r>
              <a:rPr lang="en-US">
                <a:latin typeface="Consolas"/>
              </a:rPr>
              <a:t>   @GetMapping("/")</a:t>
            </a:r>
            <a:br>
              <a:rPr lang="en-US">
                <a:latin typeface="Consolas"/>
              </a:rPr>
            </a:br>
            <a:r>
              <a:rPr lang="en-US">
                <a:latin typeface="Consolas"/>
              </a:rPr>
              <a:t>   @PreAuthorize("hasAnyAuthority('ROLE_LIBRARIAN', 'ROLE_USER')")</a:t>
            </a:r>
            <a:br>
              <a:rPr lang="en-US">
                <a:latin typeface="Consolas"/>
              </a:rPr>
            </a:br>
            <a:r>
              <a:rPr lang="en-US">
                <a:latin typeface="Consolas"/>
              </a:rPr>
              <a:t>   public List&lt;Book&gt; </a:t>
            </a:r>
            <a:r>
              <a:rPr lang="en-US" err="1">
                <a:latin typeface="Consolas"/>
              </a:rPr>
              <a:t>findAll</a:t>
            </a:r>
            <a:r>
              <a:rPr lang="en-US">
                <a:latin typeface="Consolas"/>
              </a:rPr>
              <a:t>() {</a:t>
            </a:r>
            <a:br>
              <a:rPr lang="en-US">
                <a:latin typeface="Consolas"/>
              </a:rPr>
            </a:br>
            <a:r>
              <a:rPr lang="en-US">
                <a:latin typeface="Consolas"/>
              </a:rPr>
              <a:t>       return </a:t>
            </a:r>
            <a:r>
              <a:rPr lang="en-US" err="1">
                <a:latin typeface="Consolas"/>
              </a:rPr>
              <a:t>repository.findAll</a:t>
            </a:r>
            <a:r>
              <a:rPr lang="en-US">
                <a:latin typeface="Consolas"/>
              </a:rPr>
              <a:t>();</a:t>
            </a:r>
            <a:br>
              <a:rPr lang="en-US">
                <a:latin typeface="Consolas"/>
              </a:rPr>
            </a:br>
            <a:r>
              <a:rPr lang="en-US">
                <a:latin typeface="Consolas"/>
              </a:rPr>
              <a:t>   }</a:t>
            </a:r>
          </a:p>
          <a:p>
            <a:pPr marL="0" indent="0">
              <a:buNone/>
            </a:pPr>
            <a:r>
              <a:rPr lang="en-US">
                <a:latin typeface="Consolas"/>
              </a:rPr>
              <a:t>}</a:t>
            </a:r>
          </a:p>
          <a:p>
            <a:pPr marL="0" indent="0">
              <a:buNone/>
            </a:pP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56120700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A8373404-0BDB-006A-31DC-0C3F6655EC9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 err="1"/>
              <a:t>What's</a:t>
            </a:r>
            <a:r>
              <a:rPr lang="pl-PL"/>
              <a:t> </a:t>
            </a:r>
            <a:r>
              <a:rPr lang="pl-PL" err="1"/>
              <a:t>new</a:t>
            </a:r>
            <a:r>
              <a:rPr lang="pl-PL"/>
              <a:t> in Spring Security 5?</a:t>
            </a:r>
          </a:p>
        </p:txBody>
      </p:sp>
      <p:sp>
        <p:nvSpPr>
          <p:cNvPr id="3" name="Symbol zastępczy zawartości 2">
            <a:extLst>
              <a:ext uri="{FF2B5EF4-FFF2-40B4-BE49-F238E27FC236}">
                <a16:creationId xmlns:a16="http://schemas.microsoft.com/office/drawing/2014/main" id="{B31E4029-4C76-BBF2-1501-29600C20D72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 vert="horz" lIns="91440" tIns="45720" rIns="91440" bIns="45720" rtlCol="0" anchor="t">
            <a:normAutofit/>
          </a:bodyPr>
          <a:lstStyle/>
          <a:p>
            <a:r>
              <a:rPr lang="pl-PL" err="1">
                <a:ea typeface="+mn-lt"/>
                <a:cs typeface="+mn-lt"/>
              </a:rPr>
              <a:t>OAuth</a:t>
            </a:r>
            <a:r>
              <a:rPr lang="pl-PL">
                <a:ea typeface="+mn-lt"/>
                <a:cs typeface="+mn-lt"/>
              </a:rPr>
              <a:t> 2.0 Login</a:t>
            </a:r>
          </a:p>
          <a:p>
            <a:r>
              <a:rPr lang="pl-PL" err="1">
                <a:ea typeface="+mn-lt"/>
                <a:cs typeface="+mn-lt"/>
              </a:rPr>
              <a:t>Reactive</a:t>
            </a:r>
            <a:r>
              <a:rPr lang="pl-PL">
                <a:ea typeface="+mn-lt"/>
                <a:cs typeface="+mn-lt"/>
              </a:rPr>
              <a:t> </a:t>
            </a:r>
            <a:r>
              <a:rPr lang="pl-PL" err="1">
                <a:ea typeface="+mn-lt"/>
                <a:cs typeface="+mn-lt"/>
              </a:rPr>
              <a:t>Support</a:t>
            </a:r>
          </a:p>
          <a:p>
            <a:r>
              <a:rPr lang="pl-PL" err="1">
                <a:ea typeface="+mn-lt"/>
                <a:cs typeface="+mn-lt"/>
              </a:rPr>
              <a:t>DelegatingPasswordEncoder</a:t>
            </a:r>
            <a:endParaRPr lang="pl-PL" err="1"/>
          </a:p>
        </p:txBody>
      </p:sp>
    </p:spTree>
    <p:extLst>
      <p:ext uri="{BB962C8B-B14F-4D97-AF65-F5344CB8AC3E}">
        <p14:creationId xmlns:p14="http://schemas.microsoft.com/office/powerpoint/2010/main" val="735295515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2637A6E0-8323-DA4C-C174-AEBDB93ECD4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 err="1"/>
              <a:t>OAuth</a:t>
            </a:r>
            <a:r>
              <a:rPr lang="pl-PL"/>
              <a:t> 2.0 Login</a:t>
            </a:r>
          </a:p>
        </p:txBody>
      </p:sp>
      <p:pic>
        <p:nvPicPr>
          <p:cNvPr id="4" name="Obraz 4" descr="Obraz zawierający tekst, wewnątrz, zrzut ekranu&#10;&#10;Opis wygenerowany automatycznie">
            <a:extLst>
              <a:ext uri="{FF2B5EF4-FFF2-40B4-BE49-F238E27FC236}">
                <a16:creationId xmlns:a16="http://schemas.microsoft.com/office/drawing/2014/main" id="{5D09BDF5-5299-ABFB-125D-DB2357ADD4AF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627970" y="1715892"/>
            <a:ext cx="5610225" cy="1647825"/>
          </a:xfrm>
        </p:spPr>
      </p:pic>
      <p:pic>
        <p:nvPicPr>
          <p:cNvPr id="5" name="Obraz 5" descr="Obraz zawierający tekst&#10;&#10;Opis wygenerowany automatycznie">
            <a:extLst>
              <a:ext uri="{FF2B5EF4-FFF2-40B4-BE49-F238E27FC236}">
                <a16:creationId xmlns:a16="http://schemas.microsoft.com/office/drawing/2014/main" id="{A98AC68E-0411-6060-ABF5-8E3DB8A25C2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32178" y="3312993"/>
            <a:ext cx="5894681" cy="248568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93226308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A2B3B3FF-F478-3ABD-DC69-21F1B044249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 err="1"/>
              <a:t>Reactive</a:t>
            </a:r>
            <a:r>
              <a:rPr lang="pl-PL"/>
              <a:t> </a:t>
            </a:r>
            <a:r>
              <a:rPr lang="pl-PL" err="1"/>
              <a:t>Support</a:t>
            </a:r>
          </a:p>
        </p:txBody>
      </p:sp>
      <p:pic>
        <p:nvPicPr>
          <p:cNvPr id="4" name="Obraz 4" descr="Obraz zawierający tekst&#10;&#10;Opis wygenerowany automatycznie">
            <a:extLst>
              <a:ext uri="{FF2B5EF4-FFF2-40B4-BE49-F238E27FC236}">
                <a16:creationId xmlns:a16="http://schemas.microsoft.com/office/drawing/2014/main" id="{CD5C04BD-6526-4E78-41F2-E0976751752A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868864" y="2283641"/>
            <a:ext cx="5410200" cy="2562225"/>
          </a:xfrm>
        </p:spPr>
      </p:pic>
    </p:spTree>
    <p:extLst>
      <p:ext uri="{BB962C8B-B14F-4D97-AF65-F5344CB8AC3E}">
        <p14:creationId xmlns:p14="http://schemas.microsoft.com/office/powerpoint/2010/main" val="588343079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2BD48043-593E-B58E-562E-FF4AD20A6E8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 err="1"/>
              <a:t>DelegatingPasswordEncoder</a:t>
            </a:r>
          </a:p>
        </p:txBody>
      </p:sp>
      <p:pic>
        <p:nvPicPr>
          <p:cNvPr id="4" name="Obraz 4" descr="Obraz zawierający tekst, osoba, zrzut ekranu, dokument&#10;&#10;Opis wygenerowany automatycznie">
            <a:extLst>
              <a:ext uri="{FF2B5EF4-FFF2-40B4-BE49-F238E27FC236}">
                <a16:creationId xmlns:a16="http://schemas.microsoft.com/office/drawing/2014/main" id="{8809C2CE-33BE-CC97-8803-018D34F056A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54474" y="1752919"/>
            <a:ext cx="5631273" cy="2797124"/>
          </a:xfrm>
          <a:prstGeom prst="rect">
            <a:avLst/>
          </a:prstGeom>
        </p:spPr>
      </p:pic>
      <p:pic>
        <p:nvPicPr>
          <p:cNvPr id="6" name="Obraz 6">
            <a:extLst>
              <a:ext uri="{FF2B5EF4-FFF2-40B4-BE49-F238E27FC236}">
                <a16:creationId xmlns:a16="http://schemas.microsoft.com/office/drawing/2014/main" id="{AA90FE8B-D8FA-D326-97E5-3BA8C6282E2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39612" y="4559712"/>
            <a:ext cx="2695222" cy="447911"/>
          </a:xfrm>
          <a:prstGeom prst="rect">
            <a:avLst/>
          </a:prstGeom>
        </p:spPr>
      </p:pic>
      <p:pic>
        <p:nvPicPr>
          <p:cNvPr id="3" name="Obraz 4" descr="Obraz zawierający tekst&#10;&#10;Opis wygenerowany automatycznie">
            <a:extLst>
              <a:ext uri="{FF2B5EF4-FFF2-40B4-BE49-F238E27FC236}">
                <a16:creationId xmlns:a16="http://schemas.microsoft.com/office/drawing/2014/main" id="{17110A6C-C45D-FC2D-296F-E7B91B614A84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56424" y="5364770"/>
            <a:ext cx="5438078" cy="87702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76533190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Żółty znak zapytania">
            <a:extLst>
              <a:ext uri="{FF2B5EF4-FFF2-40B4-BE49-F238E27FC236}">
                <a16:creationId xmlns:a16="http://schemas.microsoft.com/office/drawing/2014/main" id="{716334D4-A709-5F6A-C48F-CB6F161BBAEA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30679" r="-3" b="-3"/>
          <a:stretch/>
        </p:blipFill>
        <p:spPr>
          <a:xfrm>
            <a:off x="4269854" y="-1"/>
            <a:ext cx="7922146" cy="6858001"/>
          </a:xfrm>
          <a:custGeom>
            <a:avLst/>
            <a:gdLst/>
            <a:ahLst/>
            <a:cxnLst/>
            <a:rect l="l" t="t" r="r" b="b"/>
            <a:pathLst>
              <a:path w="7922146" h="6858001">
                <a:moveTo>
                  <a:pt x="379987" y="0"/>
                </a:moveTo>
                <a:lnTo>
                  <a:pt x="5304971" y="0"/>
                </a:lnTo>
                <a:lnTo>
                  <a:pt x="7065281" y="0"/>
                </a:lnTo>
                <a:lnTo>
                  <a:pt x="7397540" y="0"/>
                </a:lnTo>
                <a:lnTo>
                  <a:pt x="7397540" y="1"/>
                </a:lnTo>
                <a:lnTo>
                  <a:pt x="7922146" y="1"/>
                </a:lnTo>
                <a:lnTo>
                  <a:pt x="7922146" y="6858001"/>
                </a:lnTo>
                <a:lnTo>
                  <a:pt x="7065281" y="6858001"/>
                </a:lnTo>
                <a:lnTo>
                  <a:pt x="7065281" y="6858000"/>
                </a:lnTo>
                <a:lnTo>
                  <a:pt x="5932989" y="6858000"/>
                </a:lnTo>
                <a:lnTo>
                  <a:pt x="5932989" y="6858001"/>
                </a:lnTo>
                <a:lnTo>
                  <a:pt x="27809" y="6858001"/>
                </a:lnTo>
                <a:lnTo>
                  <a:pt x="1803228" y="4521201"/>
                </a:lnTo>
                <a:close/>
                <a:moveTo>
                  <a:pt x="0" y="0"/>
                </a:moveTo>
                <a:lnTo>
                  <a:pt x="379987" y="0"/>
                </a:lnTo>
                <a:lnTo>
                  <a:pt x="0" y="407"/>
                </a:lnTo>
                <a:close/>
              </a:path>
            </a:pathLst>
          </a:custGeom>
        </p:spPr>
      </p:pic>
      <p:sp>
        <p:nvSpPr>
          <p:cNvPr id="2" name="Tytuł 1">
            <a:extLst>
              <a:ext uri="{FF2B5EF4-FFF2-40B4-BE49-F238E27FC236}">
                <a16:creationId xmlns:a16="http://schemas.microsoft.com/office/drawing/2014/main" id="{193D00D9-497D-D9C7-EF4A-CCC48236B3C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333" y="609600"/>
            <a:ext cx="3851123" cy="1320800"/>
          </a:xfrm>
        </p:spPr>
        <p:txBody>
          <a:bodyPr>
            <a:normAutofit/>
          </a:bodyPr>
          <a:lstStyle/>
          <a:p>
            <a:r>
              <a:rPr lang="pl-PL"/>
              <a:t>Dziękujemy za uwagę!</a:t>
            </a:r>
          </a:p>
        </p:txBody>
      </p:sp>
      <p:sp>
        <p:nvSpPr>
          <p:cNvPr id="3" name="Symbol zastępczy zawartości 2">
            <a:extLst>
              <a:ext uri="{FF2B5EF4-FFF2-40B4-BE49-F238E27FC236}">
                <a16:creationId xmlns:a16="http://schemas.microsoft.com/office/drawing/2014/main" id="{5EDF9EC2-1F71-E76E-AC42-404D41C685C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77334" y="2160589"/>
            <a:ext cx="3851122" cy="3880773"/>
          </a:xfrm>
        </p:spPr>
        <p:txBody>
          <a:bodyPr vert="horz" lIns="91440" tIns="45720" rIns="91440" bIns="45720" rtlCol="0">
            <a:normAutofit/>
          </a:bodyPr>
          <a:lstStyle/>
          <a:p>
            <a:r>
              <a:rPr lang="pl-PL"/>
              <a:t>Czy są jakieś pytania?</a:t>
            </a:r>
          </a:p>
          <a:p>
            <a:pPr marL="0" indent="0">
              <a:buNone/>
            </a:pPr>
            <a:endParaRPr lang="pl-PL"/>
          </a:p>
          <a:p>
            <a:endParaRPr lang="pl-PL"/>
          </a:p>
        </p:txBody>
      </p:sp>
      <p:cxnSp>
        <p:nvCxnSpPr>
          <p:cNvPr id="9" name="Straight Connector 8">
            <a:extLst>
              <a:ext uri="{FF2B5EF4-FFF2-40B4-BE49-F238E27FC236}">
                <a16:creationId xmlns:a16="http://schemas.microsoft.com/office/drawing/2014/main" id="{64FA5DFF-7FE6-4855-84E6-DFA78EE978B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9371012" y="0"/>
            <a:ext cx="1219200" cy="6858000"/>
          </a:xfrm>
          <a:prstGeom prst="line">
            <a:avLst/>
          </a:prstGeom>
          <a:ln w="9525">
            <a:solidFill>
              <a:schemeClr val="bg1">
                <a:lumMod val="75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1" name="Straight Connector 10">
            <a:extLst>
              <a:ext uri="{FF2B5EF4-FFF2-40B4-BE49-F238E27FC236}">
                <a16:creationId xmlns:a16="http://schemas.microsoft.com/office/drawing/2014/main" id="{2AFD8CBA-54A3-4363-991B-B9C631BBFA7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 flipH="1">
            <a:off x="7425267" y="3681413"/>
            <a:ext cx="4763558" cy="3176587"/>
          </a:xfrm>
          <a:prstGeom prst="line">
            <a:avLst/>
          </a:prstGeom>
          <a:ln w="9525">
            <a:solidFill>
              <a:schemeClr val="bg1">
                <a:lumMod val="85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3" name="Rectangle 23">
            <a:extLst>
              <a:ext uri="{FF2B5EF4-FFF2-40B4-BE49-F238E27FC236}">
                <a16:creationId xmlns:a16="http://schemas.microsoft.com/office/drawing/2014/main" id="{3F088236-D655-4F88-B238-E1676235802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9181476" y="-8467"/>
            <a:ext cx="3007349" cy="6866467"/>
          </a:xfrm>
          <a:custGeom>
            <a:avLst/>
            <a:gdLst/>
            <a:ahLst/>
            <a:cxnLst/>
            <a:rect l="l" t="t" r="r" b="b"/>
            <a:pathLst>
              <a:path w="3007349" h="6866467">
                <a:moveTo>
                  <a:pt x="2045532" y="0"/>
                </a:moveTo>
                <a:lnTo>
                  <a:pt x="3007349" y="0"/>
                </a:lnTo>
                <a:lnTo>
                  <a:pt x="3007349" y="6866467"/>
                </a:lnTo>
                <a:lnTo>
                  <a:pt x="0" y="6866467"/>
                </a:lnTo>
                <a:lnTo>
                  <a:pt x="2045532" y="0"/>
                </a:lnTo>
                <a:close/>
              </a:path>
            </a:pathLst>
          </a:custGeom>
          <a:solidFill>
            <a:schemeClr val="accent1">
              <a:alpha val="3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5" name="Rectangle 25">
            <a:extLst>
              <a:ext uri="{FF2B5EF4-FFF2-40B4-BE49-F238E27FC236}">
                <a16:creationId xmlns:a16="http://schemas.microsoft.com/office/drawing/2014/main" id="{3DAC0C92-199E-475C-9390-119A9B02727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9603442" y="-8467"/>
            <a:ext cx="2588558" cy="6866467"/>
          </a:xfrm>
          <a:custGeom>
            <a:avLst/>
            <a:gdLst/>
            <a:ahLst/>
            <a:cxnLst/>
            <a:rect l="l" t="t" r="r" b="b"/>
            <a:pathLst>
              <a:path w="2573311" h="6866467">
                <a:moveTo>
                  <a:pt x="0" y="0"/>
                </a:moveTo>
                <a:lnTo>
                  <a:pt x="2573311" y="0"/>
                </a:lnTo>
                <a:lnTo>
                  <a:pt x="2573311" y="6866467"/>
                </a:lnTo>
                <a:lnTo>
                  <a:pt x="1202336" y="6866467"/>
                </a:lnTo>
                <a:lnTo>
                  <a:pt x="0" y="0"/>
                </a:lnTo>
                <a:close/>
              </a:path>
            </a:pathLst>
          </a:custGeom>
          <a:solidFill>
            <a:schemeClr val="accent1">
              <a:alpha val="2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7" name="Isosceles Triangle 24">
            <a:extLst>
              <a:ext uri="{FF2B5EF4-FFF2-40B4-BE49-F238E27FC236}">
                <a16:creationId xmlns:a16="http://schemas.microsoft.com/office/drawing/2014/main" id="{C4CFB339-0ED8-4FE2-9EF1-6D1375B8499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8932333" y="3048000"/>
            <a:ext cx="3259667" cy="3810000"/>
          </a:xfrm>
          <a:prstGeom prst="triangle">
            <a:avLst>
              <a:gd name="adj" fmla="val 100000"/>
            </a:avLst>
          </a:prstGeom>
          <a:solidFill>
            <a:schemeClr val="accent2">
              <a:alpha val="72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9" name="Rectangle 27">
            <a:extLst>
              <a:ext uri="{FF2B5EF4-FFF2-40B4-BE49-F238E27FC236}">
                <a16:creationId xmlns:a16="http://schemas.microsoft.com/office/drawing/2014/main" id="{31896C80-2069-4431-9C19-83B91373449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9334500" y="-8467"/>
            <a:ext cx="2854326" cy="6866467"/>
          </a:xfrm>
          <a:custGeom>
            <a:avLst/>
            <a:gdLst/>
            <a:ahLst/>
            <a:cxnLst/>
            <a:rect l="l" t="t" r="r" b="b"/>
            <a:pathLst>
              <a:path w="2858013" h="6866467">
                <a:moveTo>
                  <a:pt x="0" y="0"/>
                </a:moveTo>
                <a:lnTo>
                  <a:pt x="2858013" y="0"/>
                </a:lnTo>
                <a:lnTo>
                  <a:pt x="2858013" y="6866467"/>
                </a:lnTo>
                <a:lnTo>
                  <a:pt x="2473942" y="6866467"/>
                </a:lnTo>
                <a:lnTo>
                  <a:pt x="0" y="0"/>
                </a:lnTo>
                <a:close/>
              </a:path>
            </a:pathLst>
          </a:custGeom>
          <a:solidFill>
            <a:schemeClr val="accent2">
              <a:lumMod val="75000"/>
              <a:alpha val="47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1" name="Rectangle 28">
            <a:extLst>
              <a:ext uri="{FF2B5EF4-FFF2-40B4-BE49-F238E27FC236}">
                <a16:creationId xmlns:a16="http://schemas.microsoft.com/office/drawing/2014/main" id="{BF120A21-0841-4823-B0C4-28AEBCEF9B7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0898730" y="-8467"/>
            <a:ext cx="1290094" cy="6866467"/>
          </a:xfrm>
          <a:custGeom>
            <a:avLst/>
            <a:gdLst/>
            <a:ahLst/>
            <a:cxnLst/>
            <a:rect l="l" t="t" r="r" b="b"/>
            <a:pathLst>
              <a:path w="1290094" h="6858000">
                <a:moveTo>
                  <a:pt x="1019735" y="0"/>
                </a:moveTo>
                <a:lnTo>
                  <a:pt x="1290094" y="0"/>
                </a:lnTo>
                <a:lnTo>
                  <a:pt x="1290094" y="6858000"/>
                </a:lnTo>
                <a:lnTo>
                  <a:pt x="0" y="6858000"/>
                </a:lnTo>
                <a:lnTo>
                  <a:pt x="1019735" y="0"/>
                </a:lnTo>
                <a:close/>
              </a:path>
            </a:pathLst>
          </a:custGeom>
          <a:solidFill>
            <a:schemeClr val="accent1">
              <a:lumMod val="60000"/>
              <a:lumOff val="40000"/>
              <a:alpha val="7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3" name="Rectangle 29">
            <a:extLst>
              <a:ext uri="{FF2B5EF4-FFF2-40B4-BE49-F238E27FC236}">
                <a16:creationId xmlns:a16="http://schemas.microsoft.com/office/drawing/2014/main" id="{DBB05BAE-BBD3-4289-899F-A6851503C6B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0938999" y="-8467"/>
            <a:ext cx="1249825" cy="6866467"/>
          </a:xfrm>
          <a:custGeom>
            <a:avLst/>
            <a:gdLst/>
            <a:ahLst/>
            <a:cxnLst/>
            <a:rect l="l" t="t" r="r" b="b"/>
            <a:pathLst>
              <a:path w="1249825" h="6858000">
                <a:moveTo>
                  <a:pt x="0" y="0"/>
                </a:moveTo>
                <a:lnTo>
                  <a:pt x="1249825" y="0"/>
                </a:lnTo>
                <a:lnTo>
                  <a:pt x="1249825" y="6858000"/>
                </a:lnTo>
                <a:lnTo>
                  <a:pt x="1109382" y="6858000"/>
                </a:lnTo>
                <a:lnTo>
                  <a:pt x="0" y="0"/>
                </a:lnTo>
                <a:close/>
              </a:path>
            </a:pathLst>
          </a:custGeom>
          <a:solidFill>
            <a:schemeClr val="accent1">
              <a:alpha val="6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5" name="Isosceles Triangle 29">
            <a:extLst>
              <a:ext uri="{FF2B5EF4-FFF2-40B4-BE49-F238E27FC236}">
                <a16:creationId xmlns:a16="http://schemas.microsoft.com/office/drawing/2014/main" id="{9874D11C-36F5-4BBE-A490-019A54E953B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0371666" y="3589867"/>
            <a:ext cx="1817159" cy="3268133"/>
          </a:xfrm>
          <a:prstGeom prst="triangle">
            <a:avLst>
              <a:gd name="adj" fmla="val 100000"/>
            </a:avLst>
          </a:prstGeom>
          <a:solidFill>
            <a:schemeClr val="accent1">
              <a:alpha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557256327"/>
      </p:ext>
    </p:extLst>
  </p:cSld>
  <p:clrMapOvr>
    <a:masterClrMapping/>
  </p:clrMapOvr>
</p:sld>
</file>

<file path=ppt/theme/theme1.xml><?xml version="1.0" encoding="utf-8"?>
<a:theme xmlns:a="http://schemas.openxmlformats.org/drawingml/2006/main" name="Faseta">
  <a:themeElements>
    <a:clrScheme name="Facet">
      <a:dk1>
        <a:sysClr val="windowText" lastClr="000000"/>
      </a:dk1>
      <a:lt1>
        <a:sysClr val="window" lastClr="FFFFFF"/>
      </a:lt1>
      <a:dk2>
        <a:srgbClr val="2C3C43"/>
      </a:dk2>
      <a:lt2>
        <a:srgbClr val="EBEBEB"/>
      </a:lt2>
      <a:accent1>
        <a:srgbClr val="90C226"/>
      </a:accent1>
      <a:accent2>
        <a:srgbClr val="54A021"/>
      </a:accent2>
      <a:accent3>
        <a:srgbClr val="E6B91E"/>
      </a:accent3>
      <a:accent4>
        <a:srgbClr val="E76618"/>
      </a:accent4>
      <a:accent5>
        <a:srgbClr val="C42F1A"/>
      </a:accent5>
      <a:accent6>
        <a:srgbClr val="918655"/>
      </a:accent6>
      <a:hlink>
        <a:srgbClr val="99CA3C"/>
      </a:hlink>
      <a:folHlink>
        <a:srgbClr val="B9D181"/>
      </a:folHlink>
    </a:clrScheme>
    <a:fontScheme name="Facet">
      <a:majorFont>
        <a:latin typeface="Trebuchet MS" panose="020B0603020202020204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 panose="020B0603020202020204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CFBC31BA-B70F-4F30-BCAA-4F3011E16C4D}"/>
    </a:ext>
  </a:extLst>
</a:theme>
</file>

<file path=ppt/theme/theme2.xml><?xml version="1.0" encoding="utf-8"?>
<a:theme xmlns:a="http://schemas.openxmlformats.org/drawingml/2006/main" name="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Pakiet 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Pakiet 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Facet</Template>
  <Application>Microsoft Office PowerPoint</Application>
  <PresentationFormat>Panoramiczny</PresentationFormat>
  <Slides>21</Slides>
  <Notes>1</Notes>
  <HiddenSlides>0</HiddenSlides>
  <ScaleCrop>false</ScaleCrop>
  <HeadingPairs>
    <vt:vector size="4" baseType="variant">
      <vt:variant>
        <vt:lpstr>Motyw</vt:lpstr>
      </vt:variant>
      <vt:variant>
        <vt:i4>1</vt:i4>
      </vt:variant>
      <vt:variant>
        <vt:lpstr>Tytuły slajdów</vt:lpstr>
      </vt:variant>
      <vt:variant>
        <vt:i4>21</vt:i4>
      </vt:variant>
    </vt:vector>
  </HeadingPairs>
  <TitlesOfParts>
    <vt:vector size="22" baseType="lpstr">
      <vt:lpstr>Faseta</vt:lpstr>
      <vt:lpstr>Spring Security</vt:lpstr>
      <vt:lpstr>Wstęp</vt:lpstr>
      <vt:lpstr>Prezentacja programu PowerPoint</vt:lpstr>
      <vt:lpstr>Prezentacja programu PowerPoint</vt:lpstr>
      <vt:lpstr>Prezentacja programu PowerPoint</vt:lpstr>
      <vt:lpstr>Spring Security udostępnia funkcje takie jak:</vt:lpstr>
      <vt:lpstr>Prezentacja programu PowerPoint</vt:lpstr>
      <vt:lpstr>Konfiguracja</vt:lpstr>
      <vt:lpstr>Konfiguracja </vt:lpstr>
      <vt:lpstr>Konfiguracja  </vt:lpstr>
      <vt:lpstr>Konfiguracja  </vt:lpstr>
      <vt:lpstr>Konfiguracja  </vt:lpstr>
      <vt:lpstr>Konfiguracja  </vt:lpstr>
      <vt:lpstr>Zabezpieczanie aplikacji REST</vt:lpstr>
      <vt:lpstr>Zabezpieczanie aplikacji REST - przykład </vt:lpstr>
      <vt:lpstr>Zabezpieczanie aplikacji REST - przykład </vt:lpstr>
      <vt:lpstr>What's new in Spring Security 5?</vt:lpstr>
      <vt:lpstr>OAuth 2.0 Login</vt:lpstr>
      <vt:lpstr>Reactive Support</vt:lpstr>
      <vt:lpstr>DelegatingPasswordEncoder</vt:lpstr>
      <vt:lpstr>Dziękujemy za uwagę!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Prezentacja programu PowerPoint</dc:title>
  <dc:creator/>
  <cp:revision>2</cp:revision>
  <dcterms:created xsi:type="dcterms:W3CDTF">2023-01-10T12:52:21Z</dcterms:created>
  <dcterms:modified xsi:type="dcterms:W3CDTF">2023-01-10T19:47:52Z</dcterms:modified>
</cp:coreProperties>
</file>