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8" r:id="rId1"/>
  </p:sldMasterIdLst>
  <p:sldIdLst>
    <p:sldId id="256" r:id="rId2"/>
    <p:sldId id="257" r:id="rId3"/>
    <p:sldId id="260" r:id="rId4"/>
    <p:sldId id="276" r:id="rId5"/>
    <p:sldId id="259" r:id="rId6"/>
    <p:sldId id="258" r:id="rId7"/>
    <p:sldId id="261" r:id="rId8"/>
    <p:sldId id="262" r:id="rId9"/>
    <p:sldId id="273" r:id="rId10"/>
    <p:sldId id="263" r:id="rId11"/>
    <p:sldId id="266" r:id="rId12"/>
    <p:sldId id="271" r:id="rId13"/>
    <p:sldId id="274" r:id="rId14"/>
    <p:sldId id="265" r:id="rId15"/>
    <p:sldId id="275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39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62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90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19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0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27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3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69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86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92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4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72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8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3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14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74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19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0A15E4D-47B2-4D69-A1E5-7DDFBF731B5A}" type="datetimeFigureOut">
              <a:rPr lang="pl-PL" smtClean="0"/>
              <a:t>10.01.2023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29E2022-F723-4672-8F3C-12AB39C9C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36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  <p:sldLayoutId id="2147484482" r:id="rId14"/>
    <p:sldLayoutId id="2147484483" r:id="rId15"/>
    <p:sldLayoutId id="2147484484" r:id="rId16"/>
    <p:sldLayoutId id="21474844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62C3C-8330-0B0F-3811-A2D760B0B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Spring i </a:t>
            </a:r>
            <a:r>
              <a:rPr lang="pl-PL" dirty="0" err="1"/>
              <a:t>Jakarta</a:t>
            </a:r>
            <a:r>
              <a:rPr lang="pl-PL" dirty="0"/>
              <a:t> EE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B45482-0482-4378-D1D8-F45B9E75A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Anna Dybel </a:t>
            </a:r>
          </a:p>
          <a:p>
            <a:r>
              <a:rPr lang="pl-PL" dirty="0"/>
              <a:t>Krzysztof Dulęba</a:t>
            </a:r>
          </a:p>
          <a:p>
            <a:r>
              <a:rPr lang="pl-PL" dirty="0"/>
              <a:t>Michał Janeczko</a:t>
            </a:r>
          </a:p>
        </p:txBody>
      </p:sp>
    </p:spTree>
    <p:extLst>
      <p:ext uri="{BB962C8B-B14F-4D97-AF65-F5344CB8AC3E}">
        <p14:creationId xmlns:p14="http://schemas.microsoft.com/office/powerpoint/2010/main" val="234507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536A5-38B1-9274-FB93-A922B14C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1325563"/>
          </a:xfrm>
        </p:spPr>
        <p:txBody>
          <a:bodyPr>
            <a:normAutofit/>
          </a:bodyPr>
          <a:lstStyle/>
          <a:p>
            <a:r>
              <a:rPr lang="pl-PL" dirty="0"/>
              <a:t>Metody projektowania aplikacji internetowych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BF088C-1401-98BD-E933-0DBA8D25D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W przeszłości aplikacje internetowe były budowane jako monolityczne lub kompletne – zawierały wszystkie statyczne zasoby niezbędne do </a:t>
            </a:r>
            <a:r>
              <a:rPr lang="pl-PL" dirty="0" err="1"/>
              <a:t>renderowania</a:t>
            </a:r>
            <a:r>
              <a:rPr lang="pl-PL" dirty="0"/>
              <a:t> treści po stronie serwera.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Obecnie preferowaną praktyką jest korzystanie z bogatych bibliotek klienta – aplikacja internetowa odwołuje się do bibliotek </a:t>
            </a:r>
            <a:r>
              <a:rPr lang="pl-PL" dirty="0" err="1"/>
              <a:t>Javascript</a:t>
            </a:r>
            <a:r>
              <a:rPr lang="pl-PL" dirty="0"/>
              <a:t> takich jak </a:t>
            </a:r>
            <a:r>
              <a:rPr lang="pl-PL" dirty="0" err="1"/>
              <a:t>JQuery</a:t>
            </a:r>
            <a:r>
              <a:rPr lang="pl-PL" dirty="0"/>
              <a:t>, </a:t>
            </a:r>
            <a:r>
              <a:rPr lang="pl-PL" dirty="0" err="1"/>
              <a:t>Vue.js</a:t>
            </a:r>
            <a:r>
              <a:rPr lang="pl-PL" dirty="0"/>
              <a:t>, które żądają zasobów w postaci JSON lub XML i </a:t>
            </a:r>
            <a:r>
              <a:rPr lang="pl-PL" dirty="0" err="1"/>
              <a:t>renderują</a:t>
            </a:r>
            <a:r>
              <a:rPr lang="pl-PL" dirty="0"/>
              <a:t> zawartość.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err="1"/>
              <a:t>Renderowanie</a:t>
            </a:r>
            <a:r>
              <a:rPr lang="pl-PL" dirty="0"/>
              <a:t> po stronie serwera jest lepsze dla klientów o wolnej przepustowości, a </a:t>
            </a:r>
            <a:r>
              <a:rPr lang="pl-PL" dirty="0" err="1"/>
              <a:t>renderowanie</a:t>
            </a:r>
            <a:r>
              <a:rPr lang="pl-PL" dirty="0"/>
              <a:t> po stronie klienta zużywa więcej mocy procesora na komputerze przeglądarki. </a:t>
            </a:r>
            <a:r>
              <a:rPr lang="pl-PL" dirty="0" err="1"/>
              <a:t>Renderowanie</a:t>
            </a:r>
            <a:r>
              <a:rPr lang="pl-PL" dirty="0"/>
              <a:t> po stronie serwera jest bardziej ekonomicznym podejściem przy obecnym postępie sprzętowym.</a:t>
            </a:r>
          </a:p>
        </p:txBody>
      </p:sp>
    </p:spTree>
    <p:extLst>
      <p:ext uri="{BB962C8B-B14F-4D97-AF65-F5344CB8AC3E}">
        <p14:creationId xmlns:p14="http://schemas.microsoft.com/office/powerpoint/2010/main" val="92638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9A60C-3EA4-AAD7-ACA8-A856F85F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Module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3EF38-7943-164D-7A7D-CA7FD72C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Utworzenie struktury katalogów poleceniem:</a:t>
            </a:r>
          </a:p>
          <a:p>
            <a:pPr marL="0" indent="0">
              <a:buNone/>
            </a:pPr>
            <a:r>
              <a:rPr lang="en-GB" sz="2000" dirty="0" err="1">
                <a:effectLst/>
              </a:rPr>
              <a:t>mkdir</a:t>
            </a:r>
            <a:r>
              <a:rPr lang="en-GB" sz="2000" dirty="0">
                <a:effectLst/>
              </a:rPr>
              <a:t> -p chapter5common/</a:t>
            </a:r>
            <a:r>
              <a:rPr lang="en-GB" sz="2000" dirty="0" err="1">
                <a:effectLst/>
              </a:rPr>
              <a:t>src</a:t>
            </a:r>
            <a:r>
              <a:rPr lang="en-GB" sz="2000" dirty="0">
                <a:effectLst/>
              </a:rPr>
              <a:t>/main/java/com/bsg5/chapter5</a:t>
            </a:r>
          </a:p>
        </p:txBody>
      </p:sp>
    </p:spTree>
    <p:extLst>
      <p:ext uri="{BB962C8B-B14F-4D97-AF65-F5344CB8AC3E}">
        <p14:creationId xmlns:p14="http://schemas.microsoft.com/office/powerpoint/2010/main" val="12138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9A60C-3EA4-AAD7-ACA8-A856F85F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Module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3EF38-7943-164D-7A7D-CA7FD72C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chapter5common/</a:t>
            </a:r>
            <a:r>
              <a:rPr lang="en-GB" dirty="0" err="1"/>
              <a:t>build.gradle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549CB-15D8-44F3-40A0-761CD23D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02092"/>
            <a:ext cx="7772400" cy="23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9A60C-3EA4-AAD7-ACA8-A856F85F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Module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43EF38-7943-164D-7A7D-CA7FD72C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970" y="2603500"/>
            <a:ext cx="10698480" cy="377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Mamy przechodnią zależność od modułu Chapter3 - </a:t>
            </a:r>
            <a:r>
              <a:rPr lang="pl-PL" sz="2400" dirty="0" err="1"/>
              <a:t>compile</a:t>
            </a:r>
            <a:r>
              <a:rPr lang="pl-PL" sz="2400" dirty="0"/>
              <a:t> </a:t>
            </a:r>
            <a:r>
              <a:rPr lang="pl-PL" sz="2400" dirty="0" err="1"/>
              <a:t>project</a:t>
            </a:r>
            <a:r>
              <a:rPr lang="pl-PL" sz="2400" dirty="0"/>
              <a:t>(':chapter3'), co oznacza, że ​​projekty korzystające z naszego wspólnego modułu będą również musiały zawierać Chapter3. Zależność przechodnia oznacza, że ​​zależność od Chapter5common niesie ze sobą inną zależność od Chapter3, a także zależności od czegokolwiek innego, od czego zależy Chapter5common lub Chapter3.</a:t>
            </a:r>
          </a:p>
        </p:txBody>
      </p:sp>
    </p:spTree>
    <p:extLst>
      <p:ext uri="{BB962C8B-B14F-4D97-AF65-F5344CB8AC3E}">
        <p14:creationId xmlns:p14="http://schemas.microsoft.com/office/powerpoint/2010/main" val="144853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08350A-03D7-77DE-FB96-F6456232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The </a:t>
            </a:r>
            <a:r>
              <a:rPr lang="pl-PL" dirty="0" err="1"/>
              <a:t>Annotation-Based</a:t>
            </a:r>
            <a:r>
              <a:rPr lang="pl-PL" dirty="0"/>
              <a:t> Web Application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5669C2-68DF-11C1-5952-EF4BC0AEA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687" y="2797810"/>
            <a:ext cx="5428641" cy="341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30FF2-200F-8924-9297-84D68600F5C7}"/>
              </a:ext>
            </a:extLst>
          </p:cNvPr>
          <p:cNvSpPr txBox="1"/>
          <p:nvPr/>
        </p:nvSpPr>
        <p:spPr>
          <a:xfrm>
            <a:off x="465773" y="3026410"/>
            <a:ext cx="60979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L" dirty="0"/>
              <a:t>Klasa używa @WebListener, który mówi kontenerowi serwletu, aby w stosownych przypadkach używał instancji tej klasy, a biorąc pod uwagę, że implementuje ServletContextListener, otrzyma kontekst wydarzenia. </a:t>
            </a:r>
          </a:p>
          <a:p>
            <a:endParaRPr lang="en-PL" dirty="0"/>
          </a:p>
          <a:p>
            <a:r>
              <a:rPr lang="en-PL" dirty="0"/>
              <a:t>AnnotationConfigWebApplicationContext umożliwia skanowanie w celu znalezienia dostępnych adnotacji.</a:t>
            </a:r>
          </a:p>
        </p:txBody>
      </p:sp>
    </p:spTree>
    <p:extLst>
      <p:ext uri="{BB962C8B-B14F-4D97-AF65-F5344CB8AC3E}">
        <p14:creationId xmlns:p14="http://schemas.microsoft.com/office/powerpoint/2010/main" val="361937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BC931-F31F-97F7-3854-288540BF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XML-Based Spring Context Application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F62262-B6AC-6C32-1713-E1868EB3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err="1">
                <a:effectLst/>
                <a:latin typeface="PsnwjlRsttmxBbgrmsGrfssdTheSansMonoConNormal"/>
              </a:rPr>
              <a:t>XMLContextListener.java</a:t>
            </a:r>
            <a:r>
              <a:rPr lang="en-GB" sz="1800" dirty="0">
                <a:effectLst/>
                <a:latin typeface="PsnwjlRsttmxBbgrmsGrfssdTheSansMonoConNormal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B236E-6EBA-3620-6457-C2BAEA07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086"/>
            <a:ext cx="6249670" cy="370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717390-51D9-E84A-FEC0-33FBB283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56" y="3388591"/>
            <a:ext cx="5837144" cy="18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BC931-F31F-97F7-3854-288540BF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XML-Based Spring Context Application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F62262-B6AC-6C32-1713-E1868EB3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23636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Aplikacja internetowa będzie zawierać </a:t>
            </a:r>
            <a:r>
              <a:rPr lang="pl-PL" dirty="0" err="1"/>
              <a:t>ServletContextListener</a:t>
            </a:r>
            <a:r>
              <a:rPr lang="pl-PL" dirty="0"/>
              <a:t> i plik konfiguracyjny XML. </a:t>
            </a:r>
            <a:r>
              <a:rPr lang="pl-PL" dirty="0" err="1"/>
              <a:t>ServletContextListener</a:t>
            </a:r>
            <a:r>
              <a:rPr lang="pl-PL" dirty="0"/>
              <a:t> tworzy </a:t>
            </a:r>
            <a:r>
              <a:rPr lang="pl-PL" dirty="0" err="1"/>
              <a:t>XmlWebApplicationContnet</a:t>
            </a:r>
            <a:r>
              <a:rPr lang="pl-PL" dirty="0"/>
              <a:t>, co oznacza, że będziemy potrzebować pliku XML.</a:t>
            </a:r>
          </a:p>
        </p:txBody>
      </p:sp>
    </p:spTree>
    <p:extLst>
      <p:ext uri="{BB962C8B-B14F-4D97-AF65-F5344CB8AC3E}">
        <p14:creationId xmlns:p14="http://schemas.microsoft.com/office/powerpoint/2010/main" val="293200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963426-73F1-2DC6-4BF2-345876FE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Dodanie</a:t>
            </a:r>
            <a:r>
              <a:rPr lang="en-US" dirty="0"/>
              <a:t> </a:t>
            </a:r>
            <a:r>
              <a:rPr lang="en-US" dirty="0" err="1"/>
              <a:t>kontekstu</a:t>
            </a:r>
            <a:r>
              <a:rPr lang="en-US" dirty="0"/>
              <a:t> Spring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serwletów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75E23-1BCC-0472-146D-5A92E3DB0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Istnieje kilka sposobów wykorzystania </a:t>
            </a:r>
            <a:r>
              <a:rPr lang="pl-PL" dirty="0" err="1"/>
              <a:t>Springa</a:t>
            </a:r>
            <a:r>
              <a:rPr lang="pl-PL" dirty="0"/>
              <a:t> w </a:t>
            </a:r>
            <a:r>
              <a:rPr lang="pl-PL" dirty="0" err="1"/>
              <a:t>serwletach</a:t>
            </a:r>
            <a:r>
              <a:rPr lang="pl-PL" dirty="0"/>
              <a:t>:</a:t>
            </a:r>
          </a:p>
          <a:p>
            <a:pPr algn="just">
              <a:buFontTx/>
              <a:buChar char="-"/>
            </a:pPr>
            <a:r>
              <a:rPr lang="pl-PL" dirty="0"/>
              <a:t>Użycie modułu </a:t>
            </a:r>
            <a:r>
              <a:rPr lang="pl-PL" dirty="0" err="1"/>
              <a:t>SpringWeb</a:t>
            </a:r>
            <a:r>
              <a:rPr lang="pl-PL" dirty="0"/>
              <a:t> (który ma </a:t>
            </a:r>
            <a:r>
              <a:rPr lang="pl-PL" dirty="0" err="1"/>
              <a:t>serwlet</a:t>
            </a:r>
            <a:r>
              <a:rPr lang="pl-PL" dirty="0"/>
              <a:t> służący jako dyspozytor do obsługi obiektów napisanych z myślą o Springu</a:t>
            </a:r>
          </a:p>
          <a:p>
            <a:pPr algn="just">
              <a:buFontTx/>
              <a:buChar char="-"/>
            </a:pPr>
            <a:r>
              <a:rPr lang="pl-PL" dirty="0"/>
              <a:t>Użycie Spring </a:t>
            </a:r>
            <a:r>
              <a:rPr lang="pl-PL" dirty="0" err="1"/>
              <a:t>Boot</a:t>
            </a:r>
            <a:r>
              <a:rPr lang="pl-PL" dirty="0"/>
              <a:t> (który ma wbudowany własny silnik </a:t>
            </a:r>
            <a:r>
              <a:rPr lang="pl-PL" dirty="0" err="1"/>
              <a:t>serwletów</a:t>
            </a:r>
            <a:r>
              <a:rPr lang="pl-PL" dirty="0"/>
              <a:t>)</a:t>
            </a:r>
          </a:p>
          <a:p>
            <a:pPr algn="just">
              <a:buFontTx/>
              <a:buChar char="-"/>
            </a:pPr>
            <a:r>
              <a:rPr lang="pl-PL" dirty="0"/>
              <a:t>Aplikacja internetowa tworzy instancję kontekstu Spring i uzyskuje dostęp jako zasób z poziomu tradycyjnych </a:t>
            </a:r>
            <a:r>
              <a:rPr lang="pl-PL" dirty="0" err="1"/>
              <a:t>serwletów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81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2CCBDA-4934-ADD2-6842-0D42F9F0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</a:t>
            </a:r>
            <a:r>
              <a:rPr lang="pl-PL" dirty="0" err="1"/>
              <a:t>Jakarta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B78BF9-B0EA-49C2-4845-C4A0BD4A3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err="1"/>
              <a:t>Jakarta</a:t>
            </a:r>
            <a:r>
              <a:rPr lang="pl-PL" dirty="0"/>
              <a:t> EE (dawniej Java EE) to serwerowa platforma programistyczna języka Java. Definiuje standard tworzenia aplikacji w języku programowania Java opartych o wielowarstwową architekturę komponentową. </a:t>
            </a:r>
            <a:r>
              <a:rPr lang="pl-PL" dirty="0" err="1"/>
              <a:t>Jakarta</a:t>
            </a:r>
            <a:r>
              <a:rPr lang="pl-PL" dirty="0"/>
              <a:t> EE obejmuje większość, jeśli nie wszystkie korporacyjne wzorce architektoniczne.</a:t>
            </a:r>
          </a:p>
        </p:txBody>
      </p:sp>
    </p:spTree>
    <p:extLst>
      <p:ext uri="{BB962C8B-B14F-4D97-AF65-F5344CB8AC3E}">
        <p14:creationId xmlns:p14="http://schemas.microsoft.com/office/powerpoint/2010/main" val="395122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7D305-1994-6ADC-B1D2-04A9C57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Jakarta</a:t>
            </a:r>
            <a:r>
              <a:rPr lang="pl-PL" dirty="0"/>
              <a:t> EE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7C4535-0340-BF0E-45D9-0243D8336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err="1"/>
              <a:t>Jakarta</a:t>
            </a:r>
            <a:r>
              <a:rPr lang="pl-PL" dirty="0"/>
              <a:t> EE dawniej była znana pod nazwą Java EE (Java Enterprise Edition). Nowa nazwa obowiązuje od 2018 i została ona wybrana przez społeczność open </a:t>
            </a:r>
            <a:r>
              <a:rPr lang="pl-PL" dirty="0" err="1"/>
              <a:t>source</a:t>
            </a:r>
            <a:r>
              <a:rPr lang="pl-PL" dirty="0"/>
              <a:t> poprzez głosowanie z powodu problemów z prawami autorskimi wokół nazwy „Java”.</a:t>
            </a:r>
          </a:p>
        </p:txBody>
      </p:sp>
    </p:spTree>
    <p:extLst>
      <p:ext uri="{BB962C8B-B14F-4D97-AF65-F5344CB8AC3E}">
        <p14:creationId xmlns:p14="http://schemas.microsoft.com/office/powerpoint/2010/main" val="35657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7D305-1994-6ADC-B1D2-04A9C57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7C4535-0340-BF0E-45D9-0243D8336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Spring Framework </a:t>
            </a:r>
            <a:r>
              <a:rPr lang="pl-PL" dirty="0"/>
              <a:t>to obecnie najpopularniejszy </a:t>
            </a:r>
            <a:r>
              <a:rPr lang="pl-PL" dirty="0" err="1"/>
              <a:t>framework</a:t>
            </a:r>
            <a:r>
              <a:rPr lang="pl-PL" dirty="0"/>
              <a:t> służący do tworzenia aplikacji w języku Java.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Spring </a:t>
            </a:r>
            <a:r>
              <a:rPr lang="pl-PL" b="1" dirty="0" err="1"/>
              <a:t>Boot</a:t>
            </a:r>
            <a:r>
              <a:rPr lang="pl-PL" b="1" dirty="0"/>
              <a:t> </a:t>
            </a:r>
            <a:r>
              <a:rPr lang="pl-PL" dirty="0"/>
              <a:t>jest </a:t>
            </a:r>
            <a:r>
              <a:rPr lang="pl-PL" dirty="0" err="1"/>
              <a:t>frameworkiem</a:t>
            </a:r>
            <a:r>
              <a:rPr lang="pl-PL" dirty="0"/>
              <a:t> do Spring Framework, który umożliwia łatwiejsze tworzenie aplikacji dzięki rozwiązaniu „</a:t>
            </a:r>
            <a:r>
              <a:rPr lang="pl-PL" dirty="0" err="1"/>
              <a:t>convention-over-configuration</a:t>
            </a:r>
            <a:r>
              <a:rPr lang="pl-PL" dirty="0"/>
              <a:t>”, co zapewnia redukcję konfiguracji i uproszczenie kodu.</a:t>
            </a:r>
          </a:p>
        </p:txBody>
      </p:sp>
    </p:spTree>
    <p:extLst>
      <p:ext uri="{BB962C8B-B14F-4D97-AF65-F5344CB8AC3E}">
        <p14:creationId xmlns:p14="http://schemas.microsoft.com/office/powerpoint/2010/main" val="189851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15DF9-6CF9-8909-6912-F07B8BA4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Servlet</a:t>
            </a:r>
            <a:r>
              <a:rPr lang="pl-PL" dirty="0"/>
              <a:t> API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7DD16A-743F-5D8C-0C57-DEFF39FA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Interfejs API </a:t>
            </a:r>
            <a:r>
              <a:rPr lang="pl-PL" dirty="0" err="1"/>
              <a:t>serwletów</a:t>
            </a:r>
            <a:r>
              <a:rPr lang="pl-PL" dirty="0"/>
              <a:t> jest przeznaczony dla usług, które śledzą cykl żądanie-odpowiedź (żądanie przychodzi, odpowiedź wychodzi). Ostatecznie żądania są odwzorowywane na pojedynczą klasę, która implementuje interfejs </a:t>
            </a:r>
            <a:r>
              <a:rPr lang="pl-PL" dirty="0" err="1"/>
              <a:t>javax.servlet.Servlet</a:t>
            </a:r>
            <a:r>
              <a:rPr lang="pl-PL" dirty="0"/>
              <a:t>. </a:t>
            </a:r>
            <a:r>
              <a:rPr lang="pl-PL" dirty="0" err="1"/>
              <a:t>Serwlety</a:t>
            </a:r>
            <a:r>
              <a:rPr lang="pl-PL" dirty="0"/>
              <a:t> można łączyć w grupy lub przekazywać wywołania do innych </a:t>
            </a:r>
            <a:r>
              <a:rPr lang="pl-PL" dirty="0" err="1"/>
              <a:t>serwletów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r>
              <a:rPr lang="pl-PL" dirty="0"/>
              <a:t>Interfejs API definiuje również filtry, które mogą być uruchamiane przed lub po wywołaniu </a:t>
            </a:r>
            <a:r>
              <a:rPr lang="pl-PL" dirty="0" err="1"/>
              <a:t>serwletu</a:t>
            </a:r>
            <a:r>
              <a:rPr lang="pl-PL" dirty="0"/>
              <a:t>, a także detektory, które mogą obserwować zdarzenia emitowane przez kontener.</a:t>
            </a:r>
          </a:p>
        </p:txBody>
      </p:sp>
    </p:spTree>
    <p:extLst>
      <p:ext uri="{BB962C8B-B14F-4D97-AF65-F5344CB8AC3E}">
        <p14:creationId xmlns:p14="http://schemas.microsoft.com/office/powerpoint/2010/main" val="21298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211CC-C48D-4F16-9A4D-0AFAC484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</a:t>
            </a:r>
            <a:r>
              <a:rPr lang="pl-PL" dirty="0" err="1"/>
              <a:t>Servletu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C69AD9-2B6E-3E7E-7144-EBA36D5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service() </a:t>
            </a:r>
            <a:r>
              <a:rPr lang="pl-PL" dirty="0"/>
              <a:t>– obsługuje żądania i odpowiedzi (</a:t>
            </a:r>
            <a:r>
              <a:rPr lang="pl-PL" dirty="0" err="1"/>
              <a:t>ServletRequest</a:t>
            </a:r>
            <a:r>
              <a:rPr lang="pl-PL" dirty="0"/>
              <a:t>, </a:t>
            </a:r>
            <a:r>
              <a:rPr lang="pl-PL" dirty="0" err="1"/>
              <a:t>ServletResponse</a:t>
            </a:r>
            <a:r>
              <a:rPr lang="pl-PL" dirty="0"/>
              <a:t>), sprawdza otrzymaną metodę HTTP w żądaniu i wywołuje odpowiadającą jej funkcję.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 err="1"/>
              <a:t>init</a:t>
            </a:r>
            <a:r>
              <a:rPr lang="pl-PL" b="1" dirty="0"/>
              <a:t>(), </a:t>
            </a:r>
            <a:r>
              <a:rPr lang="pl-PL" b="1" dirty="0" err="1"/>
              <a:t>destroy</a:t>
            </a:r>
            <a:r>
              <a:rPr lang="pl-PL" b="1" dirty="0"/>
              <a:t>() </a:t>
            </a:r>
            <a:r>
              <a:rPr lang="pl-PL" dirty="0"/>
              <a:t>– metody wywoływane tylko raz, odpowiadają za cykl życia </a:t>
            </a:r>
            <a:r>
              <a:rPr lang="pl-PL" dirty="0" err="1"/>
              <a:t>servletu</a:t>
            </a:r>
            <a:r>
              <a:rPr lang="pl-PL" dirty="0"/>
              <a:t>. Metoda </a:t>
            </a:r>
            <a:r>
              <a:rPr lang="pl-PL" dirty="0" err="1"/>
              <a:t>init</a:t>
            </a:r>
            <a:r>
              <a:rPr lang="pl-PL" dirty="0"/>
              <a:t>() jest wywoływana przy utworzeniu </a:t>
            </a:r>
            <a:r>
              <a:rPr lang="pl-PL" dirty="0" err="1"/>
              <a:t>serwletu</a:t>
            </a:r>
            <a:r>
              <a:rPr lang="pl-PL" dirty="0"/>
              <a:t> w celu jego inicjalizacji, a metoda </a:t>
            </a:r>
            <a:r>
              <a:rPr lang="pl-PL" dirty="0" err="1"/>
              <a:t>destroy</a:t>
            </a:r>
            <a:r>
              <a:rPr lang="pl-PL" dirty="0"/>
              <a:t>() jest wywoływana na końcu cyklu życia </a:t>
            </a:r>
            <a:r>
              <a:rPr lang="pl-PL" dirty="0" err="1"/>
              <a:t>serwletu</a:t>
            </a:r>
            <a:r>
              <a:rPr lang="pl-PL" dirty="0"/>
              <a:t> i po wywołaniu tej metody obiekt </a:t>
            </a:r>
            <a:r>
              <a:rPr lang="pl-PL" dirty="0" err="1"/>
              <a:t>serwletu</a:t>
            </a:r>
            <a:r>
              <a:rPr lang="pl-PL" dirty="0"/>
              <a:t> jest usuwany za pomocą </a:t>
            </a:r>
            <a:r>
              <a:rPr lang="pl-PL" dirty="0" err="1"/>
              <a:t>garbage</a:t>
            </a:r>
            <a:r>
              <a:rPr lang="pl-PL" dirty="0"/>
              <a:t> </a:t>
            </a:r>
            <a:r>
              <a:rPr lang="pl-PL" dirty="0" err="1"/>
              <a:t>collection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Interfejs </a:t>
            </a:r>
            <a:r>
              <a:rPr lang="pl-PL" b="1" dirty="0" err="1"/>
              <a:t>ServletRequest</a:t>
            </a:r>
            <a:r>
              <a:rPr lang="pl-PL" dirty="0"/>
              <a:t> odwołuje się do informacji o żądaniu (protokół, atrybuty żądania, parametry, itp.), a </a:t>
            </a:r>
            <a:r>
              <a:rPr lang="pl-PL" b="1" dirty="0" err="1"/>
              <a:t>ServletResponse</a:t>
            </a:r>
            <a:r>
              <a:rPr lang="pl-PL" dirty="0"/>
              <a:t> zapewnia mechanizmy dzięki którym aplet może zbudować odpowiedź pasującą do żądania.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403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6445BF-12A6-6967-C411-7858F955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Filtry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6BCF2C-BD5D-7015-89F1-F4980EA7B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Filtry to klasy wywoływane przed uruchomieniem i po uruchomieniu właściwego </a:t>
            </a:r>
            <a:r>
              <a:rPr lang="pl-PL" dirty="0" err="1"/>
              <a:t>serwletu</a:t>
            </a:r>
            <a:r>
              <a:rPr lang="pl-PL" dirty="0"/>
              <a:t>. Dla każdego </a:t>
            </a:r>
            <a:r>
              <a:rPr lang="pl-PL" dirty="0" err="1"/>
              <a:t>serwletu</a:t>
            </a:r>
            <a:r>
              <a:rPr lang="pl-PL" dirty="0"/>
              <a:t> może być wywoływanych wiele filtrów. Najważniejszą metodą interfejsu </a:t>
            </a:r>
            <a:r>
              <a:rPr lang="pl-PL" dirty="0" err="1"/>
              <a:t>javax.servlet.Filter</a:t>
            </a:r>
            <a:r>
              <a:rPr lang="pl-PL" dirty="0"/>
              <a:t> jest </a:t>
            </a:r>
            <a:r>
              <a:rPr lang="pl-PL" dirty="0" err="1"/>
              <a:t>doFilter</a:t>
            </a:r>
            <a:r>
              <a:rPr lang="pl-PL" dirty="0"/>
              <a:t>(), która otrzymuje żądanie, odpowiedź oraz referencję do </a:t>
            </a:r>
            <a:r>
              <a:rPr lang="pl-PL" dirty="0" err="1"/>
              <a:t>FilterChain</a:t>
            </a:r>
            <a:r>
              <a:rPr lang="pl-PL" dirty="0"/>
              <a:t> (łańcuch filtrów dający wgląd w łańcuch </a:t>
            </a:r>
            <a:r>
              <a:rPr lang="pl-PL" dirty="0" err="1"/>
              <a:t>wywołań</a:t>
            </a:r>
            <a:r>
              <a:rPr lang="pl-PL" dirty="0"/>
              <a:t> przefiltrowanego żądania dotyczącego zasobu).</a:t>
            </a:r>
          </a:p>
        </p:txBody>
      </p:sp>
    </p:spTree>
    <p:extLst>
      <p:ext uri="{BB962C8B-B14F-4D97-AF65-F5344CB8AC3E}">
        <p14:creationId xmlns:p14="http://schemas.microsoft.com/office/powerpoint/2010/main" val="61567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93AC4-0854-60F5-D187-065FA78B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Żądania HTTP </a:t>
            </a:r>
            <a:r>
              <a:rPr lang="pl-PL" dirty="0" err="1"/>
              <a:t>serwletu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661CC5-CF54-B62A-CD8A-BFC7A80D3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doGet</a:t>
            </a:r>
            <a:r>
              <a:rPr lang="pl-PL" dirty="0"/>
              <a:t>() – do obsługi żądań HTTP GET przez </a:t>
            </a:r>
            <a:r>
              <a:rPr lang="pl-PL" dirty="0" err="1"/>
              <a:t>serwlet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doPost</a:t>
            </a:r>
            <a:r>
              <a:rPr lang="pl-PL" dirty="0"/>
              <a:t>() – do obsługi żądań HTTP POST przez </a:t>
            </a:r>
            <a:r>
              <a:rPr lang="pl-PL" dirty="0" err="1"/>
              <a:t>serwlet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doPut</a:t>
            </a:r>
            <a:r>
              <a:rPr lang="pl-PL" dirty="0"/>
              <a:t>() – do obsługi żądań HTTP PUT przez </a:t>
            </a:r>
            <a:r>
              <a:rPr lang="pl-PL" dirty="0" err="1"/>
              <a:t>serwlet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doDelete</a:t>
            </a:r>
            <a:r>
              <a:rPr lang="pl-PL" dirty="0"/>
              <a:t>() – do obsługi żądań HTTP DELETE przez </a:t>
            </a:r>
            <a:r>
              <a:rPr lang="pl-PL" dirty="0" err="1"/>
              <a:t>serwlet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getServletInfo</a:t>
            </a:r>
            <a:r>
              <a:rPr lang="pl-PL" dirty="0"/>
              <a:t>() – aby podać informacje o samym </a:t>
            </a:r>
            <a:r>
              <a:rPr lang="pl-PL" dirty="0" err="1"/>
              <a:t>serwlecie</a:t>
            </a:r>
            <a:r>
              <a:rPr lang="pl-PL" dirty="0"/>
              <a:t>, takie jak autor </a:t>
            </a:r>
            <a:r>
              <a:rPr lang="pl-PL" dirty="0" err="1"/>
              <a:t>serwletu</a:t>
            </a:r>
            <a:r>
              <a:rPr lang="pl-PL" dirty="0"/>
              <a:t> lub jego wersja itp.</a:t>
            </a:r>
          </a:p>
        </p:txBody>
      </p:sp>
    </p:spTree>
    <p:extLst>
      <p:ext uri="{BB962C8B-B14F-4D97-AF65-F5344CB8AC3E}">
        <p14:creationId xmlns:p14="http://schemas.microsoft.com/office/powerpoint/2010/main" val="378764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93AC4-0854-60F5-D187-065FA78B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protokołu HTTP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661CC5-CF54-B62A-CD8A-BFC7A80D3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GET – pobranie zasobu</a:t>
            </a:r>
          </a:p>
          <a:p>
            <a:r>
              <a:rPr lang="pl-PL" dirty="0"/>
              <a:t>POST – wysłanie zasobu</a:t>
            </a:r>
          </a:p>
          <a:p>
            <a:r>
              <a:rPr lang="pl-PL" dirty="0"/>
              <a:t>PUT – aktualizacja zasobu</a:t>
            </a:r>
          </a:p>
          <a:p>
            <a:r>
              <a:rPr lang="pl-PL" dirty="0"/>
              <a:t>DELETE – usunięcie zasobu</a:t>
            </a:r>
          </a:p>
        </p:txBody>
      </p:sp>
    </p:spTree>
    <p:extLst>
      <p:ext uri="{BB962C8B-B14F-4D97-AF65-F5344CB8AC3E}">
        <p14:creationId xmlns:p14="http://schemas.microsoft.com/office/powerpoint/2010/main" val="3346980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{763040F5-1CC3-114E-AD1A-1C6342AEB6DA}tf10001076</Template>
  <TotalTime>1617</TotalTime>
  <Words>799</Words>
  <Application>Microsoft Macintosh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PsnwjlRsttmxBbgrmsGrfssdTheSansMonoConNormal</vt:lpstr>
      <vt:lpstr>Wingdings 3</vt:lpstr>
      <vt:lpstr>Ion Boardroom</vt:lpstr>
      <vt:lpstr>Spring i Jakarta EE</vt:lpstr>
      <vt:lpstr>Czym jest Jakarta?</vt:lpstr>
      <vt:lpstr>Jakarta EE </vt:lpstr>
      <vt:lpstr>Spring</vt:lpstr>
      <vt:lpstr>The Servlet API</vt:lpstr>
      <vt:lpstr>Metody Servletu</vt:lpstr>
      <vt:lpstr>Filtry </vt:lpstr>
      <vt:lpstr>Żądania HTTP serwletu</vt:lpstr>
      <vt:lpstr>Metody protokołu HTTP</vt:lpstr>
      <vt:lpstr>Metody projektowania aplikacji internetowych</vt:lpstr>
      <vt:lpstr>Common Module</vt:lpstr>
      <vt:lpstr>Common Module</vt:lpstr>
      <vt:lpstr>Common Module</vt:lpstr>
      <vt:lpstr>The Annotation-Based Web Application</vt:lpstr>
      <vt:lpstr>The XML-Based Spring Context Application</vt:lpstr>
      <vt:lpstr>The XML-Based Spring Context Application</vt:lpstr>
      <vt:lpstr>Dodanie kontekstu Spring dla serwletów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i Jakarta EE</dc:title>
  <dc:creator>Michał Janeczko</dc:creator>
  <cp:lastModifiedBy>Krzysztof Dulęba</cp:lastModifiedBy>
  <cp:revision>68</cp:revision>
  <dcterms:created xsi:type="dcterms:W3CDTF">2023-01-08T18:25:03Z</dcterms:created>
  <dcterms:modified xsi:type="dcterms:W3CDTF">2023-01-10T19:06:03Z</dcterms:modified>
</cp:coreProperties>
</file>