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5143500" cx="9144000"/>
  <p:notesSz cx="6858000" cy="9144000"/>
  <p:embeddedFontLst>
    <p:embeddedFont>
      <p:font typeface="Roboto Serif"/>
      <p:regular r:id="rId24"/>
      <p:bold r:id="rId25"/>
      <p:italic r:id="rId26"/>
      <p:boldItalic r:id="rId27"/>
    </p:embeddedFont>
    <p:embeddedFont>
      <p:font typeface="Source Code Pro"/>
      <p:regular r:id="rId28"/>
      <p:bold r:id="rId29"/>
      <p:italic r:id="rId30"/>
      <p:boldItalic r:id="rId31"/>
    </p:embeddedFont>
    <p:embeddedFont>
      <p:font typeface="Oswald"/>
      <p:regular r:id="rId32"/>
      <p:bold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RobotoSerif-regular.fntdata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Serif-italic.fntdata"/><Relationship Id="rId25" Type="http://schemas.openxmlformats.org/officeDocument/2006/relationships/font" Target="fonts/RobotoSerif-bold.fntdata"/><Relationship Id="rId28" Type="http://schemas.openxmlformats.org/officeDocument/2006/relationships/font" Target="fonts/SourceCodePro-regular.fntdata"/><Relationship Id="rId27" Type="http://schemas.openxmlformats.org/officeDocument/2006/relationships/font" Target="fonts/RobotoSerif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SourceCodePr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SourceCodePro-boldItalic.fntdata"/><Relationship Id="rId30" Type="http://schemas.openxmlformats.org/officeDocument/2006/relationships/font" Target="fonts/SourceCodePro-italic.fntdata"/><Relationship Id="rId11" Type="http://schemas.openxmlformats.org/officeDocument/2006/relationships/slide" Target="slides/slide6.xml"/><Relationship Id="rId33" Type="http://schemas.openxmlformats.org/officeDocument/2006/relationships/font" Target="fonts/Oswald-bold.fntdata"/><Relationship Id="rId10" Type="http://schemas.openxmlformats.org/officeDocument/2006/relationships/slide" Target="slides/slide5.xml"/><Relationship Id="rId32" Type="http://schemas.openxmlformats.org/officeDocument/2006/relationships/font" Target="fonts/Oswald-regular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e3a312f465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e3a312f465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e470eb501d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e470eb501d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e470eb501d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2e470eb501d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2e470eb501d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2e470eb501d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e470eb501d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e470eb501d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2e3a312f46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2e3a312f46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e3a312f465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e3a312f465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e470eb501d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e470eb501d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e3a312f465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2e3a312f465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e470eb501d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e470eb501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2e470eb501d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2e470eb501d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2de747d49cf_1_1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2de747d49cf_1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de6dcca117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de6dcca117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e470eb501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e470eb501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de6dcca117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2de6dcca117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e3a312f465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2e3a312f465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e470eb501d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e470eb501d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10800000">
            <a:off x="4226100" y="2933550"/>
            <a:ext cx="691800" cy="388500"/>
          </a:xfrm>
          <a:prstGeom prst="triangle">
            <a:avLst>
              <a:gd fmla="val 50000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-25" y="0"/>
            <a:ext cx="9144000" cy="3124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411175" y="644300"/>
            <a:ext cx="8282400" cy="2109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411175" y="3398250"/>
            <a:ext cx="8282400" cy="1260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Oswald"/>
              <a:buNone/>
              <a:defRPr sz="3600"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Google Shape;52;p11"/>
          <p:cNvCxnSpPr/>
          <p:nvPr/>
        </p:nvCxnSpPr>
        <p:spPr>
          <a:xfrm>
            <a:off x="413275" y="2988275"/>
            <a:ext cx="9105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53" name="Google Shape;53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4" name="Google Shape;54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0" y="1567350"/>
            <a:ext cx="9144000" cy="2008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430800" y="1889700"/>
            <a:ext cx="8282400" cy="151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Google Shape;20;p4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Google Shape;25;p5"/>
          <p:cNvCxnSpPr/>
          <p:nvPr/>
        </p:nvCxnSpPr>
        <p:spPr>
          <a:xfrm>
            <a:off x="429200" y="127557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26" name="Google Shape;26;p5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>
            <a:off x="311700" y="1468825"/>
            <a:ext cx="39999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2" type="body"/>
          </p:nvPr>
        </p:nvSpPr>
        <p:spPr>
          <a:xfrm>
            <a:off x="4832400" y="1468825"/>
            <a:ext cx="39999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Google Shape;34;p7"/>
          <p:cNvCxnSpPr/>
          <p:nvPr/>
        </p:nvCxnSpPr>
        <p:spPr>
          <a:xfrm>
            <a:off x="418675" y="1457787"/>
            <a:ext cx="6141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35" name="Google Shape;35;p7"/>
          <p:cNvSpPr txBox="1"/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6" name="Google Shape;36;p7"/>
          <p:cNvSpPr txBox="1"/>
          <p:nvPr>
            <p:ph idx="1" type="body"/>
          </p:nvPr>
        </p:nvSpPr>
        <p:spPr>
          <a:xfrm>
            <a:off x="311700" y="1618204"/>
            <a:ext cx="2808000" cy="29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7" name="Google Shape;37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/>
          <p:nvPr>
            <p:ph type="title"/>
          </p:nvPr>
        </p:nvSpPr>
        <p:spPr>
          <a:xfrm>
            <a:off x="490250" y="528900"/>
            <a:ext cx="5678100" cy="408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None/>
              <a:defRPr sz="5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0" name="Google Shape;4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1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/>
          <p:nvPr/>
        </p:nvSpPr>
        <p:spPr>
          <a:xfrm>
            <a:off x="4572000" y="175"/>
            <a:ext cx="4572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3" name="Google Shape;43;p9"/>
          <p:cNvCxnSpPr/>
          <p:nvPr/>
        </p:nvCxnSpPr>
        <p:spPr>
          <a:xfrm>
            <a:off x="5029675" y="4495500"/>
            <a:ext cx="5772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lgDash"/>
            <a:round/>
            <a:headEnd len="sm" w="sm" type="none"/>
            <a:tailEnd len="sm" w="sm" type="none"/>
          </a:ln>
        </p:spPr>
      </p:cxnSp>
      <p:sp>
        <p:nvSpPr>
          <p:cNvPr id="44" name="Google Shape;44;p9"/>
          <p:cNvSpPr txBox="1"/>
          <p:nvPr>
            <p:ph type="title"/>
          </p:nvPr>
        </p:nvSpPr>
        <p:spPr>
          <a:xfrm>
            <a:off x="265500" y="1078750"/>
            <a:ext cx="4045200" cy="178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600"/>
              <a:buNone/>
              <a:defRPr sz="4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None/>
              <a:defRPr sz="19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6" name="Google Shape;46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Oswald"/>
              <a:buNone/>
              <a:defRPr sz="2100"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50" name="Google Shape;5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odern-writer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type="ctrTitle"/>
          </p:nvPr>
        </p:nvSpPr>
        <p:spPr>
          <a:xfrm>
            <a:off x="268950" y="1577925"/>
            <a:ext cx="8606100" cy="144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100">
                <a:latin typeface="Roboto Serif"/>
                <a:ea typeface="Roboto Serif"/>
                <a:cs typeface="Roboto Serif"/>
                <a:sym typeface="Roboto Serif"/>
              </a:rPr>
              <a:t>Chatbot based on Dialogflow</a:t>
            </a:r>
            <a:endParaRPr b="1" sz="4100">
              <a:latin typeface="Roboto Serif"/>
              <a:ea typeface="Roboto Serif"/>
              <a:cs typeface="Roboto Serif"/>
              <a:sym typeface="Roboto Serif"/>
            </a:endParaRPr>
          </a:p>
        </p:txBody>
      </p:sp>
      <p:sp>
        <p:nvSpPr>
          <p:cNvPr id="63" name="Google Shape;63;p13"/>
          <p:cNvSpPr txBox="1"/>
          <p:nvPr>
            <p:ph idx="1" type="subTitle"/>
          </p:nvPr>
        </p:nvSpPr>
        <p:spPr>
          <a:xfrm>
            <a:off x="0" y="3537600"/>
            <a:ext cx="3641100" cy="126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900"/>
              <a:t>Pablo Panero Rodríguez</a:t>
            </a:r>
            <a:endParaRPr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900"/>
              <a:t>Valentín Santos Pérez</a:t>
            </a:r>
            <a:endParaRPr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900"/>
              <a:t>Óscar Calvo Pintado</a:t>
            </a:r>
            <a:endParaRPr sz="1900"/>
          </a:p>
        </p:txBody>
      </p:sp>
      <p:pic>
        <p:nvPicPr>
          <p:cNvPr id="64" name="Google Shape;6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22500" y="3265163"/>
            <a:ext cx="1812675" cy="181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type="title"/>
          </p:nvPr>
        </p:nvSpPr>
        <p:spPr>
          <a:xfrm>
            <a:off x="371175" y="409375"/>
            <a:ext cx="4045200" cy="178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6200"/>
              <a:t>Intents</a:t>
            </a:r>
            <a:endParaRPr sz="6200"/>
          </a:p>
        </p:txBody>
      </p:sp>
      <p:sp>
        <p:nvSpPr>
          <p:cNvPr id="120" name="Google Shape;120;p22"/>
          <p:cNvSpPr txBox="1"/>
          <p:nvPr>
            <p:ph idx="2" type="body"/>
          </p:nvPr>
        </p:nvSpPr>
        <p:spPr>
          <a:xfrm>
            <a:off x="4572000" y="959575"/>
            <a:ext cx="44076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85000" lnSpcReduction="20000"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10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Definition</a:t>
            </a:r>
            <a:r>
              <a:rPr lang="es" sz="210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Intents determine the chatbot’s responses to user inputs.</a:t>
            </a:r>
            <a:endParaRPr sz="210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50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210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Functionality</a:t>
            </a:r>
            <a:r>
              <a:rPr lang="es" sz="210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210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385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" sz="210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 keywords or phrases to identify relevant intents.</a:t>
            </a:r>
            <a:endParaRPr sz="210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385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" sz="210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Enhance user interaction by accurately recognizing user intentions.</a:t>
            </a:r>
            <a:endParaRPr sz="210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1" name="Google Shape;12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5550" y="2386501"/>
            <a:ext cx="3156450" cy="2105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/>
          <p:nvPr>
            <p:ph type="title"/>
          </p:nvPr>
        </p:nvSpPr>
        <p:spPr>
          <a:xfrm>
            <a:off x="24125" y="724200"/>
            <a:ext cx="4434000" cy="178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5200"/>
              <a:t>Custom Payload</a:t>
            </a:r>
            <a:endParaRPr b="1" sz="5200"/>
          </a:p>
        </p:txBody>
      </p:sp>
      <p:sp>
        <p:nvSpPr>
          <p:cNvPr id="127" name="Google Shape;127;p23"/>
          <p:cNvSpPr txBox="1"/>
          <p:nvPr>
            <p:ph idx="2" type="body"/>
          </p:nvPr>
        </p:nvSpPr>
        <p:spPr>
          <a:xfrm>
            <a:off x="4692875" y="1029550"/>
            <a:ext cx="43398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Purpose</a:t>
            </a: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Send additional data beyond simple text or voice responses.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Applications</a:t>
            </a: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65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 multimedia files or external application data.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Provide detailed information or feedback.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8" name="Google Shape;12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5025" y="2691525"/>
            <a:ext cx="3672194" cy="2205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218525" y="1384100"/>
            <a:ext cx="4045200" cy="178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5800"/>
              <a:t>Entities</a:t>
            </a:r>
            <a:endParaRPr b="1" sz="5800"/>
          </a:p>
        </p:txBody>
      </p:sp>
      <p:sp>
        <p:nvSpPr>
          <p:cNvPr id="134" name="Google Shape;134;p24"/>
          <p:cNvSpPr txBox="1"/>
          <p:nvPr>
            <p:ph idx="2" type="body"/>
          </p:nvPr>
        </p:nvSpPr>
        <p:spPr>
          <a:xfrm>
            <a:off x="4640900" y="724200"/>
            <a:ext cx="43332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Role</a:t>
            </a:r>
            <a:r>
              <a:rPr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Define details within user intentions.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Examples</a:t>
            </a:r>
            <a:r>
              <a:rPr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Recognize specific information like city names for weather queries.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Creation</a:t>
            </a:r>
            <a:r>
              <a:rPr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Manually add entities via the visual interface.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●"/>
            </a:pPr>
            <a:r>
              <a:rPr lang="e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Automatically detect entities through model training or external databases.</a:t>
            </a:r>
            <a:endParaRPr sz="23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5"/>
          <p:cNvSpPr txBox="1"/>
          <p:nvPr>
            <p:ph type="title"/>
          </p:nvPr>
        </p:nvSpPr>
        <p:spPr>
          <a:xfrm>
            <a:off x="324225" y="57100"/>
            <a:ext cx="4045200" cy="178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5900"/>
              <a:t>Fullfillment</a:t>
            </a:r>
            <a:endParaRPr b="1" sz="5900"/>
          </a:p>
        </p:txBody>
      </p:sp>
      <p:sp>
        <p:nvSpPr>
          <p:cNvPr id="140" name="Google Shape;140;p25"/>
          <p:cNvSpPr txBox="1"/>
          <p:nvPr>
            <p:ph idx="2" type="body"/>
          </p:nvPr>
        </p:nvSpPr>
        <p:spPr>
          <a:xfrm>
            <a:off x="4699600" y="935600"/>
            <a:ext cx="43557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Function</a:t>
            </a:r>
            <a:r>
              <a:rPr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Integrate Dialogflow with external services and applications.</a:t>
            </a:r>
            <a:endParaRPr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Usage</a:t>
            </a:r>
            <a:r>
              <a:rPr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Handle requests sent by users to databases, APIs, etc.</a:t>
            </a:r>
            <a:endParaRPr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Benefit</a:t>
            </a:r>
            <a:r>
              <a:rPr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Enable complex queries and commands, enhancing the chatbot’s functionality.</a:t>
            </a:r>
            <a:endParaRPr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1" name="Google Shape;14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1400" y="2032450"/>
            <a:ext cx="2539126" cy="268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6"/>
          <p:cNvSpPr txBox="1"/>
          <p:nvPr>
            <p:ph type="title"/>
          </p:nvPr>
        </p:nvSpPr>
        <p:spPr>
          <a:xfrm>
            <a:off x="132750" y="973075"/>
            <a:ext cx="4310700" cy="178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500"/>
              <a:t>Web Demo/Messenger</a:t>
            </a:r>
            <a:endParaRPr b="1" sz="4500"/>
          </a:p>
        </p:txBody>
      </p:sp>
      <p:sp>
        <p:nvSpPr>
          <p:cNvPr id="147" name="Google Shape;147;p26"/>
          <p:cNvSpPr txBox="1"/>
          <p:nvPr>
            <p:ph idx="2" type="body"/>
          </p:nvPr>
        </p:nvSpPr>
        <p:spPr>
          <a:xfrm>
            <a:off x="4951250" y="973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Tool</a:t>
            </a:r>
            <a:r>
              <a:rPr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Test Dialogflow models quickly without extensive setup.</a:t>
            </a:r>
            <a:endParaRPr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Features</a:t>
            </a:r>
            <a:r>
              <a:rPr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</a:pPr>
            <a:r>
              <a:rPr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 voice input.</a:t>
            </a:r>
            <a:endParaRPr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</a:pPr>
            <a:r>
              <a:rPr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Test different languages.</a:t>
            </a:r>
            <a:endParaRPr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●"/>
            </a:pPr>
            <a:r>
              <a:rPr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Present models and conduct preliminary tests.</a:t>
            </a:r>
            <a:endParaRPr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8" name="Google Shape;148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8513" y="2762275"/>
            <a:ext cx="3219164" cy="2076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/>
          <p:nvPr>
            <p:ph type="title"/>
          </p:nvPr>
        </p:nvSpPr>
        <p:spPr>
          <a:xfrm>
            <a:off x="-1342425" y="1948375"/>
            <a:ext cx="8282400" cy="151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200"/>
              <a:t>How to build PizzaBot?</a:t>
            </a:r>
            <a:endParaRPr b="1" sz="4200"/>
          </a:p>
        </p:txBody>
      </p:sp>
      <p:pic>
        <p:nvPicPr>
          <p:cNvPr id="154" name="Google Shape;15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58975" y="3627000"/>
            <a:ext cx="2022009" cy="1516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75150" y="1749950"/>
            <a:ext cx="3451559" cy="1643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8"/>
          <p:cNvSpPr txBox="1"/>
          <p:nvPr/>
        </p:nvSpPr>
        <p:spPr>
          <a:xfrm>
            <a:off x="199625" y="785625"/>
            <a:ext cx="8316600" cy="39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b="1" lang="es" sz="2000"/>
              <a:t>Setup</a:t>
            </a:r>
            <a:r>
              <a:rPr b="1" lang="es" sz="2000"/>
              <a:t>:</a:t>
            </a:r>
            <a:endParaRPr b="1" sz="2000"/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s" sz="2000"/>
              <a:t>Register on the Dialogflow website.</a:t>
            </a:r>
            <a:endParaRPr sz="2000"/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s" sz="2000"/>
              <a:t>Create a new project and agent.</a:t>
            </a:r>
            <a:endParaRPr sz="20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-3556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b="1" lang="es" sz="2000"/>
              <a:t>Creating Intents</a:t>
            </a:r>
            <a:r>
              <a:rPr b="1" lang="es" sz="2000"/>
              <a:t>:</a:t>
            </a:r>
            <a:endParaRPr b="1" sz="2000"/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b="1" lang="es" sz="2000"/>
              <a:t>Address Intent</a:t>
            </a:r>
            <a:r>
              <a:rPr lang="es" sz="2000"/>
              <a:t>: Provide the pizzeria's location.</a:t>
            </a:r>
            <a:endParaRPr sz="2000"/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b="1" lang="es" sz="2000"/>
              <a:t>Welcome Intent</a:t>
            </a:r>
            <a:r>
              <a:rPr lang="es" sz="2000"/>
              <a:t>: Greet the user.</a:t>
            </a:r>
            <a:endParaRPr sz="2000"/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b="1" lang="es" sz="2000"/>
              <a:t>Page Intent</a:t>
            </a:r>
            <a:r>
              <a:rPr lang="es" sz="2000"/>
              <a:t>: Display the pizzeria's website link.</a:t>
            </a:r>
            <a:endParaRPr sz="2000"/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b="1" lang="es" sz="2000"/>
              <a:t>Booking Intent</a:t>
            </a:r>
            <a:r>
              <a:rPr lang="es" sz="2000"/>
              <a:t>: Book a table, requiring date and number of people.</a:t>
            </a:r>
            <a:endParaRPr sz="2000"/>
          </a:p>
        </p:txBody>
      </p:sp>
      <p:pic>
        <p:nvPicPr>
          <p:cNvPr id="161" name="Google Shape;16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0325" y="732775"/>
            <a:ext cx="3456900" cy="1919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9"/>
          <p:cNvSpPr txBox="1"/>
          <p:nvPr>
            <p:ph type="title"/>
          </p:nvPr>
        </p:nvSpPr>
        <p:spPr>
          <a:xfrm>
            <a:off x="302675" y="785175"/>
            <a:ext cx="3638700" cy="200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5600"/>
              <a:t>Chatbot Operation</a:t>
            </a:r>
            <a:endParaRPr b="1" sz="5600"/>
          </a:p>
        </p:txBody>
      </p:sp>
      <p:sp>
        <p:nvSpPr>
          <p:cNvPr id="167" name="Google Shape;167;p29"/>
          <p:cNvSpPr txBox="1"/>
          <p:nvPr>
            <p:ph idx="2" type="body"/>
          </p:nvPr>
        </p:nvSpPr>
        <p:spPr>
          <a:xfrm>
            <a:off x="4572000" y="785175"/>
            <a:ext cx="4572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Example Scenarios</a:t>
            </a: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8453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Obtain the pizzeria’s address.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8453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Navigate to the pizzeria’s website.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8453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Book a table.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Process</a:t>
            </a: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8453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Create the "PizzaBot."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8453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Define intents with training phrases and responses.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8453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Ensure necessary user data for booking is captured using parameters.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8" name="Google Shape;16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688" y="2786475"/>
            <a:ext cx="3402680" cy="220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0"/>
          <p:cNvSpPr txBox="1"/>
          <p:nvPr>
            <p:ph type="title"/>
          </p:nvPr>
        </p:nvSpPr>
        <p:spPr>
          <a:xfrm>
            <a:off x="171575" y="573800"/>
            <a:ext cx="4045200" cy="178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5800"/>
              <a:t>Conclusion</a:t>
            </a:r>
            <a:endParaRPr b="1" sz="5800"/>
          </a:p>
        </p:txBody>
      </p:sp>
      <p:sp>
        <p:nvSpPr>
          <p:cNvPr id="174" name="Google Shape;174;p30"/>
          <p:cNvSpPr txBox="1"/>
          <p:nvPr>
            <p:ph idx="2" type="body"/>
          </p:nvPr>
        </p:nvSpPr>
        <p:spPr>
          <a:xfrm>
            <a:off x="4939500" y="724200"/>
            <a:ext cx="3987600" cy="3895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625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05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User Convenience:</a:t>
            </a:r>
            <a:r>
              <a:rPr lang="es" sz="20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PizzaBot offers 24/7 availability, making it possible to order your favorite pizza at any time, without any hassle.</a:t>
            </a:r>
            <a:endParaRPr sz="20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205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Efficiency and Accuracy:</a:t>
            </a:r>
            <a:r>
              <a:rPr lang="es" sz="20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The intelligent natural language processing ensures accurate order taking, reducing errors and improving customer satisfaction.</a:t>
            </a:r>
            <a:endParaRPr sz="20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205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Personalization:</a:t>
            </a:r>
            <a:r>
              <a:rPr lang="es" sz="20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With its ability to understand user preferences, PizzaBot can make tailored recommendations, enhancing the overall user experience.</a:t>
            </a:r>
            <a:endParaRPr sz="20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s" sz="205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Scalability:</a:t>
            </a:r>
            <a:r>
              <a:rPr lang="es" sz="20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Designed to operate on multiple platforms, PizzaBot can easily integrate into various channels, meeting customers where they are.</a:t>
            </a:r>
            <a:endParaRPr sz="205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50" y="2571750"/>
            <a:ext cx="3987599" cy="2336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-1436350" y="1919175"/>
            <a:ext cx="8282400" cy="151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6600"/>
              <a:t>Introduction</a:t>
            </a:r>
            <a:endParaRPr sz="6600"/>
          </a:p>
        </p:txBody>
      </p:sp>
      <p:pic>
        <p:nvPicPr>
          <p:cNvPr id="70" name="Google Shape;7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1775" y="1568525"/>
            <a:ext cx="4012224" cy="200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305400" y="537850"/>
            <a:ext cx="8533200" cy="79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9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Dialogflow</a:t>
            </a:r>
            <a:r>
              <a:rPr lang="es" sz="1900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s" sz="1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 Google platform for building chatbots and speech recognition systems using Natural Language Processing (NLP).</a:t>
            </a:r>
            <a:endParaRPr sz="3200"/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305400" y="1864800"/>
            <a:ext cx="8739300" cy="295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Capabilities</a:t>
            </a:r>
            <a:r>
              <a:rPr lang="e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2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19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●"/>
            </a:pPr>
            <a:r>
              <a:rPr lang="e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Recognize and interpret users' natural languages.</a:t>
            </a:r>
            <a:endParaRPr sz="2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●"/>
            </a:pPr>
            <a:r>
              <a:rPr lang="e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Respond coherently to questions and commands.</a:t>
            </a:r>
            <a:endParaRPr sz="2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●"/>
            </a:pPr>
            <a:r>
              <a:rPr lang="e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Integrate with platforms like Google Assistant, Facebook Messenger, and Slack.</a:t>
            </a:r>
            <a:endParaRPr sz="2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●"/>
            </a:pPr>
            <a:r>
              <a:rPr lang="es" sz="2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Available as both a cloud service and locally deployed software.</a:t>
            </a:r>
            <a:endParaRPr sz="2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430800" y="1889700"/>
            <a:ext cx="4586100" cy="151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5300">
                <a:latin typeface="Roboto Serif"/>
                <a:ea typeface="Roboto Serif"/>
                <a:cs typeface="Roboto Serif"/>
                <a:sym typeface="Roboto Serif"/>
              </a:rPr>
              <a:t>Tasks of PizzaBot</a:t>
            </a:r>
            <a:endParaRPr b="1" sz="5300">
              <a:latin typeface="Roboto Serif"/>
              <a:ea typeface="Roboto Serif"/>
              <a:cs typeface="Roboto Serif"/>
              <a:sym typeface="Roboto Serif"/>
            </a:endParaRPr>
          </a:p>
        </p:txBody>
      </p:sp>
      <p:pic>
        <p:nvPicPr>
          <p:cNvPr id="82" name="Google Shape;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7600" y="2045325"/>
            <a:ext cx="2956651" cy="212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3900"/>
              <a:t>Tasks of Pizzabot</a:t>
            </a:r>
            <a:endParaRPr b="1" sz="3900"/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311700" y="1468825"/>
            <a:ext cx="8520600" cy="309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s"/>
              <a:t>Our bot's primary task is to gather the necessary information from the customer to place an order at the pizzeria. It should guide the conversation in a way that helps the user fill in any missing details if needed. At the end, the bot should present a proposed order for the customer's confirmation. In case of a negative response, the process starts over from the beginning.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299675" y="1936350"/>
            <a:ext cx="4045200" cy="1270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6100"/>
              <a:t>GOALS</a:t>
            </a:r>
            <a:endParaRPr b="1" sz="6100"/>
          </a:p>
        </p:txBody>
      </p:sp>
      <p:sp>
        <p:nvSpPr>
          <p:cNvPr id="94" name="Google Shape;94;p18"/>
          <p:cNvSpPr txBox="1"/>
          <p:nvPr>
            <p:ph idx="2" type="body"/>
          </p:nvPr>
        </p:nvSpPr>
        <p:spPr>
          <a:xfrm>
            <a:off x="4572000" y="138575"/>
            <a:ext cx="46191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-228600" lvl="0" marL="457200" rtl="0" algn="l">
              <a:lnSpc>
                <a:spcPct val="16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s" sz="1724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Objective</a:t>
            </a:r>
            <a:r>
              <a:rPr lang="es" sz="1724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Develop "PizzaBot," a chatbot                   </a:t>
            </a:r>
            <a:r>
              <a:rPr lang="es" sz="1724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s" sz="1724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assistant for a pizzeria using Dialogflow.</a:t>
            </a:r>
            <a:endParaRPr sz="12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6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rPr b="1"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Functionalities</a:t>
            </a: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655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Provide the pizzeria’s address.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Book a table for a specific date and time.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Char char="●"/>
            </a:pPr>
            <a:r>
              <a:rPr lang="es" sz="1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Redirect users to the pizzeria's website.</a:t>
            </a:r>
            <a:endParaRPr sz="17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60000"/>
              </a:lnSpc>
              <a:spcBef>
                <a:spcPts val="14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39175" y="2913200"/>
            <a:ext cx="2803275" cy="2184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type="title"/>
          </p:nvPr>
        </p:nvSpPr>
        <p:spPr>
          <a:xfrm>
            <a:off x="78500" y="1889700"/>
            <a:ext cx="5466600" cy="151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400"/>
              <a:t>Why use PizzaBot?</a:t>
            </a:r>
            <a:endParaRPr b="1" sz="4400"/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0700" y="1592725"/>
            <a:ext cx="2941276" cy="195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311700" y="372500"/>
            <a:ext cx="8520600" cy="73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/>
              <a:t>Benefits of our PizzaBot</a:t>
            </a:r>
            <a:endParaRPr b="1"/>
          </a:p>
        </p:txBody>
      </p:sp>
      <p:sp>
        <p:nvSpPr>
          <p:cNvPr id="107" name="Google Shape;107;p20"/>
          <p:cNvSpPr txBox="1"/>
          <p:nvPr>
            <p:ph idx="1" type="body"/>
          </p:nvPr>
        </p:nvSpPr>
        <p:spPr>
          <a:xfrm>
            <a:off x="722675" y="1997250"/>
            <a:ext cx="5456400" cy="245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s" sz="2000"/>
              <a:t>24/7 Availabilit</a:t>
            </a:r>
            <a:r>
              <a:rPr lang="es" sz="2000"/>
              <a:t>y</a:t>
            </a:r>
            <a:endParaRPr sz="7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s" sz="2000"/>
              <a:t>Quick and Easy Ordering Process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s" sz="2000"/>
              <a:t>Personalized Recommendations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s" sz="2000"/>
              <a:t>Reduced Human Error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8" name="Google Shape;10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0100" y="1763375"/>
            <a:ext cx="2530950" cy="253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1"/>
          <p:cNvSpPr txBox="1"/>
          <p:nvPr>
            <p:ph type="title"/>
          </p:nvPr>
        </p:nvSpPr>
        <p:spPr>
          <a:xfrm>
            <a:off x="430800" y="1889700"/>
            <a:ext cx="8282400" cy="1516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4700"/>
              <a:t>Dialogflow Capabilities</a:t>
            </a:r>
            <a:endParaRPr b="1" sz="4700"/>
          </a:p>
        </p:txBody>
      </p:sp>
      <p:pic>
        <p:nvPicPr>
          <p:cNvPr id="114" name="Google Shape;114;p21"/>
          <p:cNvPicPr preferRelativeResize="0"/>
          <p:nvPr/>
        </p:nvPicPr>
        <p:blipFill rotWithShape="1">
          <a:blip r:embed="rId3">
            <a:alphaModFix/>
          </a:blip>
          <a:srcRect b="0" l="0" r="0" t="23757"/>
          <a:stretch/>
        </p:blipFill>
        <p:spPr>
          <a:xfrm>
            <a:off x="2486900" y="3582350"/>
            <a:ext cx="4396608" cy="18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odern Writer">
  <a:themeElements>
    <a:clrScheme name="Modern Writer">
      <a:dk1>
        <a:srgbClr val="E91D63"/>
      </a:dk1>
      <a:lt1>
        <a:srgbClr val="FFFFFF"/>
      </a:lt1>
      <a:dk2>
        <a:srgbClr val="424242"/>
      </a:dk2>
      <a:lt2>
        <a:srgbClr val="999999"/>
      </a:lt2>
      <a:accent1>
        <a:srgbClr val="607D8B"/>
      </a:accent1>
      <a:accent2>
        <a:srgbClr val="673AB7"/>
      </a:accent2>
      <a:accent3>
        <a:srgbClr val="9C26B0"/>
      </a:accent3>
      <a:accent4>
        <a:srgbClr val="0090AC"/>
      </a:accent4>
      <a:accent5>
        <a:srgbClr val="00838F"/>
      </a:accent5>
      <a:accent6>
        <a:srgbClr val="F8E71C"/>
      </a:accent6>
      <a:hlink>
        <a:srgbClr val="00838F"/>
      </a:hlink>
      <a:folHlink>
        <a:srgbClr val="00838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