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1" r:id="rId6"/>
    <p:sldId id="266" r:id="rId7"/>
    <p:sldId id="267" r:id="rId8"/>
    <p:sldId id="272" r:id="rId9"/>
    <p:sldId id="268" r:id="rId10"/>
    <p:sldId id="269" r:id="rId11"/>
    <p:sldId id="271" r:id="rId12"/>
    <p:sldId id="263" r:id="rId13"/>
    <p:sldId id="264" r:id="rId14"/>
    <p:sldId id="265" r:id="rId15"/>
    <p:sldId id="270" r:id="rId1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4F155B-6F36-418E-9150-F05116E9B40D}" v="319" dt="2024-06-01T15:30:36.981"/>
    <p1510:client id="{51F5652F-598D-407F-B347-2A18ABFA5CC6}" v="10" dt="2024-06-01T14:20:01.392"/>
    <p1510:client id="{9B63BA4C-1896-407A-B869-5931B331729C}" v="1741" dt="2024-06-02T07:28:59.291"/>
    <p1510:client id="{9FE41C82-BD58-4A91-B987-326A57DDCF25}" v="226" dt="2024-06-02T00:29:44.2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175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450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038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738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3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303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180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479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083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553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490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663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kaggle.com/datasets/waleedumer/egyptian-hieroglyphics-datasets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CD6F5D6-F9B3-7A1E-909D-64D0DF584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48" y="996275"/>
            <a:ext cx="10515600" cy="956109"/>
          </a:xfrm>
        </p:spPr>
        <p:txBody>
          <a:bodyPr>
            <a:normAutofit fontScale="90000"/>
          </a:bodyPr>
          <a:lstStyle/>
          <a:p>
            <a:r>
              <a:rPr lang="pl-PL" b="1">
                <a:ea typeface="+mj-lt"/>
                <a:cs typeface="+mj-lt"/>
              </a:rPr>
              <a:t>Model rozpoznawania hieroglifów z użyciem </a:t>
            </a:r>
            <a:r>
              <a:rPr lang="pl-PL" b="1" err="1">
                <a:ea typeface="+mj-lt"/>
                <a:cs typeface="+mj-lt"/>
              </a:rPr>
              <a:t>konwolucyjnej</a:t>
            </a:r>
            <a:r>
              <a:rPr lang="pl-PL" b="1">
                <a:ea typeface="+mj-lt"/>
                <a:cs typeface="+mj-lt"/>
              </a:rPr>
              <a:t> sieci neuronowej (CNN)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A5CE96A-4CDF-103D-D9C8-443A7ABF8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9849" y="4202361"/>
            <a:ext cx="5538787" cy="1989562"/>
          </a:xfrm>
        </p:spPr>
        <p:txBody>
          <a:bodyPr>
            <a:normAutofit/>
          </a:bodyPr>
          <a:lstStyle/>
          <a:p>
            <a:r>
              <a:rPr lang="pl-PL" sz="1600"/>
              <a:t>Praca zbiorowa autorstwa:</a:t>
            </a:r>
          </a:p>
          <a:p>
            <a:pPr marL="171450" indent="-171450">
              <a:buChar char="•"/>
            </a:pPr>
            <a:endParaRPr lang="pl-PL" sz="900" b="0"/>
          </a:p>
          <a:p>
            <a:pPr marL="171450" indent="-171450">
              <a:buChar char="•"/>
            </a:pPr>
            <a:r>
              <a:rPr lang="pl-PL" sz="1600" b="0">
                <a:ea typeface="+mn-lt"/>
                <a:cs typeface="+mn-lt"/>
              </a:rPr>
              <a:t>Maciej Adamczyk</a:t>
            </a:r>
            <a:endParaRPr lang="pl-PL" sz="1600" b="0"/>
          </a:p>
          <a:p>
            <a:pPr marL="171450" indent="-171450">
              <a:buChar char="•"/>
            </a:pPr>
            <a:r>
              <a:rPr lang="pl-PL" sz="1600" b="0">
                <a:ea typeface="+mn-lt"/>
                <a:cs typeface="+mn-lt"/>
              </a:rPr>
              <a:t>Aleksandra Białas</a:t>
            </a:r>
          </a:p>
          <a:p>
            <a:pPr marL="171450" indent="-171450">
              <a:buChar char="•"/>
            </a:pPr>
            <a:r>
              <a:rPr lang="pl-PL" sz="1600" b="0"/>
              <a:t>Tomasz </a:t>
            </a:r>
            <a:r>
              <a:rPr lang="pl-PL" sz="1600" b="0" err="1"/>
              <a:t>Bortacki</a:t>
            </a:r>
            <a:endParaRPr lang="pl-PL" sz="1600" b="0"/>
          </a:p>
          <a:p>
            <a:pPr marL="171450" indent="-171450">
              <a:buChar char="•"/>
            </a:pPr>
            <a:r>
              <a:rPr lang="pl-PL" sz="1600" b="0"/>
              <a:t>Krzysztof Kasprzak</a:t>
            </a:r>
          </a:p>
          <a:p>
            <a:pPr marL="171450" indent="-171450">
              <a:buChar char="•"/>
            </a:pPr>
            <a:endParaRPr lang="pl-PL" sz="900" b="0"/>
          </a:p>
        </p:txBody>
      </p:sp>
      <p:pic>
        <p:nvPicPr>
          <p:cNvPr id="7" name="Symbol zastępczy zawartości 6" descr="Obraz zawierający tekst, kaligrafia, pismo odręczne, Czcionka&#10;&#10;Opis wygenerowany automatycznie">
            <a:extLst>
              <a:ext uri="{FF2B5EF4-FFF2-40B4-BE49-F238E27FC236}">
                <a16:creationId xmlns:a16="http://schemas.microsoft.com/office/drawing/2014/main" id="{B893D9AB-C685-5803-0488-A32C2CB37C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664690" y="2505075"/>
            <a:ext cx="3684588" cy="3684588"/>
          </a:xfrm>
        </p:spPr>
      </p:pic>
      <p:sp>
        <p:nvSpPr>
          <p:cNvPr id="9" name="Symbol zastępczy tekstu 3">
            <a:extLst>
              <a:ext uri="{FF2B5EF4-FFF2-40B4-BE49-F238E27FC236}">
                <a16:creationId xmlns:a16="http://schemas.microsoft.com/office/drawing/2014/main" id="{C7E9818F-FDFD-39A5-077A-5D3E91474B90}"/>
              </a:ext>
            </a:extLst>
          </p:cNvPr>
          <p:cNvSpPr txBox="1">
            <a:spLocks/>
          </p:cNvSpPr>
          <p:nvPr/>
        </p:nvSpPr>
        <p:spPr>
          <a:xfrm>
            <a:off x="938309" y="586654"/>
            <a:ext cx="5157787" cy="4082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/>
              <a:t>Projekt PJN, semestr 8 </a:t>
            </a:r>
            <a:r>
              <a:rPr lang="pl-PL" err="1"/>
              <a:t>nst</a:t>
            </a:r>
            <a:r>
              <a:rPr lang="pl-PL"/>
              <a:t>., r. 2023/24</a:t>
            </a:r>
          </a:p>
        </p:txBody>
      </p:sp>
      <p:sp>
        <p:nvSpPr>
          <p:cNvPr id="5" name="Symbol zastępczy tekstu 3">
            <a:extLst>
              <a:ext uri="{FF2B5EF4-FFF2-40B4-BE49-F238E27FC236}">
                <a16:creationId xmlns:a16="http://schemas.microsoft.com/office/drawing/2014/main" id="{CE6CCF3D-9122-8513-3594-1254C95EF9AA}"/>
              </a:ext>
            </a:extLst>
          </p:cNvPr>
          <p:cNvSpPr txBox="1">
            <a:spLocks/>
          </p:cNvSpPr>
          <p:nvPr/>
        </p:nvSpPr>
        <p:spPr>
          <a:xfrm>
            <a:off x="938310" y="2503199"/>
            <a:ext cx="5157787" cy="14298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/>
              <a:t>Użyte biblioteki: </a:t>
            </a:r>
            <a:endParaRPr lang="pl-PL">
              <a:ea typeface="+mn-lt"/>
              <a:cs typeface="+mn-lt"/>
            </a:endParaRPr>
          </a:p>
          <a:p>
            <a:r>
              <a:rPr lang="pl-PL" sz="1800" b="0" err="1">
                <a:ea typeface="+mn-lt"/>
                <a:cs typeface="+mn-lt"/>
              </a:rPr>
              <a:t>skimage</a:t>
            </a:r>
            <a:r>
              <a:rPr lang="pl-PL" sz="1800" b="0">
                <a:ea typeface="+mn-lt"/>
                <a:cs typeface="+mn-lt"/>
              </a:rPr>
              <a:t> (</a:t>
            </a:r>
            <a:r>
              <a:rPr lang="pl-PL" sz="1800" b="0" err="1">
                <a:ea typeface="+mn-lt"/>
                <a:cs typeface="+mn-lt"/>
              </a:rPr>
              <a:t>sckit</a:t>
            </a:r>
            <a:r>
              <a:rPr lang="pl-PL" sz="1800" b="0">
                <a:ea typeface="+mn-lt"/>
                <a:cs typeface="+mn-lt"/>
              </a:rPr>
              <a:t>-image), </a:t>
            </a:r>
            <a:r>
              <a:rPr lang="pl-PL" sz="1800" b="0" err="1">
                <a:ea typeface="+mn-lt"/>
                <a:cs typeface="+mn-lt"/>
              </a:rPr>
              <a:t>torch</a:t>
            </a:r>
            <a:r>
              <a:rPr lang="pl-PL" sz="1800" b="0">
                <a:ea typeface="+mn-lt"/>
                <a:cs typeface="+mn-lt"/>
              </a:rPr>
              <a:t>, </a:t>
            </a:r>
            <a:r>
              <a:rPr lang="pl-PL" sz="1800" b="0" err="1">
                <a:ea typeface="+mn-lt"/>
                <a:cs typeface="+mn-lt"/>
              </a:rPr>
              <a:t>sklearn</a:t>
            </a:r>
            <a:r>
              <a:rPr lang="pl-PL" sz="1800" b="0">
                <a:ea typeface="+mn-lt"/>
                <a:cs typeface="+mn-lt"/>
              </a:rPr>
              <a:t>,  </a:t>
            </a:r>
            <a:r>
              <a:rPr lang="pl-PL" sz="1800" b="0" err="1">
                <a:ea typeface="+mn-lt"/>
                <a:cs typeface="+mn-lt"/>
              </a:rPr>
              <a:t>numpy</a:t>
            </a:r>
            <a:endParaRPr lang="pl-PL" sz="1800" err="1"/>
          </a:p>
          <a:p>
            <a:pPr marL="171450" indent="-171450">
              <a:buChar char="•"/>
            </a:pPr>
            <a:endParaRPr lang="pl-PL" sz="900" b="0"/>
          </a:p>
          <a:p>
            <a:pPr marL="171450" indent="-171450">
              <a:buChar char="•"/>
            </a:pPr>
            <a:endParaRPr lang="pl-PL" sz="900" b="0"/>
          </a:p>
        </p:txBody>
      </p:sp>
      <p:pic>
        <p:nvPicPr>
          <p:cNvPr id="3" name="Obraz 2" descr="Obraz zawierający Czcionka, tekst, logo, symbol&#10;&#10;Opis wygenerowany automatycznie">
            <a:extLst>
              <a:ext uri="{FF2B5EF4-FFF2-40B4-BE49-F238E27FC236}">
                <a16:creationId xmlns:a16="http://schemas.microsoft.com/office/drawing/2014/main" id="{6BF9326E-A1B7-8196-07DA-134E56AD2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939" y="4345441"/>
            <a:ext cx="2800350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528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ytuł 1">
            <a:extLst>
              <a:ext uri="{FF2B5EF4-FFF2-40B4-BE49-F238E27FC236}">
                <a16:creationId xmlns:a16="http://schemas.microsoft.com/office/drawing/2014/main" id="{73B9CB04-0BFF-A35B-07AF-403D47D47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48" y="996275"/>
            <a:ext cx="10515600" cy="956109"/>
          </a:xfrm>
        </p:spPr>
        <p:txBody>
          <a:bodyPr>
            <a:normAutofit/>
          </a:bodyPr>
          <a:lstStyle/>
          <a:p>
            <a:r>
              <a:rPr lang="pl-PL" sz="2400"/>
              <a:t>działania sieci CNN do klasyfikacji obrazów wg zadanych etykiet  (</a:t>
            </a:r>
            <a:r>
              <a:rPr lang="pl-PL" sz="2400" err="1"/>
              <a:t>PyTorch</a:t>
            </a:r>
            <a:r>
              <a:rPr lang="pl-PL" sz="2400"/>
              <a:t> moduł </a:t>
            </a:r>
            <a:r>
              <a:rPr lang="pl-PL" sz="2400" err="1"/>
              <a:t>nn</a:t>
            </a:r>
            <a:r>
              <a:rPr lang="pl-PL" sz="2400"/>
              <a:t>)</a:t>
            </a:r>
          </a:p>
        </p:txBody>
      </p:sp>
      <p:sp>
        <p:nvSpPr>
          <p:cNvPr id="21" name="Symbol zastępczy tekstu 3">
            <a:extLst>
              <a:ext uri="{FF2B5EF4-FFF2-40B4-BE49-F238E27FC236}">
                <a16:creationId xmlns:a16="http://schemas.microsoft.com/office/drawing/2014/main" id="{744D04E6-99AC-34FE-1EC8-D9280EA90203}"/>
              </a:ext>
            </a:extLst>
          </p:cNvPr>
          <p:cNvSpPr txBox="1">
            <a:spLocks/>
          </p:cNvSpPr>
          <p:nvPr/>
        </p:nvSpPr>
        <p:spPr>
          <a:xfrm>
            <a:off x="938309" y="586654"/>
            <a:ext cx="10514877" cy="408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pl-PL" sz="2000">
                <a:ea typeface="+mn-lt"/>
                <a:cs typeface="+mn-lt"/>
              </a:rPr>
              <a:t>Model rozpoznawania hieroglifów z użyciem </a:t>
            </a:r>
            <a:r>
              <a:rPr lang="pl-PL" sz="2000" err="1">
                <a:ea typeface="+mn-lt"/>
                <a:cs typeface="+mn-lt"/>
              </a:rPr>
              <a:t>konwolucyjnej</a:t>
            </a:r>
            <a:r>
              <a:rPr lang="pl-PL" sz="2000">
                <a:ea typeface="+mn-lt"/>
                <a:cs typeface="+mn-lt"/>
              </a:rPr>
              <a:t> sieci neuronowej (CNN)</a:t>
            </a:r>
            <a:endParaRPr lang="pl-PL" sz="2000"/>
          </a:p>
        </p:txBody>
      </p:sp>
      <p:pic>
        <p:nvPicPr>
          <p:cNvPr id="2" name="Obraz 1" descr="Obraz zawierający tekst, diagram, mapa, Plan&#10;&#10;Opis wygenerowany automatycznie">
            <a:extLst>
              <a:ext uri="{FF2B5EF4-FFF2-40B4-BE49-F238E27FC236}">
                <a16:creationId xmlns:a16="http://schemas.microsoft.com/office/drawing/2014/main" id="{2B8E4017-49BD-86E3-7E34-06474C70A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8033"/>
            <a:ext cx="12192000" cy="3521934"/>
          </a:xfrm>
          <a:prstGeom prst="rect">
            <a:avLst/>
          </a:prstGeom>
        </p:spPr>
      </p:pic>
      <p:pic>
        <p:nvPicPr>
          <p:cNvPr id="3" name="Obraz 2" descr="Obraz zawierający tekst, zrzut ekranu, Czcionka, numer&#10;&#10;Opis wygenerowany automatycznie">
            <a:extLst>
              <a:ext uri="{FF2B5EF4-FFF2-40B4-BE49-F238E27FC236}">
                <a16:creationId xmlns:a16="http://schemas.microsoft.com/office/drawing/2014/main" id="{17199B2E-0A21-7CD1-B422-717914F0C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82" y="5027023"/>
            <a:ext cx="6381750" cy="1828800"/>
          </a:xfrm>
          <a:prstGeom prst="rect">
            <a:avLst/>
          </a:prstGeom>
        </p:spPr>
      </p:pic>
      <p:pic>
        <p:nvPicPr>
          <p:cNvPr id="5" name="Obraz 4" descr="Obraz zawierający tekst, zrzut ekranu, Czcionka, numer&#10;&#10;Opis wygenerowany automatycznie">
            <a:extLst>
              <a:ext uri="{FF2B5EF4-FFF2-40B4-BE49-F238E27FC236}">
                <a16:creationId xmlns:a16="http://schemas.microsoft.com/office/drawing/2014/main" id="{D2A6249C-146D-DEAD-D9D1-6BB851BBB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741" y="5199352"/>
            <a:ext cx="407670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21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ytuł 1">
            <a:extLst>
              <a:ext uri="{FF2B5EF4-FFF2-40B4-BE49-F238E27FC236}">
                <a16:creationId xmlns:a16="http://schemas.microsoft.com/office/drawing/2014/main" id="{73B9CB04-0BFF-A35B-07AF-403D47D47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48" y="996275"/>
            <a:ext cx="10515600" cy="956109"/>
          </a:xfrm>
        </p:spPr>
        <p:txBody>
          <a:bodyPr>
            <a:normAutofit/>
          </a:bodyPr>
          <a:lstStyle/>
          <a:p>
            <a:r>
              <a:rPr lang="pl-PL" sz="2400"/>
              <a:t>Tworzenie sieci CNN przy pomocy narzędzi z biblioteki PyTorch modułu </a:t>
            </a:r>
            <a:r>
              <a:rPr lang="pl-PL" sz="2400" err="1"/>
              <a:t>nn</a:t>
            </a:r>
            <a:endParaRPr lang="pl-PL" sz="2400" b="1" err="1"/>
          </a:p>
        </p:txBody>
      </p:sp>
      <p:sp>
        <p:nvSpPr>
          <p:cNvPr id="21" name="Symbol zastępczy tekstu 3">
            <a:extLst>
              <a:ext uri="{FF2B5EF4-FFF2-40B4-BE49-F238E27FC236}">
                <a16:creationId xmlns:a16="http://schemas.microsoft.com/office/drawing/2014/main" id="{744D04E6-99AC-34FE-1EC8-D9280EA90203}"/>
              </a:ext>
            </a:extLst>
          </p:cNvPr>
          <p:cNvSpPr txBox="1">
            <a:spLocks/>
          </p:cNvSpPr>
          <p:nvPr/>
        </p:nvSpPr>
        <p:spPr>
          <a:xfrm>
            <a:off x="938309" y="586654"/>
            <a:ext cx="10514877" cy="408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pl-PL" sz="2000">
                <a:ea typeface="+mn-lt"/>
                <a:cs typeface="+mn-lt"/>
              </a:rPr>
              <a:t>Model rozpoznawania hieroglifów z użyciem </a:t>
            </a:r>
            <a:r>
              <a:rPr lang="pl-PL" sz="2000" err="1">
                <a:ea typeface="+mn-lt"/>
                <a:cs typeface="+mn-lt"/>
              </a:rPr>
              <a:t>konwolucyjnej</a:t>
            </a:r>
            <a:r>
              <a:rPr lang="pl-PL" sz="2000">
                <a:ea typeface="+mn-lt"/>
                <a:cs typeface="+mn-lt"/>
              </a:rPr>
              <a:t> sieci neuronowej (CNN)</a:t>
            </a:r>
            <a:endParaRPr lang="pl-PL" sz="2000"/>
          </a:p>
        </p:txBody>
      </p:sp>
      <p:pic>
        <p:nvPicPr>
          <p:cNvPr id="2" name="Obraz 1" descr="Obraz zawierający tekst, zrzut ekranu, diagram, Równolegle&#10;&#10;Opis wygenerowany automatycznie">
            <a:extLst>
              <a:ext uri="{FF2B5EF4-FFF2-40B4-BE49-F238E27FC236}">
                <a16:creationId xmlns:a16="http://schemas.microsoft.com/office/drawing/2014/main" id="{AA050BDD-26DA-6A3B-32B1-021C5ED16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747" y="1892611"/>
            <a:ext cx="10975108" cy="3063798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B33AB582-EA2B-2E5E-4EB3-99B6A95AE585}"/>
              </a:ext>
            </a:extLst>
          </p:cNvPr>
          <p:cNvSpPr txBox="1"/>
          <p:nvPr/>
        </p:nvSpPr>
        <p:spPr>
          <a:xfrm>
            <a:off x="522432" y="5469659"/>
            <a:ext cx="131045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200">
                <a:latin typeface="Times New Roman"/>
                <a:cs typeface="Times New Roman"/>
              </a:rPr>
              <a:t>Funkcja </a:t>
            </a:r>
            <a:r>
              <a:rPr lang="pl-PL" sz="1200" b="1" err="1">
                <a:latin typeface="Times New Roman"/>
                <a:cs typeface="Times New Roman"/>
              </a:rPr>
              <a:t>CrossEntropyLoss</a:t>
            </a:r>
            <a:r>
              <a:rPr lang="pl-PL" sz="1200" b="1">
                <a:latin typeface="Times New Roman"/>
                <a:cs typeface="Times New Roman"/>
              </a:rPr>
              <a:t>()</a:t>
            </a:r>
            <a:r>
              <a:rPr lang="pl-PL" sz="1200">
                <a:latin typeface="Times New Roman"/>
                <a:cs typeface="Times New Roman"/>
              </a:rPr>
              <a:t> przyjmuje surowe wartości wyników (</a:t>
            </a:r>
            <a:r>
              <a:rPr lang="pl-PL" sz="1200" err="1">
                <a:latin typeface="Times New Roman"/>
                <a:cs typeface="Times New Roman"/>
              </a:rPr>
              <a:t>logitów</a:t>
            </a:r>
            <a:r>
              <a:rPr lang="pl-PL" sz="1200">
                <a:latin typeface="Times New Roman"/>
                <a:cs typeface="Times New Roman"/>
              </a:rPr>
              <a:t>) przed funkcją </a:t>
            </a:r>
            <a:r>
              <a:rPr lang="pl-PL" sz="1200" err="1">
                <a:latin typeface="Times New Roman"/>
                <a:cs typeface="Times New Roman"/>
              </a:rPr>
              <a:t>softmax</a:t>
            </a:r>
            <a:r>
              <a:rPr lang="pl-PL" sz="1200">
                <a:latin typeface="Times New Roman"/>
                <a:cs typeface="Times New Roman"/>
              </a:rPr>
              <a:t> i prawdziwe etykiety klas,</a:t>
            </a:r>
            <a:endParaRPr lang="pl-PL"/>
          </a:p>
          <a:p>
            <a:r>
              <a:rPr lang="pl-PL" sz="1200">
                <a:latin typeface="Times New Roman"/>
                <a:cs typeface="Times New Roman"/>
              </a:rPr>
              <a:t> oblicza wartość prawdopodobieństwa należenia zadanych </a:t>
            </a:r>
            <a:r>
              <a:rPr lang="pl-PL" sz="1200" err="1">
                <a:latin typeface="Times New Roman"/>
                <a:cs typeface="Times New Roman"/>
              </a:rPr>
              <a:t>logitów</a:t>
            </a:r>
            <a:r>
              <a:rPr lang="pl-PL" sz="1200">
                <a:latin typeface="Times New Roman"/>
                <a:cs typeface="Times New Roman"/>
              </a:rPr>
              <a:t> do klas przy użyciu </a:t>
            </a:r>
            <a:r>
              <a:rPr lang="pl-PL" sz="1200" b="1" err="1">
                <a:latin typeface="Times New Roman"/>
                <a:cs typeface="Times New Roman"/>
              </a:rPr>
              <a:t>softmax</a:t>
            </a:r>
            <a:r>
              <a:rPr lang="pl-PL" sz="1200">
                <a:latin typeface="Times New Roman"/>
                <a:cs typeface="Times New Roman"/>
              </a:rPr>
              <a:t>,</a:t>
            </a:r>
            <a:endParaRPr lang="pl-PL">
              <a:latin typeface="Aptos" panose="020B0004020202020204"/>
              <a:cs typeface="Times New Roman"/>
            </a:endParaRPr>
          </a:p>
          <a:p>
            <a:r>
              <a:rPr lang="pl-PL" sz="1200">
                <a:latin typeface="Times New Roman"/>
                <a:cs typeface="Times New Roman"/>
              </a:rPr>
              <a:t> a następnie mierzy różnice między przewidywanymi prawdopodobieństwami a rzeczywistymi etykietami. 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0437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8E8CE-9EB3-51AA-450D-A292FF516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Learning Rate </a:t>
            </a:r>
            <a:r>
              <a:rPr lang="en-US" sz="4000" b="1" err="1"/>
              <a:t>i</a:t>
            </a:r>
            <a:r>
              <a:rPr lang="en-US" sz="4000" b="1"/>
              <a:t> </a:t>
            </a:r>
            <a:r>
              <a:rPr lang="en-US" sz="4000" b="1" err="1"/>
              <a:t>Funkcja</a:t>
            </a:r>
            <a:r>
              <a:rPr lang="en-US" sz="4000" b="1"/>
              <a:t> </a:t>
            </a:r>
            <a:r>
              <a:rPr lang="en-US" sz="4000" b="1" err="1"/>
              <a:t>Kosztu</a:t>
            </a:r>
            <a:r>
              <a:rPr lang="en-US" sz="4000" b="1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C335C-7AD1-3475-9987-878FA12766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56074" y="4927086"/>
            <a:ext cx="5157787" cy="823912"/>
          </a:xfrm>
        </p:spPr>
        <p:txBody>
          <a:bodyPr/>
          <a:lstStyle/>
          <a:p>
            <a:r>
              <a:rPr lang="en-US"/>
              <a:t>Learning Rate</a:t>
            </a:r>
            <a:r>
              <a:rPr lang="en-US" b="0">
                <a:latin typeface="Aptos "/>
              </a:rPr>
              <a:t> – jak </a:t>
            </a:r>
            <a:r>
              <a:rPr lang="en-US" b="0" err="1">
                <a:latin typeface="Aptos "/>
              </a:rPr>
              <a:t>dużymi</a:t>
            </a:r>
            <a:r>
              <a:rPr lang="en-US" b="0">
                <a:latin typeface="Aptos "/>
              </a:rPr>
              <a:t> </a:t>
            </a:r>
            <a:r>
              <a:rPr lang="en-US" b="0" err="1">
                <a:latin typeface="Aptos "/>
              </a:rPr>
              <a:t>krokami</a:t>
            </a:r>
            <a:r>
              <a:rPr lang="en-US" b="0">
                <a:latin typeface="Aptos "/>
              </a:rPr>
              <a:t> </a:t>
            </a:r>
            <a:r>
              <a:rPr lang="en-US" b="0" err="1">
                <a:latin typeface="Aptos "/>
              </a:rPr>
              <a:t>uczy</a:t>
            </a:r>
            <a:r>
              <a:rPr lang="en-US" b="0">
                <a:latin typeface="Aptos "/>
              </a:rPr>
              <a:t> </a:t>
            </a:r>
            <a:r>
              <a:rPr lang="en-US" b="0" err="1">
                <a:latin typeface="Aptos "/>
              </a:rPr>
              <a:t>się</a:t>
            </a:r>
            <a:r>
              <a:rPr lang="en-US" b="0">
                <a:latin typeface="Aptos "/>
              </a:rPr>
              <a:t> model?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9BE356-E580-D371-5AE6-D90F9BB2B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5068165"/>
            <a:ext cx="5118203" cy="824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b="1" err="1"/>
              <a:t>Funkcja</a:t>
            </a:r>
            <a:r>
              <a:rPr lang="en-US" sz="2400" b="1"/>
              <a:t> </a:t>
            </a:r>
            <a:r>
              <a:rPr lang="en-US" sz="2400" b="1" err="1"/>
              <a:t>kosztu</a:t>
            </a:r>
            <a:r>
              <a:rPr lang="en-US" sz="2400"/>
              <a:t> </a:t>
            </a:r>
            <a:r>
              <a:rPr lang="en-US" sz="2400" i="1"/>
              <a:t>–</a:t>
            </a:r>
            <a:r>
              <a:rPr lang="en-US" sz="2400" b="1"/>
              <a:t> </a:t>
            </a:r>
            <a:r>
              <a:rPr lang="en-US" sz="2400"/>
              <a:t>jak </a:t>
            </a:r>
            <a:r>
              <a:rPr lang="en-US" sz="2400" err="1"/>
              <a:t>dobrze</a:t>
            </a:r>
            <a:r>
              <a:rPr lang="en-US" sz="2400"/>
              <a:t> model </a:t>
            </a:r>
            <a:r>
              <a:rPr lang="en-US" sz="2400" err="1"/>
              <a:t>przewiduje</a:t>
            </a:r>
            <a:r>
              <a:rPr lang="en-US" sz="2400"/>
              <a:t> </a:t>
            </a:r>
            <a:r>
              <a:rPr lang="en-US" sz="2400" err="1"/>
              <a:t>wyniki</a:t>
            </a:r>
            <a:r>
              <a:rPr lang="en-US" sz="2400"/>
              <a:t>?</a:t>
            </a:r>
            <a:endParaRPr lang="en-US" sz="2400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41AA11-5C30-B074-3E0A-FC3F0EA9D1AF}"/>
              </a:ext>
            </a:extLst>
          </p:cNvPr>
          <p:cNvSpPr txBox="1"/>
          <p:nvPr/>
        </p:nvSpPr>
        <p:spPr>
          <a:xfrm>
            <a:off x="841168" y="2058389"/>
            <a:ext cx="511628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err="1"/>
              <a:t>Wykorzystaną</a:t>
            </a:r>
            <a:r>
              <a:rPr lang="en-US" sz="2400" b="1"/>
              <a:t> </a:t>
            </a:r>
            <a:r>
              <a:rPr lang="en-US" sz="2400" b="1" err="1"/>
              <a:t>funkcją</a:t>
            </a:r>
            <a:r>
              <a:rPr lang="en-US" sz="2400" b="1"/>
              <a:t> </a:t>
            </a:r>
            <a:r>
              <a:rPr lang="en-US" sz="2400" b="1" err="1"/>
              <a:t>kosztu</a:t>
            </a:r>
            <a:r>
              <a:rPr lang="en-US" sz="2400" b="1"/>
              <a:t> jest Categorical Cross-Entropy</a:t>
            </a:r>
          </a:p>
        </p:txBody>
      </p:sp>
    </p:spTree>
    <p:extLst>
      <p:ext uri="{BB962C8B-B14F-4D97-AF65-F5344CB8AC3E}">
        <p14:creationId xmlns:p14="http://schemas.microsoft.com/office/powerpoint/2010/main" val="2999017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66703-C9A5-29BD-AED6-5500C3A29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84917"/>
            <a:ext cx="10515600" cy="1325563"/>
          </a:xfrm>
        </p:spPr>
        <p:txBody>
          <a:bodyPr/>
          <a:lstStyle/>
          <a:p>
            <a:r>
              <a:rPr lang="en-US" b="1" err="1"/>
              <a:t>Callbacki</a:t>
            </a:r>
            <a:endParaRPr lang="en-US" b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4B2AD-E942-BB87-0EB5-3F6D6E337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/>
          <a:lstStyle/>
          <a:p>
            <a:r>
              <a:rPr lang="en-US" err="1">
                <a:solidFill>
                  <a:srgbClr val="0D0D0D"/>
                </a:solidFill>
              </a:rPr>
              <a:t>EarlyStopping</a:t>
            </a:r>
            <a:r>
              <a:rPr lang="en-US" sz="1200">
                <a:solidFill>
                  <a:srgbClr val="0D0D0D"/>
                </a:solidFill>
              </a:rPr>
              <a:t> </a:t>
            </a:r>
          </a:p>
        </p:txBody>
      </p:sp>
      <p:pic>
        <p:nvPicPr>
          <p:cNvPr id="9" name="Content Placeholder 8" descr="A screenshot of a white sheet with black text&#10;&#10;Description automatically generated">
            <a:extLst>
              <a:ext uri="{FF2B5EF4-FFF2-40B4-BE49-F238E27FC236}">
                <a16:creationId xmlns:a16="http://schemas.microsoft.com/office/drawing/2014/main" id="{AC9BC7DD-2571-F943-7ABD-EFF32E7376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16199" y="1468592"/>
            <a:ext cx="2982211" cy="41148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6A047C-5864-913B-B0BC-EBB2A3C6C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38200" y="2611397"/>
            <a:ext cx="5183188" cy="823912"/>
          </a:xfrm>
        </p:spPr>
        <p:txBody>
          <a:bodyPr/>
          <a:lstStyle/>
          <a:p>
            <a:r>
              <a:rPr lang="en-US" err="1">
                <a:solidFill>
                  <a:srgbClr val="0D0D0D"/>
                </a:solidFill>
              </a:rPr>
              <a:t>ReduceLROnPlateau</a:t>
            </a:r>
            <a:endParaRPr lang="en-US" err="1"/>
          </a:p>
        </p:txBody>
      </p:sp>
      <p:pic>
        <p:nvPicPr>
          <p:cNvPr id="7" name="Content Placeholder 6" descr="A screenshot of a white sheet with black text&#10;&#10;Description automatically generated">
            <a:extLst>
              <a:ext uri="{FF2B5EF4-FFF2-40B4-BE49-F238E27FC236}">
                <a16:creationId xmlns:a16="http://schemas.microsoft.com/office/drawing/2014/main" id="{6835B34D-EFF5-2D76-ACD9-C035018AEDA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8351674" y="1468593"/>
            <a:ext cx="3001384" cy="4114800"/>
          </a:xfr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0F57CABA-AFC0-DF34-C992-AEB4EE800A17}"/>
              </a:ext>
            </a:extLst>
          </p:cNvPr>
          <p:cNvSpPr txBox="1">
            <a:spLocks/>
          </p:cNvSpPr>
          <p:nvPr/>
        </p:nvSpPr>
        <p:spPr>
          <a:xfrm>
            <a:off x="842158" y="4752913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>
                <a:solidFill>
                  <a:srgbClr val="0D0D0D"/>
                </a:solidFill>
              </a:rPr>
              <a:t>LR patience = 1</a:t>
            </a:r>
          </a:p>
          <a:p>
            <a:r>
              <a:rPr lang="en-US" b="0" err="1">
                <a:solidFill>
                  <a:srgbClr val="0D0D0D"/>
                </a:solidFill>
              </a:rPr>
              <a:t>EarlyStopping</a:t>
            </a:r>
            <a:r>
              <a:rPr lang="en-US" b="0">
                <a:solidFill>
                  <a:srgbClr val="0D0D0D"/>
                </a:solidFill>
              </a:rPr>
              <a:t> patience = 5</a:t>
            </a:r>
          </a:p>
        </p:txBody>
      </p:sp>
    </p:spTree>
    <p:extLst>
      <p:ext uri="{BB962C8B-B14F-4D97-AF65-F5344CB8AC3E}">
        <p14:creationId xmlns:p14="http://schemas.microsoft.com/office/powerpoint/2010/main" val="2793327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DB6FD9-23CF-76A9-6ADF-C8BDDE262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382" y="602488"/>
            <a:ext cx="11269291" cy="82391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/>
              <a:t> </a:t>
            </a:r>
            <a:r>
              <a:rPr lang="en-US" sz="4000" err="1"/>
              <a:t>Callbacki</a:t>
            </a:r>
            <a:r>
              <a:rPr lang="en-US" sz="4000"/>
              <a:t>:</a:t>
            </a:r>
            <a:r>
              <a:rPr lang="en-US" sz="4000">
                <a:latin typeface="Aptos "/>
              </a:rPr>
              <a:t> </a:t>
            </a:r>
            <a:r>
              <a:rPr lang="pl-PL" sz="4000" err="1">
                <a:latin typeface="Aptos "/>
                <a:cs typeface="Times New Roman"/>
              </a:rPr>
              <a:t>ReduceLROnPlateau</a:t>
            </a:r>
            <a:r>
              <a:rPr lang="pl-PL" sz="4000">
                <a:latin typeface="Aptos "/>
                <a:cs typeface="Times New Roman"/>
              </a:rPr>
              <a:t> i </a:t>
            </a:r>
            <a:r>
              <a:rPr lang="pl-PL" sz="4000" err="1">
                <a:latin typeface="Aptos "/>
                <a:cs typeface="Times New Roman"/>
              </a:rPr>
              <a:t>EarlyStopping</a:t>
            </a:r>
            <a:r>
              <a:rPr lang="pl-PL" sz="4000">
                <a:latin typeface="Aptos "/>
                <a:cs typeface="Times New Roman"/>
              </a:rPr>
              <a:t> </a:t>
            </a:r>
            <a:endParaRPr lang="en-US" sz="4000">
              <a:latin typeface="Aptos "/>
            </a:endParaRPr>
          </a:p>
        </p:txBody>
      </p:sp>
      <p:pic>
        <p:nvPicPr>
          <p:cNvPr id="8" name="Объект 7" descr="Изображение выглядит как текст, диаграмма, снимок экрана, График&#10;&#10;Автоматически созданное описание">
            <a:extLst>
              <a:ext uri="{FF2B5EF4-FFF2-40B4-BE49-F238E27FC236}">
                <a16:creationId xmlns:a16="http://schemas.microsoft.com/office/drawing/2014/main" id="{4F4DE1CC-51A9-0215-34C8-EA8B64C23BA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468392" y="2037779"/>
            <a:ext cx="6096000" cy="1967023"/>
          </a:xfrm>
        </p:spPr>
      </p:pic>
      <p:pic>
        <p:nvPicPr>
          <p:cNvPr id="9" name="Рисунок 8" descr="Изображение выглядит как текст, диаграмма,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7352301-E7A8-3216-C5CC-44E33CB40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19" y="4354043"/>
            <a:ext cx="6096000" cy="19500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B1C0FE-9E33-0E84-DC91-C779DC27E117}"/>
              </a:ext>
            </a:extLst>
          </p:cNvPr>
          <p:cNvSpPr txBox="1"/>
          <p:nvPr/>
        </p:nvSpPr>
        <p:spPr>
          <a:xfrm>
            <a:off x="1019298" y="4957948"/>
            <a:ext cx="65116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err="1"/>
              <a:t>Trening</a:t>
            </a:r>
            <a:r>
              <a:rPr lang="ru-RU"/>
              <a:t> z </a:t>
            </a:r>
            <a:r>
              <a:rPr lang="ru-RU" err="1"/>
              <a:t>zastosowaniem</a:t>
            </a:r>
            <a:r>
              <a:rPr lang="ru-RU"/>
              <a:t> </a:t>
            </a:r>
            <a:r>
              <a:rPr lang="ru-RU" err="1"/>
              <a:t>callbacków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52544F-EEDA-7BF2-6364-7CD2FBB590F8}"/>
              </a:ext>
            </a:extLst>
          </p:cNvPr>
          <p:cNvSpPr txBox="1"/>
          <p:nvPr/>
        </p:nvSpPr>
        <p:spPr>
          <a:xfrm>
            <a:off x="1019298" y="2751116"/>
            <a:ext cx="65116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err="1"/>
              <a:t>Trening</a:t>
            </a:r>
            <a:r>
              <a:rPr lang="ru-RU"/>
              <a:t> </a:t>
            </a:r>
            <a:r>
              <a:rPr lang="ru-RU" err="1"/>
              <a:t>bez</a:t>
            </a:r>
            <a:r>
              <a:rPr lang="ru-RU"/>
              <a:t> </a:t>
            </a:r>
            <a:r>
              <a:rPr lang="ru-RU" err="1"/>
              <a:t>zastosowania</a:t>
            </a:r>
            <a:r>
              <a:rPr lang="ru-RU"/>
              <a:t> </a:t>
            </a:r>
            <a:r>
              <a:rPr lang="ru-RU" err="1"/>
              <a:t>callbacków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965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FF665-D385-4F5C-8CE4-29100CD42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err="1"/>
              <a:t>Testowanie</a:t>
            </a:r>
            <a:r>
              <a:rPr lang="ru-RU" b="1"/>
              <a:t> i </a:t>
            </a:r>
            <a:r>
              <a:rPr lang="ru-RU" b="1" err="1"/>
              <a:t>omówienie</a:t>
            </a:r>
            <a:r>
              <a:rPr lang="ru-RU" b="1"/>
              <a:t> </a:t>
            </a:r>
            <a:r>
              <a:rPr lang="ru-RU" b="1" err="1"/>
              <a:t>metryk</a:t>
            </a:r>
            <a:endParaRPr lang="ru-RU" b="1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4C02AA4-F1DD-3A5B-1FE0-E047263F04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err="1">
                <a:latin typeface="Aptos "/>
                <a:cs typeface="Times New Roman"/>
              </a:rPr>
              <a:t>Bez</a:t>
            </a:r>
            <a:r>
              <a:rPr lang="ru-RU">
                <a:latin typeface="Aptos "/>
                <a:cs typeface="Times New Roman"/>
              </a:rPr>
              <a:t>  </a:t>
            </a:r>
            <a:r>
              <a:rPr lang="ru-RU" err="1">
                <a:latin typeface="Aptos "/>
                <a:cs typeface="Times New Roman"/>
              </a:rPr>
              <a:t>callbacków</a:t>
            </a:r>
            <a:endParaRPr lang="ru-RU" err="1">
              <a:latin typeface="Aptos 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B14DF4-E954-FAE0-B9BA-EB70255F2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0515" y="2505075"/>
            <a:ext cx="5157787" cy="368458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ru-RU"/>
          </a:p>
          <a:p>
            <a:r>
              <a:rPr lang="pl-PL" sz="2400" err="1">
                <a:latin typeface="Aptos "/>
                <a:cs typeface="Times New Roman"/>
              </a:rPr>
              <a:t>Accuracy</a:t>
            </a:r>
            <a:r>
              <a:rPr lang="pl-PL" sz="2400">
                <a:latin typeface="Aptos "/>
                <a:cs typeface="Times New Roman"/>
              </a:rPr>
              <a:t>: 0.7763</a:t>
            </a:r>
            <a:endParaRPr lang="ru-RU" sz="2400">
              <a:latin typeface="Aptos "/>
              <a:cs typeface="Times New Roman"/>
            </a:endParaRPr>
          </a:p>
          <a:p>
            <a:r>
              <a:rPr lang="pl-PL" sz="2400">
                <a:latin typeface="Aptos "/>
                <a:cs typeface="Times New Roman"/>
              </a:rPr>
              <a:t>Precision: 0.8207</a:t>
            </a:r>
            <a:endParaRPr lang="ru-RU" sz="2400">
              <a:latin typeface="Aptos "/>
              <a:cs typeface="Times New Roman"/>
            </a:endParaRPr>
          </a:p>
          <a:p>
            <a:r>
              <a:rPr lang="pl-PL" sz="2400" err="1">
                <a:latin typeface="Aptos "/>
                <a:cs typeface="Times New Roman"/>
              </a:rPr>
              <a:t>Recall</a:t>
            </a:r>
            <a:r>
              <a:rPr lang="pl-PL" sz="2400">
                <a:latin typeface="Aptos "/>
                <a:cs typeface="Times New Roman"/>
              </a:rPr>
              <a:t>: 0.7763</a:t>
            </a:r>
            <a:endParaRPr lang="ru-RU" sz="2400">
              <a:latin typeface="Aptos "/>
              <a:cs typeface="Times New Roman"/>
            </a:endParaRPr>
          </a:p>
          <a:p>
            <a:r>
              <a:rPr lang="pl-PL" sz="2400">
                <a:latin typeface="Aptos "/>
                <a:cs typeface="Times New Roman"/>
              </a:rPr>
              <a:t>F1 </a:t>
            </a:r>
            <a:r>
              <a:rPr lang="pl-PL" sz="2400" err="1">
                <a:latin typeface="Aptos "/>
                <a:cs typeface="Times New Roman"/>
              </a:rPr>
              <a:t>Score</a:t>
            </a:r>
            <a:r>
              <a:rPr lang="pl-PL" sz="2400">
                <a:latin typeface="Aptos "/>
                <a:cs typeface="Times New Roman"/>
              </a:rPr>
              <a:t>: 0.7717</a:t>
            </a:r>
            <a:endParaRPr lang="ru-RU" sz="2400">
              <a:latin typeface="Aptos "/>
              <a:cs typeface="Times New Roman"/>
            </a:endParaRPr>
          </a:p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5DD3B68-5F64-F543-8D3C-7C3D18D1C0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>
                <a:ea typeface="+mn-lt"/>
                <a:cs typeface="+mn-lt"/>
              </a:rPr>
              <a:t>Z  </a:t>
            </a:r>
            <a:r>
              <a:rPr lang="ru-RU" err="1">
                <a:ea typeface="+mn-lt"/>
                <a:cs typeface="+mn-lt"/>
              </a:rPr>
              <a:t>callbackami</a:t>
            </a:r>
            <a:endParaRPr lang="ru-RU" err="1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13E72C-A89A-9472-1682-611B1EDCC7C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endParaRPr lang="pl-PL" sz="2400">
              <a:latin typeface="Aptos "/>
              <a:cs typeface="Times New Roman"/>
            </a:endParaRPr>
          </a:p>
          <a:p>
            <a:pPr algn="just"/>
            <a:r>
              <a:rPr lang="pl-PL" sz="2400" err="1">
                <a:latin typeface="Aptos "/>
                <a:cs typeface="Times New Roman"/>
              </a:rPr>
              <a:t>Accuracy</a:t>
            </a:r>
            <a:r>
              <a:rPr lang="pl-PL" sz="2400">
                <a:latin typeface="Aptos "/>
                <a:cs typeface="Times New Roman"/>
              </a:rPr>
              <a:t>: 0.7931</a:t>
            </a:r>
            <a:endParaRPr lang="ru-RU" sz="2400">
              <a:latin typeface="Aptos "/>
              <a:cs typeface="Times New Roman"/>
            </a:endParaRPr>
          </a:p>
          <a:p>
            <a:pPr algn="just"/>
            <a:r>
              <a:rPr lang="pl-PL" sz="2400">
                <a:latin typeface="Aptos "/>
                <a:cs typeface="Times New Roman"/>
              </a:rPr>
              <a:t>Precision: 0.8304</a:t>
            </a:r>
            <a:endParaRPr lang="ru-RU" sz="2400">
              <a:latin typeface="Aptos "/>
              <a:cs typeface="Times New Roman"/>
            </a:endParaRPr>
          </a:p>
          <a:p>
            <a:pPr algn="just"/>
            <a:r>
              <a:rPr lang="pl-PL" sz="2400" err="1">
                <a:latin typeface="Aptos "/>
                <a:cs typeface="Times New Roman"/>
              </a:rPr>
              <a:t>Recall</a:t>
            </a:r>
            <a:r>
              <a:rPr lang="pl-PL" sz="2400">
                <a:latin typeface="Aptos "/>
                <a:cs typeface="Times New Roman"/>
              </a:rPr>
              <a:t>: 0.7931</a:t>
            </a:r>
            <a:endParaRPr lang="ru-RU" sz="2400">
              <a:latin typeface="Aptos "/>
              <a:cs typeface="Times New Roman"/>
            </a:endParaRPr>
          </a:p>
          <a:p>
            <a:pPr algn="just"/>
            <a:r>
              <a:rPr lang="pl-PL" sz="2400">
                <a:latin typeface="Aptos "/>
                <a:cs typeface="Times New Roman"/>
              </a:rPr>
              <a:t>F1 </a:t>
            </a:r>
            <a:r>
              <a:rPr lang="pl-PL" sz="2400" err="1">
                <a:latin typeface="Aptos "/>
                <a:cs typeface="Times New Roman"/>
              </a:rPr>
              <a:t>Score</a:t>
            </a:r>
            <a:r>
              <a:rPr lang="pl-PL" sz="2400">
                <a:latin typeface="Aptos "/>
                <a:cs typeface="Times New Roman"/>
              </a:rPr>
              <a:t>: 0.7918</a:t>
            </a:r>
            <a:endParaRPr lang="ru-RU" sz="2400">
              <a:latin typeface="Aptos "/>
              <a:cs typeface="Times New Roman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2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CD6F5D6-F9B3-7A1E-909D-64D0DF584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48" y="996275"/>
            <a:ext cx="10515600" cy="956109"/>
          </a:xfrm>
        </p:spPr>
        <p:txBody>
          <a:bodyPr>
            <a:normAutofit fontScale="90000"/>
          </a:bodyPr>
          <a:lstStyle/>
          <a:p>
            <a:r>
              <a:rPr lang="pl-PL" b="1">
                <a:cs typeface="Arial"/>
              </a:rPr>
              <a:t>Znalezienie i przerobienie odpowiednich danych</a:t>
            </a:r>
          </a:p>
        </p:txBody>
      </p:sp>
      <p:sp>
        <p:nvSpPr>
          <p:cNvPr id="9" name="Symbol zastępczy tekstu 3">
            <a:extLst>
              <a:ext uri="{FF2B5EF4-FFF2-40B4-BE49-F238E27FC236}">
                <a16:creationId xmlns:a16="http://schemas.microsoft.com/office/drawing/2014/main" id="{C7E9818F-FDFD-39A5-077A-5D3E91474B90}"/>
              </a:ext>
            </a:extLst>
          </p:cNvPr>
          <p:cNvSpPr txBox="1">
            <a:spLocks/>
          </p:cNvSpPr>
          <p:nvPr/>
        </p:nvSpPr>
        <p:spPr>
          <a:xfrm>
            <a:off x="938309" y="586654"/>
            <a:ext cx="10514877" cy="408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pl-PL">
                <a:ea typeface="+mn-lt"/>
                <a:cs typeface="+mn-lt"/>
              </a:rPr>
              <a:t>System do odczytywania hieroglifów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E16818D1-ECD3-355E-E9BA-6AA05AB15F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30161"/>
            <a:ext cx="5157787" cy="4421078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pl-PL" sz="2000"/>
          </a:p>
          <a:p>
            <a:r>
              <a:rPr lang="pl-PL" sz="2000"/>
              <a:t>Dane potrzebne do odczytywania hieroglifów zostały przez nas znalezione i pobrane ze strony </a:t>
            </a:r>
            <a:r>
              <a:rPr lang="pl-PL" sz="2000" b="1">
                <a:hlinkClick r:id="rId2"/>
              </a:rPr>
              <a:t>Kaggle</a:t>
            </a:r>
            <a:r>
              <a:rPr lang="pl-PL" sz="2000" b="1"/>
              <a:t> - </a:t>
            </a:r>
            <a:r>
              <a:rPr lang="pl-PL" sz="2000" b="1" err="1">
                <a:solidFill>
                  <a:srgbClr val="202124"/>
                </a:solidFill>
              </a:rPr>
              <a:t>Egyptian</a:t>
            </a:r>
            <a:r>
              <a:rPr lang="pl-PL" sz="2000" b="1">
                <a:solidFill>
                  <a:srgbClr val="202124"/>
                </a:solidFill>
              </a:rPr>
              <a:t> </a:t>
            </a:r>
            <a:r>
              <a:rPr lang="pl-PL" sz="2000" b="1" err="1">
                <a:solidFill>
                  <a:srgbClr val="202124"/>
                </a:solidFill>
              </a:rPr>
              <a:t>Hieroglyphics</a:t>
            </a:r>
            <a:r>
              <a:rPr lang="pl-PL" sz="2000" b="1">
                <a:solidFill>
                  <a:srgbClr val="202124"/>
                </a:solidFill>
              </a:rPr>
              <a:t> </a:t>
            </a:r>
            <a:r>
              <a:rPr lang="pl-PL" sz="2000" b="1" err="1">
                <a:solidFill>
                  <a:srgbClr val="202124"/>
                </a:solidFill>
              </a:rPr>
              <a:t>Datasets</a:t>
            </a:r>
            <a:r>
              <a:rPr lang="pl-PL" sz="2000">
                <a:solidFill>
                  <a:srgbClr val="202124"/>
                </a:solidFill>
              </a:rPr>
              <a:t>, będący wyjątkiem z listy znaków Gardinera (95 klas hieroglifów z 736)</a:t>
            </a:r>
          </a:p>
          <a:p>
            <a:r>
              <a:rPr lang="pl-PL" sz="2000"/>
              <a:t>Dane musiały zostanie przetworzone z dużych zdjęć na zdjęcia o wymiarach </a:t>
            </a:r>
            <a:r>
              <a:rPr lang="pl-PL" sz="2000" b="1"/>
              <a:t>50x50px</a:t>
            </a:r>
            <a:r>
              <a:rPr lang="pl-PL" sz="2000"/>
              <a:t> i wykonaliśmy to za pomocą </a:t>
            </a:r>
            <a:r>
              <a:rPr lang="pl-PL" sz="2000" b="1" err="1"/>
              <a:t>ChatGPT</a:t>
            </a:r>
            <a:r>
              <a:rPr lang="pl-PL" sz="2000" b="1"/>
              <a:t> 4o</a:t>
            </a:r>
            <a:r>
              <a:rPr lang="pl-PL" sz="2000"/>
              <a:t>.</a:t>
            </a:r>
          </a:p>
          <a:p>
            <a:r>
              <a:rPr lang="pl-PL" sz="2000"/>
              <a:t>Do zdjęć potrzebowaliśmy również plik </a:t>
            </a:r>
            <a:r>
              <a:rPr lang="pl-PL" sz="2000" b="1"/>
              <a:t>JSON </a:t>
            </a:r>
            <a:r>
              <a:rPr lang="pl-PL" sz="2000"/>
              <a:t>opisujący każde zdjęcie poprzez ID, gdzie są one przypisane do poszczególnych nazw</a:t>
            </a:r>
          </a:p>
        </p:txBody>
      </p:sp>
      <p:pic>
        <p:nvPicPr>
          <p:cNvPr id="10" name="Obraz 9" descr="Obraz zawierający rysowanie, transport, szkic&#10;&#10;Opis wygenerowany automatycznie">
            <a:extLst>
              <a:ext uri="{FF2B5EF4-FFF2-40B4-BE49-F238E27FC236}">
                <a16:creationId xmlns:a16="http://schemas.microsoft.com/office/drawing/2014/main" id="{770EE023-B380-463E-16EA-589118E95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214" y="3280449"/>
            <a:ext cx="2568479" cy="2205951"/>
          </a:xfrm>
          <a:prstGeom prst="rect">
            <a:avLst/>
          </a:prstGeom>
        </p:spPr>
      </p:pic>
      <p:pic>
        <p:nvPicPr>
          <p:cNvPr id="11" name="Obraz 10" descr="Obraz zawierający szkic, koń&#10;&#10;Opis wygenerowany automatycznie">
            <a:extLst>
              <a:ext uri="{FF2B5EF4-FFF2-40B4-BE49-F238E27FC236}">
                <a16:creationId xmlns:a16="http://schemas.microsoft.com/office/drawing/2014/main" id="{BE24FDBC-1478-4F5F-346B-459AFA49DB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6360" y="4137602"/>
            <a:ext cx="476250" cy="476250"/>
          </a:xfrm>
          <a:prstGeom prst="rect">
            <a:avLst/>
          </a:prstGeom>
        </p:spPr>
      </p:pic>
      <p:sp>
        <p:nvSpPr>
          <p:cNvPr id="12" name="Strzałka: w prawo 11">
            <a:extLst>
              <a:ext uri="{FF2B5EF4-FFF2-40B4-BE49-F238E27FC236}">
                <a16:creationId xmlns:a16="http://schemas.microsoft.com/office/drawing/2014/main" id="{5E6BB861-5E90-10FD-92F9-0D37460AD436}"/>
              </a:ext>
            </a:extLst>
          </p:cNvPr>
          <p:cNvSpPr/>
          <p:nvPr/>
        </p:nvSpPr>
        <p:spPr>
          <a:xfrm>
            <a:off x="9459575" y="4329544"/>
            <a:ext cx="977515" cy="10775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14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4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2" name="Rectangle 26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-1500"/>
            <a:ext cx="12191998" cy="6858000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FC87AC-C919-4FE5-BAC3-39509E00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635" y="-1500"/>
            <a:ext cx="8119933" cy="6858001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D0659F6-0853-468D-B1B2-44FDBE98B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9272" y="-3000"/>
            <a:ext cx="12201265" cy="6859501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24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8536" y="0"/>
            <a:ext cx="11718098" cy="6858000"/>
          </a:xfrm>
          <a:prstGeom prst="rect">
            <a:avLst/>
          </a:prstGeom>
          <a:gradFill>
            <a:gsLst>
              <a:gs pos="19000">
                <a:srgbClr val="000000">
                  <a:alpha val="62000"/>
                </a:srgbClr>
              </a:gs>
              <a:gs pos="100000">
                <a:schemeClr val="accent1">
                  <a:lumMod val="75000"/>
                  <a:alpha val="44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ytuł 1">
            <a:extLst>
              <a:ext uri="{FF2B5EF4-FFF2-40B4-BE49-F238E27FC236}">
                <a16:creationId xmlns:a16="http://schemas.microsoft.com/office/drawing/2014/main" id="{29FEB837-0205-7B04-21E3-92345768F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639" y="561203"/>
            <a:ext cx="9932691" cy="116599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>
                <a:solidFill>
                  <a:srgbClr val="FFFFFF"/>
                </a:solidFill>
              </a:rPr>
              <a:t>Prompty ChatGPT 4o</a:t>
            </a:r>
            <a:endParaRPr lang="en-US" sz="4800">
              <a:solidFill>
                <a:srgbClr val="FFFFFF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7ACDD7-882D-4B81-A213-84C82B96B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" y="2888341"/>
            <a:ext cx="12203819" cy="3968158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ymbol zastępczy tekstu 3">
            <a:extLst>
              <a:ext uri="{FF2B5EF4-FFF2-40B4-BE49-F238E27FC236}">
                <a16:creationId xmlns:a16="http://schemas.microsoft.com/office/drawing/2014/main" id="{6306CC2E-EB46-9B6C-28F2-45618C155549}"/>
              </a:ext>
            </a:extLst>
          </p:cNvPr>
          <p:cNvSpPr txBox="1">
            <a:spLocks/>
          </p:cNvSpPr>
          <p:nvPr/>
        </p:nvSpPr>
        <p:spPr>
          <a:xfrm>
            <a:off x="1127570" y="5791201"/>
            <a:ext cx="9932690" cy="508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rgbClr val="FFFFFF"/>
                </a:solidFill>
              </a:rPr>
              <a:t>System do odczytywania hieroglifów</a:t>
            </a:r>
          </a:p>
        </p:txBody>
      </p:sp>
      <p:pic>
        <p:nvPicPr>
          <p:cNvPr id="20" name="Obraz 19" descr="Obraz zawierający ptak, tekst, szkic, clipart&#10;&#10;Opis wygenerowany automatycznie">
            <a:extLst>
              <a:ext uri="{FF2B5EF4-FFF2-40B4-BE49-F238E27FC236}">
                <a16:creationId xmlns:a16="http://schemas.microsoft.com/office/drawing/2014/main" id="{5C69F4CE-C92D-D19F-4B91-0AD47F14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8784" y="2206091"/>
            <a:ext cx="4481866" cy="3014055"/>
          </a:xfrm>
          <a:prstGeom prst="rect">
            <a:avLst/>
          </a:prstGeom>
        </p:spPr>
      </p:pic>
      <p:pic>
        <p:nvPicPr>
          <p:cNvPr id="19" name="Obraz 18" descr="Obraz zawierający tekst, zrzut ekranu, ptak&#10;&#10;Opis wygenerowany automatycznie">
            <a:extLst>
              <a:ext uri="{FF2B5EF4-FFF2-40B4-BE49-F238E27FC236}">
                <a16:creationId xmlns:a16="http://schemas.microsoft.com/office/drawing/2014/main" id="{A67B725F-6C8B-3167-6137-830DBC0B0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875" y="2243804"/>
            <a:ext cx="4486215" cy="293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1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-1500"/>
            <a:ext cx="12191998" cy="6858000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FFC87AC-C919-4FE5-BAC3-39509E00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635" y="-1500"/>
            <a:ext cx="8119933" cy="6858001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0659F6-0853-468D-B1B2-44FDBE98B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9272" y="-3000"/>
            <a:ext cx="12201265" cy="6859501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24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8536" y="0"/>
            <a:ext cx="11718098" cy="6858000"/>
          </a:xfrm>
          <a:prstGeom prst="rect">
            <a:avLst/>
          </a:prstGeom>
          <a:gradFill>
            <a:gsLst>
              <a:gs pos="19000">
                <a:srgbClr val="000000">
                  <a:alpha val="62000"/>
                </a:srgbClr>
              </a:gs>
              <a:gs pos="100000">
                <a:schemeClr val="accent1">
                  <a:lumMod val="75000"/>
                  <a:alpha val="44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ytuł 1">
            <a:extLst>
              <a:ext uri="{FF2B5EF4-FFF2-40B4-BE49-F238E27FC236}">
                <a16:creationId xmlns:a16="http://schemas.microsoft.com/office/drawing/2014/main" id="{06C19050-40C3-2D89-9754-41EFAEE52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639" y="561203"/>
            <a:ext cx="9932691" cy="116599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>
                <a:solidFill>
                  <a:srgbClr val="FFFFFF"/>
                </a:solidFill>
              </a:rPr>
              <a:t>Prompty ChatGPT 4o</a:t>
            </a:r>
            <a:endParaRPr lang="en-US" sz="4800">
              <a:solidFill>
                <a:srgbClr val="FFFFFF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77ACDD7-882D-4B81-A213-84C82B96B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" y="2888341"/>
            <a:ext cx="12203819" cy="3968158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ymbol zastępczy tekstu 3">
            <a:extLst>
              <a:ext uri="{FF2B5EF4-FFF2-40B4-BE49-F238E27FC236}">
                <a16:creationId xmlns:a16="http://schemas.microsoft.com/office/drawing/2014/main" id="{75FBD8CF-1B40-D8DB-D0F6-9E76E7245848}"/>
              </a:ext>
            </a:extLst>
          </p:cNvPr>
          <p:cNvSpPr txBox="1">
            <a:spLocks/>
          </p:cNvSpPr>
          <p:nvPr/>
        </p:nvSpPr>
        <p:spPr>
          <a:xfrm>
            <a:off x="1127570" y="5791201"/>
            <a:ext cx="9932690" cy="508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>
                <a:solidFill>
                  <a:srgbClr val="FFFFFF"/>
                </a:solidFill>
              </a:rPr>
              <a:t>System do odczytywania hieroglifów</a:t>
            </a:r>
          </a:p>
        </p:txBody>
      </p:sp>
      <p:pic>
        <p:nvPicPr>
          <p:cNvPr id="14" name="Obraz 13" descr="Obraz zawierający tekst, zrzut ekranu, oprogramowanie, Czcionka&#10;&#10;Opis wygenerowany automatycznie">
            <a:extLst>
              <a:ext uri="{FF2B5EF4-FFF2-40B4-BE49-F238E27FC236}">
                <a16:creationId xmlns:a16="http://schemas.microsoft.com/office/drawing/2014/main" id="{37E22802-DE81-9C66-6851-AF7A8AA0A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333" y="2133758"/>
            <a:ext cx="4135070" cy="3235692"/>
          </a:xfrm>
          <a:prstGeom prst="rect">
            <a:avLst/>
          </a:prstGeom>
        </p:spPr>
      </p:pic>
      <p:pic>
        <p:nvPicPr>
          <p:cNvPr id="16" name="Obraz 15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49C85E27-ADA6-6434-83FA-E14E5A3A3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724" y="2500992"/>
            <a:ext cx="4486215" cy="250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44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19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az 4" descr="Obraz zawierający tekst, zrzut ekranu, oprogramowanie&#10;&#10;Opis wygenerowany automatycznie">
            <a:extLst>
              <a:ext uri="{FF2B5EF4-FFF2-40B4-BE49-F238E27FC236}">
                <a16:creationId xmlns:a16="http://schemas.microsoft.com/office/drawing/2014/main" id="{C1374F24-AEA5-A4EF-5110-E6F633D00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316" y="2365285"/>
            <a:ext cx="3542097" cy="3938756"/>
          </a:xfrm>
          <a:prstGeom prst="rect">
            <a:avLst/>
          </a:prstGeom>
        </p:spPr>
      </p:pic>
      <p:sp>
        <p:nvSpPr>
          <p:cNvPr id="18" name="Tytuł 1">
            <a:extLst>
              <a:ext uri="{FF2B5EF4-FFF2-40B4-BE49-F238E27FC236}">
                <a16:creationId xmlns:a16="http://schemas.microsoft.com/office/drawing/2014/main" id="{73B9CB04-0BFF-A35B-07AF-403D47D47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48" y="996275"/>
            <a:ext cx="10515600" cy="956109"/>
          </a:xfrm>
        </p:spPr>
        <p:txBody>
          <a:bodyPr>
            <a:normAutofit fontScale="90000"/>
          </a:bodyPr>
          <a:lstStyle/>
          <a:p>
            <a:r>
              <a:rPr lang="pl-PL" b="1">
                <a:cs typeface="Arial"/>
              </a:rPr>
              <a:t>Wygenerowane dane – obrazy i etykiety (</a:t>
            </a:r>
            <a:r>
              <a:rPr lang="pl-PL" b="1" err="1">
                <a:cs typeface="Arial"/>
              </a:rPr>
              <a:t>labels</a:t>
            </a:r>
            <a:r>
              <a:rPr lang="pl-PL" b="1">
                <a:cs typeface="Arial"/>
              </a:rPr>
              <a:t>)</a:t>
            </a:r>
            <a:endParaRPr lang="pl-PL"/>
          </a:p>
        </p:txBody>
      </p:sp>
      <p:sp>
        <p:nvSpPr>
          <p:cNvPr id="21" name="Symbol zastępczy tekstu 3">
            <a:extLst>
              <a:ext uri="{FF2B5EF4-FFF2-40B4-BE49-F238E27FC236}">
                <a16:creationId xmlns:a16="http://schemas.microsoft.com/office/drawing/2014/main" id="{744D04E6-99AC-34FE-1EC8-D9280EA90203}"/>
              </a:ext>
            </a:extLst>
          </p:cNvPr>
          <p:cNvSpPr txBox="1">
            <a:spLocks/>
          </p:cNvSpPr>
          <p:nvPr/>
        </p:nvSpPr>
        <p:spPr>
          <a:xfrm>
            <a:off x="938309" y="586654"/>
            <a:ext cx="10514877" cy="408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pl-PL" sz="2000">
                <a:ea typeface="+mn-lt"/>
                <a:cs typeface="+mn-lt"/>
              </a:rPr>
              <a:t>Model rozpoznawania hieroglifów z użyciem </a:t>
            </a:r>
            <a:r>
              <a:rPr lang="pl-PL" sz="2000" err="1">
                <a:ea typeface="+mn-lt"/>
                <a:cs typeface="+mn-lt"/>
              </a:rPr>
              <a:t>konwolucyjnej</a:t>
            </a:r>
            <a:r>
              <a:rPr lang="pl-PL" sz="2000">
                <a:ea typeface="+mn-lt"/>
                <a:cs typeface="+mn-lt"/>
              </a:rPr>
              <a:t> sieci neuronowej (CNN)</a:t>
            </a:r>
            <a:endParaRPr lang="pl-PL" sz="2000"/>
          </a:p>
        </p:txBody>
      </p:sp>
      <p:pic>
        <p:nvPicPr>
          <p:cNvPr id="2" name="Obraz 1" descr="Obraz zawierający szkic, design&#10;&#10;Opis wygenerowany automatycznie">
            <a:extLst>
              <a:ext uri="{FF2B5EF4-FFF2-40B4-BE49-F238E27FC236}">
                <a16:creationId xmlns:a16="http://schemas.microsoft.com/office/drawing/2014/main" id="{2F7100FD-E6F1-1AE9-DD1D-9EC1D8EB3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1148" y="2128693"/>
            <a:ext cx="476250" cy="476250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F73531A0-32FC-B7C1-FF50-1AF68C372A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087" y="3960572"/>
            <a:ext cx="476250" cy="47625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FFD99C80-6A7D-27E5-80B3-4AB20451F5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2542" y="5561542"/>
            <a:ext cx="476250" cy="476250"/>
          </a:xfrm>
          <a:prstGeom prst="rect">
            <a:avLst/>
          </a:prstGeom>
        </p:spPr>
      </p:pic>
      <p:pic>
        <p:nvPicPr>
          <p:cNvPr id="6" name="Obraz 5" descr="Obraz zawierający narzędzie, wyroby z metalu, hak&#10;&#10;Opis wygenerowany automatycznie">
            <a:extLst>
              <a:ext uri="{FF2B5EF4-FFF2-40B4-BE49-F238E27FC236}">
                <a16:creationId xmlns:a16="http://schemas.microsoft.com/office/drawing/2014/main" id="{C21DB617-B266-1B09-4EFF-0F0D291881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8360" y="4337723"/>
            <a:ext cx="476250" cy="47625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93772DD3-3DF3-A5B4-5649-0570EF96CA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1421" y="5092027"/>
            <a:ext cx="476250" cy="476250"/>
          </a:xfrm>
          <a:prstGeom prst="rect">
            <a:avLst/>
          </a:prstGeom>
        </p:spPr>
      </p:pic>
      <p:pic>
        <p:nvPicPr>
          <p:cNvPr id="8" name="Obraz 7" descr="Obraz zawierający klucz, narzędzie&#10;&#10;Opis wygenerowany automatycznie">
            <a:extLst>
              <a:ext uri="{FF2B5EF4-FFF2-40B4-BE49-F238E27FC236}">
                <a16:creationId xmlns:a16="http://schemas.microsoft.com/office/drawing/2014/main" id="{7D35AB8E-51DD-2D75-F93B-E58FE1C3FE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1420" y="2844512"/>
            <a:ext cx="476250" cy="476250"/>
          </a:xfrm>
          <a:prstGeom prst="rect">
            <a:avLst/>
          </a:prstGeom>
        </p:spPr>
      </p:pic>
      <p:pic>
        <p:nvPicPr>
          <p:cNvPr id="10" name="Obraz 9" descr="Obraz zawierający szkic, królik&#10;&#10;Opis wygenerowany automatycznie">
            <a:extLst>
              <a:ext uri="{FF2B5EF4-FFF2-40B4-BE49-F238E27FC236}">
                <a16:creationId xmlns:a16="http://schemas.microsoft.com/office/drawing/2014/main" id="{F9EDAAE1-C63B-9E33-AE53-331B944C23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79662" y="3498754"/>
            <a:ext cx="476250" cy="476250"/>
          </a:xfrm>
          <a:prstGeom prst="rect">
            <a:avLst/>
          </a:prstGeom>
        </p:spPr>
      </p:pic>
      <p:pic>
        <p:nvPicPr>
          <p:cNvPr id="11" name="Obraz 10" descr="Obraz zawierający szkic&#10;&#10;Opis wygenerowany automatycznie">
            <a:extLst>
              <a:ext uri="{FF2B5EF4-FFF2-40B4-BE49-F238E27FC236}">
                <a16:creationId xmlns:a16="http://schemas.microsoft.com/office/drawing/2014/main" id="{E8421C74-8109-9666-0577-F88CB016E4F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51875" y="3260148"/>
            <a:ext cx="476250" cy="476250"/>
          </a:xfrm>
          <a:prstGeom prst="rect">
            <a:avLst/>
          </a:prstGeom>
        </p:spPr>
      </p:pic>
      <p:pic>
        <p:nvPicPr>
          <p:cNvPr id="12" name="Obraz 11" descr="Obraz zawierający narzędzie&#10;&#10;Opis wygenerowany automatycznie">
            <a:extLst>
              <a:ext uri="{FF2B5EF4-FFF2-40B4-BE49-F238E27FC236}">
                <a16:creationId xmlns:a16="http://schemas.microsoft.com/office/drawing/2014/main" id="{2A4DD08E-58A0-B42E-4800-B6DDDAB578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87906" y="2690572"/>
            <a:ext cx="476250" cy="476250"/>
          </a:xfrm>
          <a:prstGeom prst="rect">
            <a:avLst/>
          </a:prstGeom>
        </p:spPr>
      </p:pic>
      <p:pic>
        <p:nvPicPr>
          <p:cNvPr id="13" name="Obraz 12" descr="Obraz zawierający tekst, design&#10;&#10;Opis wygenerowany automatycznie">
            <a:extLst>
              <a:ext uri="{FF2B5EF4-FFF2-40B4-BE49-F238E27FC236}">
                <a16:creationId xmlns:a16="http://schemas.microsoft.com/office/drawing/2014/main" id="{E1A0C4A8-A7FB-FB18-404F-8E8E43F164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83875" y="5130511"/>
            <a:ext cx="4762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1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ytuł 1">
            <a:extLst>
              <a:ext uri="{FF2B5EF4-FFF2-40B4-BE49-F238E27FC236}">
                <a16:creationId xmlns:a16="http://schemas.microsoft.com/office/drawing/2014/main" id="{73B9CB04-0BFF-A35B-07AF-403D47D47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48" y="996275"/>
            <a:ext cx="10515600" cy="956109"/>
          </a:xfrm>
        </p:spPr>
        <p:txBody>
          <a:bodyPr>
            <a:normAutofit fontScale="90000"/>
          </a:bodyPr>
          <a:lstStyle/>
          <a:p>
            <a:r>
              <a:rPr lang="pl-PL" b="1">
                <a:cs typeface="Arial"/>
              </a:rPr>
              <a:t>Zamiana postaci obrazków do macierzy liczb </a:t>
            </a:r>
          </a:p>
        </p:txBody>
      </p:sp>
      <p:sp>
        <p:nvSpPr>
          <p:cNvPr id="21" name="Symbol zastępczy tekstu 3">
            <a:extLst>
              <a:ext uri="{FF2B5EF4-FFF2-40B4-BE49-F238E27FC236}">
                <a16:creationId xmlns:a16="http://schemas.microsoft.com/office/drawing/2014/main" id="{744D04E6-99AC-34FE-1EC8-D9280EA90203}"/>
              </a:ext>
            </a:extLst>
          </p:cNvPr>
          <p:cNvSpPr txBox="1">
            <a:spLocks/>
          </p:cNvSpPr>
          <p:nvPr/>
        </p:nvSpPr>
        <p:spPr>
          <a:xfrm>
            <a:off x="938309" y="586654"/>
            <a:ext cx="10514877" cy="408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pl-PL" sz="2000">
                <a:ea typeface="+mn-lt"/>
                <a:cs typeface="+mn-lt"/>
              </a:rPr>
              <a:t>Model rozpoznawania hieroglifów z użyciem </a:t>
            </a:r>
            <a:r>
              <a:rPr lang="pl-PL" sz="2000" err="1">
                <a:ea typeface="+mn-lt"/>
                <a:cs typeface="+mn-lt"/>
              </a:rPr>
              <a:t>konwolucyjnej</a:t>
            </a:r>
            <a:r>
              <a:rPr lang="pl-PL" sz="2000">
                <a:ea typeface="+mn-lt"/>
                <a:cs typeface="+mn-lt"/>
              </a:rPr>
              <a:t> sieci neuronowej (CNN)</a:t>
            </a:r>
            <a:endParaRPr lang="pl-PL" sz="200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064BE615-0AF4-4015-4918-FF764E443084}"/>
              </a:ext>
            </a:extLst>
          </p:cNvPr>
          <p:cNvSpPr txBox="1"/>
          <p:nvPr/>
        </p:nvSpPr>
        <p:spPr>
          <a:xfrm>
            <a:off x="7403522" y="2352386"/>
            <a:ext cx="428625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/>
              <a:t>Obraz – macierz liczb: </a:t>
            </a:r>
          </a:p>
          <a:p>
            <a:r>
              <a:rPr lang="pl-PL"/>
              <a:t>0.0 - biel, 1.0 - czerń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1AB95B61-820A-BF7C-5898-5203C3B51050}"/>
              </a:ext>
            </a:extLst>
          </p:cNvPr>
          <p:cNvSpPr txBox="1"/>
          <p:nvPr/>
        </p:nvSpPr>
        <p:spPr>
          <a:xfrm>
            <a:off x="7157356" y="3442607"/>
            <a:ext cx="477610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/>
              <a:t>Funkcja </a:t>
            </a:r>
            <a:r>
              <a:rPr lang="pl-PL" b="1" err="1"/>
              <a:t>imgread</a:t>
            </a:r>
            <a:r>
              <a:rPr lang="pl-PL" b="1"/>
              <a:t>(</a:t>
            </a:r>
            <a:r>
              <a:rPr lang="pl-PL" b="1" err="1"/>
              <a:t>img_path</a:t>
            </a:r>
            <a:r>
              <a:rPr lang="pl-PL" b="1"/>
              <a:t>)</a:t>
            </a:r>
            <a:r>
              <a:rPr lang="pl-PL"/>
              <a:t> z biblioteki </a:t>
            </a:r>
            <a:r>
              <a:rPr lang="pl-PL" b="1" err="1"/>
              <a:t>skimage</a:t>
            </a:r>
            <a:endParaRPr lang="pl-PL" b="1"/>
          </a:p>
          <a:p>
            <a:endParaRPr lang="pl-PL" b="1"/>
          </a:p>
          <a:p>
            <a:r>
              <a:rPr lang="pl-PL"/>
              <a:t>Funkcja </a:t>
            </a:r>
            <a:r>
              <a:rPr lang="pl-PL" b="1" err="1"/>
              <a:t>img_as_float</a:t>
            </a:r>
            <a:r>
              <a:rPr lang="pl-PL" b="1"/>
              <a:t>(image) </a:t>
            </a:r>
            <a:r>
              <a:rPr lang="pl-PL"/>
              <a:t> z biblioteki </a:t>
            </a:r>
            <a:r>
              <a:rPr lang="pl-PL" b="1" err="1"/>
              <a:t>skimage.util</a:t>
            </a:r>
          </a:p>
        </p:txBody>
      </p:sp>
      <p:pic>
        <p:nvPicPr>
          <p:cNvPr id="3" name="Obraz 2" descr="Obraz zawierający tekst, zrzut ekranu, linia, diagram&#10;&#10;Opis wygenerowany automatycznie">
            <a:extLst>
              <a:ext uri="{FF2B5EF4-FFF2-40B4-BE49-F238E27FC236}">
                <a16:creationId xmlns:a16="http://schemas.microsoft.com/office/drawing/2014/main" id="{D8D551ED-22F0-A147-00B2-E259F9A4D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66" y="2535382"/>
            <a:ext cx="664845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03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ytuł 1">
            <a:extLst>
              <a:ext uri="{FF2B5EF4-FFF2-40B4-BE49-F238E27FC236}">
                <a16:creationId xmlns:a16="http://schemas.microsoft.com/office/drawing/2014/main" id="{73B9CB04-0BFF-A35B-07AF-403D47D47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48" y="996275"/>
            <a:ext cx="10515600" cy="956109"/>
          </a:xfrm>
        </p:spPr>
        <p:txBody>
          <a:bodyPr>
            <a:normAutofit fontScale="90000"/>
          </a:bodyPr>
          <a:lstStyle/>
          <a:p>
            <a:r>
              <a:rPr lang="pl-PL" b="1">
                <a:cs typeface="Arial"/>
              </a:rPr>
              <a:t>Zamiana postaci etykiet do liczb, a następnie kodowania one-hot</a:t>
            </a:r>
          </a:p>
        </p:txBody>
      </p:sp>
      <p:sp>
        <p:nvSpPr>
          <p:cNvPr id="21" name="Symbol zastępczy tekstu 3">
            <a:extLst>
              <a:ext uri="{FF2B5EF4-FFF2-40B4-BE49-F238E27FC236}">
                <a16:creationId xmlns:a16="http://schemas.microsoft.com/office/drawing/2014/main" id="{744D04E6-99AC-34FE-1EC8-D9280EA90203}"/>
              </a:ext>
            </a:extLst>
          </p:cNvPr>
          <p:cNvSpPr txBox="1">
            <a:spLocks/>
          </p:cNvSpPr>
          <p:nvPr/>
        </p:nvSpPr>
        <p:spPr>
          <a:xfrm>
            <a:off x="938309" y="586654"/>
            <a:ext cx="10514877" cy="408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pl-PL" sz="2000">
                <a:ea typeface="+mn-lt"/>
                <a:cs typeface="+mn-lt"/>
              </a:rPr>
              <a:t>Model rozpoznawania hieroglifów z użyciem </a:t>
            </a:r>
            <a:r>
              <a:rPr lang="pl-PL" sz="2000" err="1">
                <a:ea typeface="+mn-lt"/>
                <a:cs typeface="+mn-lt"/>
              </a:rPr>
              <a:t>konwolucyjnej</a:t>
            </a:r>
            <a:r>
              <a:rPr lang="pl-PL" sz="2000">
                <a:ea typeface="+mn-lt"/>
                <a:cs typeface="+mn-lt"/>
              </a:rPr>
              <a:t> sieci neuronowej (CNN)</a:t>
            </a:r>
            <a:endParaRPr lang="pl-PL" sz="2000"/>
          </a:p>
        </p:txBody>
      </p:sp>
      <p:pic>
        <p:nvPicPr>
          <p:cNvPr id="2" name="Obraz 1" descr="Obraz zawierający tekst, zrzut ekranu, Czcionka, numer&#10;&#10;Opis wygenerowany automatycznie">
            <a:extLst>
              <a:ext uri="{FF2B5EF4-FFF2-40B4-BE49-F238E27FC236}">
                <a16:creationId xmlns:a16="http://schemas.microsoft.com/office/drawing/2014/main" id="{74BC072B-D05A-E66D-9AF1-DB4D3353C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884" y="2163618"/>
            <a:ext cx="2150053" cy="4493491"/>
          </a:xfrm>
          <a:prstGeom prst="rect">
            <a:avLst/>
          </a:prstGeom>
        </p:spPr>
      </p:pic>
      <p:pic>
        <p:nvPicPr>
          <p:cNvPr id="5" name="Obraz 4" descr="Obraz zawierający tekst, zrzut ekranu, Czcionka, linia&#10;&#10;Opis wygenerowany automatycznie">
            <a:extLst>
              <a:ext uri="{FF2B5EF4-FFF2-40B4-BE49-F238E27FC236}">
                <a16:creationId xmlns:a16="http://schemas.microsoft.com/office/drawing/2014/main" id="{447045E5-5B57-D151-7010-53A19DFAF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716" y="3225223"/>
            <a:ext cx="6266296" cy="3051464"/>
          </a:xfrm>
          <a:prstGeom prst="rect">
            <a:avLst/>
          </a:prstGeom>
        </p:spPr>
      </p:pic>
      <p:pic>
        <p:nvPicPr>
          <p:cNvPr id="7" name="Obraz 6" descr="Obraz zawierający zrzut ekranu, Czcionka, tekst, design&#10;&#10;Opis wygenerowany automatycznie">
            <a:extLst>
              <a:ext uri="{FF2B5EF4-FFF2-40B4-BE49-F238E27FC236}">
                <a16:creationId xmlns:a16="http://schemas.microsoft.com/office/drawing/2014/main" id="{10BA696D-6D33-6BE5-03AE-6BAC93455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9031" y="2732520"/>
            <a:ext cx="1638300" cy="1924050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FA9E7B24-1AE3-E490-6E15-5A83D90D5DF0}"/>
              </a:ext>
            </a:extLst>
          </p:cNvPr>
          <p:cNvSpPr txBox="1"/>
          <p:nvPr/>
        </p:nvSpPr>
        <p:spPr>
          <a:xfrm>
            <a:off x="6119090" y="1991590"/>
            <a:ext cx="572943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/>
              <a:t>N – liczba wszystkich użytych klas hieroglifów (etykiet)</a:t>
            </a:r>
          </a:p>
          <a:p>
            <a:r>
              <a:rPr lang="pl-PL"/>
              <a:t>M – liczba obrazków z </a:t>
            </a:r>
            <a:r>
              <a:rPr lang="pl-PL" err="1"/>
              <a:t>hierglifami</a:t>
            </a:r>
            <a:r>
              <a:rPr lang="pl-PL"/>
              <a:t> dla danej klasy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A5C247D0-1F30-9896-1F89-D7FA73C73E02}"/>
              </a:ext>
            </a:extLst>
          </p:cNvPr>
          <p:cNvSpPr txBox="1"/>
          <p:nvPr/>
        </p:nvSpPr>
        <p:spPr>
          <a:xfrm>
            <a:off x="533977" y="2294659"/>
            <a:ext cx="4185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/>
              <a:t>1.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91D64F2C-879D-9510-74BF-16D007124651}"/>
              </a:ext>
            </a:extLst>
          </p:cNvPr>
          <p:cNvSpPr txBox="1"/>
          <p:nvPr/>
        </p:nvSpPr>
        <p:spPr>
          <a:xfrm>
            <a:off x="3925454" y="2208068"/>
            <a:ext cx="43295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/>
              <a:t>2.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BFEFA09E-9920-61AD-E38E-AAB6FCDE8AC6}"/>
              </a:ext>
            </a:extLst>
          </p:cNvPr>
          <p:cNvSpPr txBox="1"/>
          <p:nvPr/>
        </p:nvSpPr>
        <p:spPr>
          <a:xfrm>
            <a:off x="6075795" y="2871932"/>
            <a:ext cx="4733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/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725820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ytuł 1">
            <a:extLst>
              <a:ext uri="{FF2B5EF4-FFF2-40B4-BE49-F238E27FC236}">
                <a16:creationId xmlns:a16="http://schemas.microsoft.com/office/drawing/2014/main" id="{73B9CB04-0BFF-A35B-07AF-403D47D47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48" y="996275"/>
            <a:ext cx="10515600" cy="956109"/>
          </a:xfrm>
        </p:spPr>
        <p:txBody>
          <a:bodyPr>
            <a:normAutofit fontScale="90000"/>
          </a:bodyPr>
          <a:lstStyle/>
          <a:p>
            <a:r>
              <a:rPr lang="pl-PL" b="1">
                <a:cs typeface="Arial"/>
              </a:rPr>
              <a:t>Przechowywanie obrazów i etykiet w </a:t>
            </a:r>
            <a:r>
              <a:rPr lang="pl-PL" b="1" err="1">
                <a:cs typeface="Arial"/>
              </a:rPr>
              <a:t>datasecie</a:t>
            </a:r>
            <a:r>
              <a:rPr lang="pl-PL" b="1">
                <a:cs typeface="Arial"/>
              </a:rPr>
              <a:t> </a:t>
            </a:r>
            <a:r>
              <a:rPr lang="pl-PL" b="1" err="1">
                <a:cs typeface="Arial"/>
              </a:rPr>
              <a:t>torch</a:t>
            </a:r>
            <a:r>
              <a:rPr lang="pl-PL" b="1">
                <a:cs typeface="Arial"/>
              </a:rPr>
              <a:t> w postaci macierzy (tensorów) </a:t>
            </a:r>
          </a:p>
        </p:txBody>
      </p:sp>
      <p:sp>
        <p:nvSpPr>
          <p:cNvPr id="21" name="Symbol zastępczy tekstu 3">
            <a:extLst>
              <a:ext uri="{FF2B5EF4-FFF2-40B4-BE49-F238E27FC236}">
                <a16:creationId xmlns:a16="http://schemas.microsoft.com/office/drawing/2014/main" id="{744D04E6-99AC-34FE-1EC8-D9280EA90203}"/>
              </a:ext>
            </a:extLst>
          </p:cNvPr>
          <p:cNvSpPr txBox="1">
            <a:spLocks/>
          </p:cNvSpPr>
          <p:nvPr/>
        </p:nvSpPr>
        <p:spPr>
          <a:xfrm>
            <a:off x="938309" y="586654"/>
            <a:ext cx="10514877" cy="4082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pl-PL" sz="2000">
                <a:ea typeface="+mn-lt"/>
                <a:cs typeface="+mn-lt"/>
              </a:rPr>
              <a:t>Model rozpoznawania hieroglifów z użyciem </a:t>
            </a:r>
            <a:r>
              <a:rPr lang="pl-PL" sz="2000" err="1">
                <a:ea typeface="+mn-lt"/>
                <a:cs typeface="+mn-lt"/>
              </a:rPr>
              <a:t>konwolucyjnej</a:t>
            </a:r>
            <a:r>
              <a:rPr lang="pl-PL" sz="2000">
                <a:ea typeface="+mn-lt"/>
                <a:cs typeface="+mn-lt"/>
              </a:rPr>
              <a:t> sieci neuronowej (CNN)</a:t>
            </a:r>
            <a:endParaRPr lang="pl-PL" sz="2000"/>
          </a:p>
        </p:txBody>
      </p:sp>
      <p:pic>
        <p:nvPicPr>
          <p:cNvPr id="2" name="Obraz 1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177DC588-4DC9-56C9-4E74-EF40329BD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408" y="2858511"/>
            <a:ext cx="9058275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98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ytuł 1">
            <a:extLst>
              <a:ext uri="{FF2B5EF4-FFF2-40B4-BE49-F238E27FC236}">
                <a16:creationId xmlns:a16="http://schemas.microsoft.com/office/drawing/2014/main" id="{73B9CB04-0BFF-A35B-07AF-403D47D47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90" y="985390"/>
            <a:ext cx="5551715" cy="2447450"/>
          </a:xfrm>
        </p:spPr>
        <p:txBody>
          <a:bodyPr>
            <a:normAutofit/>
          </a:bodyPr>
          <a:lstStyle/>
          <a:p>
            <a:r>
              <a:rPr lang="pl-PL" sz="2400">
                <a:ea typeface="+mj-lt"/>
                <a:cs typeface="+mj-lt"/>
              </a:rPr>
              <a:t>funkcja </a:t>
            </a:r>
            <a:r>
              <a:rPr lang="pl-PL" sz="2400" b="1" err="1">
                <a:ea typeface="+mj-lt"/>
                <a:cs typeface="+mj-lt"/>
              </a:rPr>
              <a:t>train_test_split</a:t>
            </a:r>
            <a:r>
              <a:rPr lang="pl-PL" sz="2400">
                <a:ea typeface="+mj-lt"/>
                <a:cs typeface="+mj-lt"/>
              </a:rPr>
              <a:t> z biblioteki </a:t>
            </a:r>
            <a:r>
              <a:rPr lang="pl-PL" sz="2400" b="1" err="1">
                <a:ea typeface="+mj-lt"/>
                <a:cs typeface="+mj-lt"/>
              </a:rPr>
              <a:t>sklearn.model_selection</a:t>
            </a:r>
            <a:endParaRPr lang="pl-PL" sz="2400" b="1"/>
          </a:p>
        </p:txBody>
      </p:sp>
      <p:sp>
        <p:nvSpPr>
          <p:cNvPr id="21" name="Symbol zastępczy tekstu 3">
            <a:extLst>
              <a:ext uri="{FF2B5EF4-FFF2-40B4-BE49-F238E27FC236}">
                <a16:creationId xmlns:a16="http://schemas.microsoft.com/office/drawing/2014/main" id="{744D04E6-99AC-34FE-1EC8-D9280EA90203}"/>
              </a:ext>
            </a:extLst>
          </p:cNvPr>
          <p:cNvSpPr txBox="1">
            <a:spLocks/>
          </p:cNvSpPr>
          <p:nvPr/>
        </p:nvSpPr>
        <p:spPr>
          <a:xfrm>
            <a:off x="6490023" y="586654"/>
            <a:ext cx="4963163" cy="80015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pl-PL" sz="2000">
                <a:ea typeface="+mn-lt"/>
                <a:cs typeface="+mn-lt"/>
              </a:rPr>
              <a:t>Model rozpoznawania hieroglifów z użyciem </a:t>
            </a:r>
            <a:r>
              <a:rPr lang="pl-PL" sz="2000" err="1">
                <a:ea typeface="+mn-lt"/>
                <a:cs typeface="+mn-lt"/>
              </a:rPr>
              <a:t>konwolucyjnej</a:t>
            </a:r>
            <a:r>
              <a:rPr lang="pl-PL" sz="2000">
                <a:ea typeface="+mn-lt"/>
                <a:cs typeface="+mn-lt"/>
              </a:rPr>
              <a:t> sieci neuronowej (CNN)</a:t>
            </a:r>
            <a:endParaRPr lang="pl-PL" sz="200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2237C62D-86B4-9B3C-1D25-1C09A6079D87}"/>
              </a:ext>
            </a:extLst>
          </p:cNvPr>
          <p:cNvSpPr txBox="1"/>
          <p:nvPr/>
        </p:nvSpPr>
        <p:spPr>
          <a:xfrm>
            <a:off x="6342660" y="3427762"/>
            <a:ext cx="5848678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/>
              <a:t>Podział zbioru danych na zbiory:</a:t>
            </a:r>
          </a:p>
          <a:p>
            <a:pPr marL="285750" indent="-285750">
              <a:buFont typeface="Calibri"/>
              <a:buChar char="-"/>
            </a:pPr>
            <a:r>
              <a:rPr lang="pl-PL"/>
              <a:t>Treningowy</a:t>
            </a:r>
          </a:p>
          <a:p>
            <a:pPr marL="285750" indent="-285750">
              <a:buFont typeface="Calibri"/>
              <a:buChar char="-"/>
            </a:pPr>
            <a:r>
              <a:rPr lang="pl-PL"/>
              <a:t>Walidacyjny</a:t>
            </a:r>
          </a:p>
          <a:p>
            <a:pPr marL="285750" indent="-285750">
              <a:buFont typeface="Calibri"/>
              <a:buChar char="-"/>
            </a:pPr>
            <a:r>
              <a:rPr lang="pl-PL"/>
              <a:t>Testujący</a:t>
            </a:r>
          </a:p>
          <a:p>
            <a:pPr marL="285750" indent="-285750">
              <a:buFont typeface="Calibri"/>
              <a:buChar char="-"/>
            </a:pPr>
            <a:endParaRPr lang="pl-PL"/>
          </a:p>
          <a:p>
            <a:r>
              <a:rPr lang="pl-PL"/>
              <a:t>Zbiory danych jako obiekty </a:t>
            </a:r>
            <a:r>
              <a:rPr lang="pl-PL" b="1" err="1"/>
              <a:t>DataSet</a:t>
            </a:r>
            <a:r>
              <a:rPr lang="pl-PL" b="1"/>
              <a:t>, </a:t>
            </a:r>
            <a:r>
              <a:rPr lang="pl-PL"/>
              <a:t>opakowane w</a:t>
            </a:r>
            <a:r>
              <a:rPr lang="pl-PL" b="1"/>
              <a:t> </a:t>
            </a:r>
            <a:r>
              <a:rPr lang="pl-PL" b="1" err="1"/>
              <a:t>DataLoader</a:t>
            </a:r>
            <a:r>
              <a:rPr lang="pl-PL" b="1"/>
              <a:t> </a:t>
            </a:r>
            <a:r>
              <a:rPr lang="pl-PL"/>
              <a:t>z biblioteki </a:t>
            </a:r>
            <a:r>
              <a:rPr lang="pl-PL" b="1" err="1"/>
              <a:t>torch.utils.data</a:t>
            </a:r>
            <a:endParaRPr lang="pl-PL" b="1"/>
          </a:p>
          <a:p>
            <a:endParaRPr lang="pl-PL" b="1"/>
          </a:p>
          <a:p>
            <a:r>
              <a:rPr lang="pl-PL"/>
              <a:t>Obrazki i etykiety (</a:t>
            </a:r>
            <a:r>
              <a:rPr lang="pl-PL" err="1"/>
              <a:t>labels</a:t>
            </a:r>
            <a:r>
              <a:rPr lang="pl-PL"/>
              <a:t>) przechowywane jako obiekty klas </a:t>
            </a:r>
            <a:r>
              <a:rPr lang="pl-PL" b="1" err="1"/>
              <a:t>torch.Tensor</a:t>
            </a:r>
            <a:r>
              <a:rPr lang="pl-PL" b="1"/>
              <a:t> </a:t>
            </a:r>
          </a:p>
        </p:txBody>
      </p:sp>
      <p:pic>
        <p:nvPicPr>
          <p:cNvPr id="3" name="Obraz 2" descr="Obraz zawierający tekst, zrzut ekranu, diagram, linia&#10;&#10;Opis wygenerowany automatycznie">
            <a:extLst>
              <a:ext uri="{FF2B5EF4-FFF2-40B4-BE49-F238E27FC236}">
                <a16:creationId xmlns:a16="http://schemas.microsoft.com/office/drawing/2014/main" id="{5B56FEEA-9EE2-F247-5BF4-56E7EE869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460" y="0"/>
            <a:ext cx="61918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43944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Panoramiczny</PresentationFormat>
  <Slides>15</Slides>
  <Notes>0</Notes>
  <HiddenSlides>0</HiddenSlide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Motyw pakietu Office</vt:lpstr>
      <vt:lpstr>Model rozpoznawania hieroglifów z użyciem konwolucyjnej sieci neuronowej (CNN)</vt:lpstr>
      <vt:lpstr>Znalezienie i przerobienie odpowiednich danych</vt:lpstr>
      <vt:lpstr>Prompty ChatGPT 4o</vt:lpstr>
      <vt:lpstr>Prompty ChatGPT 4o</vt:lpstr>
      <vt:lpstr>Wygenerowane dane – obrazy i etykiety (labels)</vt:lpstr>
      <vt:lpstr>Zamiana postaci obrazków do macierzy liczb </vt:lpstr>
      <vt:lpstr>Zamiana postaci etykiet do liczb, a następnie kodowania one-hot</vt:lpstr>
      <vt:lpstr>Przechowywanie obrazów i etykiet w datasecie torch w postaci macierzy (tensorów) </vt:lpstr>
      <vt:lpstr>funkcja train_test_split z biblioteki sklearn.model_selection</vt:lpstr>
      <vt:lpstr>działania sieci CNN do klasyfikacji obrazów wg zadanych etykiet  (PyTorch moduł nn)</vt:lpstr>
      <vt:lpstr>Tworzenie sieci CNN przy pomocy narzędzi z biblioteki PyTorch modułu nn</vt:lpstr>
      <vt:lpstr>Learning Rate i Funkcja Kosztu </vt:lpstr>
      <vt:lpstr>Callbacki</vt:lpstr>
      <vt:lpstr>Prezentacja programu PowerPoint</vt:lpstr>
      <vt:lpstr>Testowanie i omówienie metryk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/>
  <cp:revision>3</cp:revision>
  <dcterms:created xsi:type="dcterms:W3CDTF">2024-05-20T19:53:32Z</dcterms:created>
  <dcterms:modified xsi:type="dcterms:W3CDTF">2024-06-02T19:16:42Z</dcterms:modified>
</cp:coreProperties>
</file>