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1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53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06C1A5-1D47-4AC2-8B7F-F94C7AFCAD3F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tr-TR"/>
        </a:p>
      </dgm:t>
    </dgm:pt>
    <dgm:pt modelId="{20569D0A-B75F-48DD-ABAF-80C33243F05B}">
      <dgm:prSet/>
      <dgm:spPr/>
      <dgm:t>
        <a:bodyPr/>
        <a:lstStyle/>
        <a:p>
          <a:pPr rtl="0"/>
          <a:r>
            <a:rPr lang="tr-TR" baseline="0" dirty="0"/>
            <a:t>            </a:t>
          </a:r>
          <a:r>
            <a:rPr lang="tr-TR" baseline="0" dirty="0">
              <a:latin typeface="Baskerville Old Face" pitchFamily="18" charset="0"/>
            </a:rPr>
            <a:t>Krakow </a:t>
          </a:r>
          <a:r>
            <a:rPr lang="tr-TR" baseline="0" dirty="0" err="1">
              <a:latin typeface="Baskerville Old Face" pitchFamily="18" charset="0"/>
            </a:rPr>
            <a:t>Chronicles</a:t>
          </a:r>
          <a:endParaRPr lang="tr-TR" dirty="0">
            <a:latin typeface="Baskerville Old Face" pitchFamily="18" charset="0"/>
          </a:endParaRPr>
        </a:p>
      </dgm:t>
    </dgm:pt>
    <dgm:pt modelId="{77B0C986-4619-4E27-988B-1957AA8BBA14}" type="parTrans" cxnId="{CF18E61C-3237-454F-AC61-D1187E698FF5}">
      <dgm:prSet/>
      <dgm:spPr/>
      <dgm:t>
        <a:bodyPr/>
        <a:lstStyle/>
        <a:p>
          <a:endParaRPr lang="tr-TR"/>
        </a:p>
      </dgm:t>
    </dgm:pt>
    <dgm:pt modelId="{478917EA-F210-4E0C-9AF5-3089BC0C6DBA}" type="sibTrans" cxnId="{CF18E61C-3237-454F-AC61-D1187E698FF5}">
      <dgm:prSet/>
      <dgm:spPr/>
      <dgm:t>
        <a:bodyPr/>
        <a:lstStyle/>
        <a:p>
          <a:endParaRPr lang="tr-TR"/>
        </a:p>
      </dgm:t>
    </dgm:pt>
    <dgm:pt modelId="{EFB00E79-060D-44B6-AEFA-EBEBB61CFCF2}" type="pres">
      <dgm:prSet presAssocID="{4D06C1A5-1D47-4AC2-8B7F-F94C7AFCAD3F}" presName="linear" presStyleCnt="0">
        <dgm:presLayoutVars>
          <dgm:animLvl val="lvl"/>
          <dgm:resizeHandles val="exact"/>
        </dgm:presLayoutVars>
      </dgm:prSet>
      <dgm:spPr/>
    </dgm:pt>
    <dgm:pt modelId="{FF01D072-DE30-42F4-A332-A35DA6F882B0}" type="pres">
      <dgm:prSet presAssocID="{20569D0A-B75F-48DD-ABAF-80C33243F05B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930B350F-9B1A-40FE-AF1F-6F16E4223536}" type="presOf" srcId="{20569D0A-B75F-48DD-ABAF-80C33243F05B}" destId="{FF01D072-DE30-42F4-A332-A35DA6F882B0}" srcOrd="0" destOrd="0" presId="urn:microsoft.com/office/officeart/2005/8/layout/vList2"/>
    <dgm:cxn modelId="{CF18E61C-3237-454F-AC61-D1187E698FF5}" srcId="{4D06C1A5-1D47-4AC2-8B7F-F94C7AFCAD3F}" destId="{20569D0A-B75F-48DD-ABAF-80C33243F05B}" srcOrd="0" destOrd="0" parTransId="{77B0C986-4619-4E27-988B-1957AA8BBA14}" sibTransId="{478917EA-F210-4E0C-9AF5-3089BC0C6DBA}"/>
    <dgm:cxn modelId="{74227131-C6F4-493B-BB7E-A3C8B8C42F8C}" type="presOf" srcId="{4D06C1A5-1D47-4AC2-8B7F-F94C7AFCAD3F}" destId="{EFB00E79-060D-44B6-AEFA-EBEBB61CFCF2}" srcOrd="0" destOrd="0" presId="urn:microsoft.com/office/officeart/2005/8/layout/vList2"/>
    <dgm:cxn modelId="{ABB757A7-00F4-4286-AC72-09A45BC2CC72}" type="presParOf" srcId="{EFB00E79-060D-44B6-AEFA-EBEBB61CFCF2}" destId="{FF01D072-DE30-42F4-A332-A35DA6F882B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375B0DC-F083-4C22-8F5B-3B28F500799A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tr-TR"/>
        </a:p>
      </dgm:t>
    </dgm:pt>
    <dgm:pt modelId="{37F10034-F963-4E1F-A0D6-F19D82ED6809}">
      <dgm:prSet/>
      <dgm:spPr/>
      <dgm:t>
        <a:bodyPr/>
        <a:lstStyle/>
        <a:p>
          <a:pPr rtl="0"/>
          <a:r>
            <a:rPr lang="en-US" dirty="0"/>
            <a:t>As part of the Python Programming course, a proposal was made to develop a functional program using this powerful language. This presentation will detail our journey in developing a chat-based decision tree game that immerses players in the experiences of an Erasmus student in Krakow. The project aims to allow players to navigate real-life scenarios that Erasmus students might encounter, exploring the city, new lifestyle, and the process of living abroad.</a:t>
          </a:r>
          <a:endParaRPr lang="tr-TR" dirty="0"/>
        </a:p>
      </dgm:t>
    </dgm:pt>
    <dgm:pt modelId="{14426165-4E6C-45C0-AEB2-CE02F0A7BFB6}" type="parTrans" cxnId="{50FF4512-E51F-4808-B9D8-3837862A857D}">
      <dgm:prSet/>
      <dgm:spPr/>
      <dgm:t>
        <a:bodyPr/>
        <a:lstStyle/>
        <a:p>
          <a:endParaRPr lang="tr-TR"/>
        </a:p>
      </dgm:t>
    </dgm:pt>
    <dgm:pt modelId="{36E9C89A-1FBC-444E-942F-1C5C25C8CEDA}" type="sibTrans" cxnId="{50FF4512-E51F-4808-B9D8-3837862A857D}">
      <dgm:prSet/>
      <dgm:spPr/>
      <dgm:t>
        <a:bodyPr/>
        <a:lstStyle/>
        <a:p>
          <a:endParaRPr lang="tr-TR"/>
        </a:p>
      </dgm:t>
    </dgm:pt>
    <dgm:pt modelId="{6AAFF5AC-89FF-406B-9F25-75FB65FFF879}" type="pres">
      <dgm:prSet presAssocID="{A375B0DC-F083-4C22-8F5B-3B28F500799A}" presName="linear" presStyleCnt="0">
        <dgm:presLayoutVars>
          <dgm:animLvl val="lvl"/>
          <dgm:resizeHandles val="exact"/>
        </dgm:presLayoutVars>
      </dgm:prSet>
      <dgm:spPr/>
    </dgm:pt>
    <dgm:pt modelId="{21260A11-0D7D-4878-9871-325AB50FBE1F}" type="pres">
      <dgm:prSet presAssocID="{37F10034-F963-4E1F-A0D6-F19D82ED6809}" presName="parentText" presStyleLbl="node1" presStyleIdx="0" presStyleCnt="1" custLinFactNeighborY="-10520">
        <dgm:presLayoutVars>
          <dgm:chMax val="0"/>
          <dgm:bulletEnabled val="1"/>
        </dgm:presLayoutVars>
      </dgm:prSet>
      <dgm:spPr/>
    </dgm:pt>
  </dgm:ptLst>
  <dgm:cxnLst>
    <dgm:cxn modelId="{50FF4512-E51F-4808-B9D8-3837862A857D}" srcId="{A375B0DC-F083-4C22-8F5B-3B28F500799A}" destId="{37F10034-F963-4E1F-A0D6-F19D82ED6809}" srcOrd="0" destOrd="0" parTransId="{14426165-4E6C-45C0-AEB2-CE02F0A7BFB6}" sibTransId="{36E9C89A-1FBC-444E-942F-1C5C25C8CEDA}"/>
    <dgm:cxn modelId="{7E2E236B-4D3C-4334-867F-EC8D0A35A5BA}" type="presOf" srcId="{37F10034-F963-4E1F-A0D6-F19D82ED6809}" destId="{21260A11-0D7D-4878-9871-325AB50FBE1F}" srcOrd="0" destOrd="0" presId="urn:microsoft.com/office/officeart/2005/8/layout/vList2"/>
    <dgm:cxn modelId="{9CB01D84-FD7C-4BE8-8E04-FE75FBBF82F9}" type="presOf" srcId="{A375B0DC-F083-4C22-8F5B-3B28F500799A}" destId="{6AAFF5AC-89FF-406B-9F25-75FB65FFF879}" srcOrd="0" destOrd="0" presId="urn:microsoft.com/office/officeart/2005/8/layout/vList2"/>
    <dgm:cxn modelId="{CD9CA93F-EDBF-4D91-8A7C-7DE3DA90CE34}" type="presParOf" srcId="{6AAFF5AC-89FF-406B-9F25-75FB65FFF879}" destId="{21260A11-0D7D-4878-9871-325AB50FBE1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D5670A8-4DEF-49DF-A8BD-D6AC81D3348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r-TR"/>
        </a:p>
      </dgm:t>
    </dgm:pt>
    <dgm:pt modelId="{B7D3C8EF-53A0-4B5B-86D0-BD9DBC08020B}">
      <dgm:prSet/>
      <dgm:spPr/>
      <dgm:t>
        <a:bodyPr/>
        <a:lstStyle/>
        <a:p>
          <a:pPr rtl="0"/>
          <a:r>
            <a:rPr lang="tr-TR" dirty="0" err="1"/>
            <a:t>Graphical</a:t>
          </a:r>
          <a:r>
            <a:rPr lang="tr-TR" dirty="0"/>
            <a:t> User </a:t>
          </a:r>
          <a:r>
            <a:rPr lang="tr-TR" dirty="0" err="1"/>
            <a:t>Interface</a:t>
          </a:r>
          <a:r>
            <a:rPr lang="tr-TR" dirty="0"/>
            <a:t> (GUI) Design:</a:t>
          </a:r>
        </a:p>
      </dgm:t>
    </dgm:pt>
    <dgm:pt modelId="{D22859D6-547A-4C8F-89C4-E1BFA87D950F}" type="parTrans" cxnId="{C9675229-6669-49CA-963C-A94BD2D54857}">
      <dgm:prSet/>
      <dgm:spPr/>
      <dgm:t>
        <a:bodyPr/>
        <a:lstStyle/>
        <a:p>
          <a:endParaRPr lang="tr-TR"/>
        </a:p>
      </dgm:t>
    </dgm:pt>
    <dgm:pt modelId="{15AF9BF7-5229-4E8E-875A-998A0C398C4C}" type="sibTrans" cxnId="{C9675229-6669-49CA-963C-A94BD2D54857}">
      <dgm:prSet/>
      <dgm:spPr/>
      <dgm:t>
        <a:bodyPr/>
        <a:lstStyle/>
        <a:p>
          <a:endParaRPr lang="tr-TR"/>
        </a:p>
      </dgm:t>
    </dgm:pt>
    <dgm:pt modelId="{0F747E73-02EF-4F36-A39E-948944A63213}">
      <dgm:prSet/>
      <dgm:spPr/>
      <dgm:t>
        <a:bodyPr/>
        <a:lstStyle/>
        <a:p>
          <a:pPr rtl="0"/>
          <a:r>
            <a:rPr lang="en-US" dirty="0">
              <a:latin typeface="Bahnschrift Light SemiCondensed" pitchFamily="34" charset="0"/>
            </a:rPr>
            <a:t>Use the </a:t>
          </a:r>
          <a:r>
            <a:rPr lang="en-US" dirty="0" err="1">
              <a:latin typeface="Bahnschrift Light SemiCondensed" pitchFamily="34" charset="0"/>
            </a:rPr>
            <a:t>tkinter</a:t>
          </a:r>
          <a:r>
            <a:rPr lang="en-US" dirty="0">
              <a:latin typeface="Bahnschrift Light SemiCondensed" pitchFamily="34" charset="0"/>
            </a:rPr>
            <a:t> library to handle events and manage callback functions. Images are loaded and resized within the app, ensuring aspect ratios are maintained to avoid distortion</a:t>
          </a:r>
          <a:endParaRPr lang="tr-TR" dirty="0">
            <a:latin typeface="Bahnschrift Light SemiCondensed" pitchFamily="34" charset="0"/>
          </a:endParaRPr>
        </a:p>
      </dgm:t>
    </dgm:pt>
    <dgm:pt modelId="{DD8CBC50-1805-4DC0-877D-72F303BAD124}" type="parTrans" cxnId="{95E5C2FC-3DED-472F-A10B-E52B5597C6E0}">
      <dgm:prSet/>
      <dgm:spPr/>
      <dgm:t>
        <a:bodyPr/>
        <a:lstStyle/>
        <a:p>
          <a:endParaRPr lang="tr-TR"/>
        </a:p>
      </dgm:t>
    </dgm:pt>
    <dgm:pt modelId="{2F1EBBEC-C19D-49DA-8D68-9D7F0639FBF0}" type="sibTrans" cxnId="{95E5C2FC-3DED-472F-A10B-E52B5597C6E0}">
      <dgm:prSet/>
      <dgm:spPr/>
      <dgm:t>
        <a:bodyPr/>
        <a:lstStyle/>
        <a:p>
          <a:endParaRPr lang="tr-TR"/>
        </a:p>
      </dgm:t>
    </dgm:pt>
    <dgm:pt modelId="{C0291D20-1727-435E-8133-609FE099AF5C}" type="pres">
      <dgm:prSet presAssocID="{AD5670A8-4DEF-49DF-A8BD-D6AC81D33486}" presName="linear" presStyleCnt="0">
        <dgm:presLayoutVars>
          <dgm:animLvl val="lvl"/>
          <dgm:resizeHandles val="exact"/>
        </dgm:presLayoutVars>
      </dgm:prSet>
      <dgm:spPr/>
    </dgm:pt>
    <dgm:pt modelId="{2DC7FC0F-238F-42E1-B8BF-BC359E395BFD}" type="pres">
      <dgm:prSet presAssocID="{B7D3C8EF-53A0-4B5B-86D0-BD9DBC08020B}" presName="parentText" presStyleLbl="node1" presStyleIdx="0" presStyleCnt="1" custScaleY="48210">
        <dgm:presLayoutVars>
          <dgm:chMax val="0"/>
          <dgm:bulletEnabled val="1"/>
        </dgm:presLayoutVars>
      </dgm:prSet>
      <dgm:spPr/>
    </dgm:pt>
    <dgm:pt modelId="{6A21BBCF-998E-40E4-87D7-D1943F3F98A1}" type="pres">
      <dgm:prSet presAssocID="{B7D3C8EF-53A0-4B5B-86D0-BD9DBC08020B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C9675229-6669-49CA-963C-A94BD2D54857}" srcId="{AD5670A8-4DEF-49DF-A8BD-D6AC81D33486}" destId="{B7D3C8EF-53A0-4B5B-86D0-BD9DBC08020B}" srcOrd="0" destOrd="0" parTransId="{D22859D6-547A-4C8F-89C4-E1BFA87D950F}" sibTransId="{15AF9BF7-5229-4E8E-875A-998A0C398C4C}"/>
    <dgm:cxn modelId="{8E5B0A5D-3360-477C-BAA4-12E8B5E634B8}" type="presOf" srcId="{AD5670A8-4DEF-49DF-A8BD-D6AC81D33486}" destId="{C0291D20-1727-435E-8133-609FE099AF5C}" srcOrd="0" destOrd="0" presId="urn:microsoft.com/office/officeart/2005/8/layout/vList2"/>
    <dgm:cxn modelId="{7497A0A7-281B-4B56-AC81-EE3D0B5AACE8}" type="presOf" srcId="{B7D3C8EF-53A0-4B5B-86D0-BD9DBC08020B}" destId="{2DC7FC0F-238F-42E1-B8BF-BC359E395BFD}" srcOrd="0" destOrd="0" presId="urn:microsoft.com/office/officeart/2005/8/layout/vList2"/>
    <dgm:cxn modelId="{EA098DD1-B29F-469C-BD5D-B2212DF38C5C}" type="presOf" srcId="{0F747E73-02EF-4F36-A39E-948944A63213}" destId="{6A21BBCF-998E-40E4-87D7-D1943F3F98A1}" srcOrd="0" destOrd="0" presId="urn:microsoft.com/office/officeart/2005/8/layout/vList2"/>
    <dgm:cxn modelId="{95E5C2FC-3DED-472F-A10B-E52B5597C6E0}" srcId="{B7D3C8EF-53A0-4B5B-86D0-BD9DBC08020B}" destId="{0F747E73-02EF-4F36-A39E-948944A63213}" srcOrd="0" destOrd="0" parTransId="{DD8CBC50-1805-4DC0-877D-72F303BAD124}" sibTransId="{2F1EBBEC-C19D-49DA-8D68-9D7F0639FBF0}"/>
    <dgm:cxn modelId="{C3EF1674-24B6-4FE4-ABD0-65D15B920747}" type="presParOf" srcId="{C0291D20-1727-435E-8133-609FE099AF5C}" destId="{2DC7FC0F-238F-42E1-B8BF-BC359E395BFD}" srcOrd="0" destOrd="0" presId="urn:microsoft.com/office/officeart/2005/8/layout/vList2"/>
    <dgm:cxn modelId="{171D1113-516A-4E5B-967B-E850B0B0590B}" type="presParOf" srcId="{C0291D20-1727-435E-8133-609FE099AF5C}" destId="{6A21BBCF-998E-40E4-87D7-D1943F3F98A1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0727F3E-085D-4388-9CF6-7D35185F3DC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r-TR"/>
        </a:p>
      </dgm:t>
    </dgm:pt>
    <dgm:pt modelId="{D3AAA855-551A-475D-AC00-81B29EFA7E1C}">
      <dgm:prSet/>
      <dgm:spPr/>
      <dgm:t>
        <a:bodyPr/>
        <a:lstStyle/>
        <a:p>
          <a:pPr rtl="0"/>
          <a:r>
            <a:rPr lang="tr-TR" dirty="0"/>
            <a:t>Game Design </a:t>
          </a:r>
          <a:r>
            <a:rPr lang="tr-TR" dirty="0" err="1"/>
            <a:t>Concepts</a:t>
          </a:r>
          <a:r>
            <a:rPr lang="tr-TR" dirty="0"/>
            <a:t>:</a:t>
          </a:r>
        </a:p>
      </dgm:t>
    </dgm:pt>
    <dgm:pt modelId="{567D636D-EEDE-4A13-9739-E8694EFF6BF6}" type="parTrans" cxnId="{8C96075D-FF42-4D86-86C7-0ACED3DCF988}">
      <dgm:prSet/>
      <dgm:spPr/>
      <dgm:t>
        <a:bodyPr/>
        <a:lstStyle/>
        <a:p>
          <a:endParaRPr lang="tr-TR"/>
        </a:p>
      </dgm:t>
    </dgm:pt>
    <dgm:pt modelId="{6ADB1B09-552D-46E6-8C17-5CA2F3B6E4A1}" type="sibTrans" cxnId="{8C96075D-FF42-4D86-86C7-0ACED3DCF988}">
      <dgm:prSet/>
      <dgm:spPr/>
      <dgm:t>
        <a:bodyPr/>
        <a:lstStyle/>
        <a:p>
          <a:endParaRPr lang="tr-TR"/>
        </a:p>
      </dgm:t>
    </dgm:pt>
    <dgm:pt modelId="{5E4483DB-6D65-4031-A848-5D5CC5252EC3}">
      <dgm:prSet/>
      <dgm:spPr/>
      <dgm:t>
        <a:bodyPr/>
        <a:lstStyle/>
        <a:p>
          <a:pPr rtl="0"/>
          <a:r>
            <a:rPr lang="en-US" dirty="0">
              <a:latin typeface="Bahnschrift Light SemiCondensed" pitchFamily="34" charset="0"/>
            </a:rPr>
            <a:t>The game advances through narrative steps represented by GUI updates. Players make choices that lead to different outcomes, advancing the story through button clicks. </a:t>
          </a:r>
          <a:endParaRPr lang="tr-TR" dirty="0">
            <a:latin typeface="Bahnschrift Light SemiCondensed" pitchFamily="34" charset="0"/>
          </a:endParaRPr>
        </a:p>
      </dgm:t>
    </dgm:pt>
    <dgm:pt modelId="{C2D57DB4-D69C-4AF8-AF59-86B58F8353D8}" type="parTrans" cxnId="{F6E3A70E-3428-42DA-A1C1-CCF15A85703E}">
      <dgm:prSet/>
      <dgm:spPr/>
      <dgm:t>
        <a:bodyPr/>
        <a:lstStyle/>
        <a:p>
          <a:endParaRPr lang="tr-TR"/>
        </a:p>
      </dgm:t>
    </dgm:pt>
    <dgm:pt modelId="{1D7FDF79-FB73-4B10-BCF6-F7619DF6A02E}" type="sibTrans" cxnId="{F6E3A70E-3428-42DA-A1C1-CCF15A85703E}">
      <dgm:prSet/>
      <dgm:spPr/>
      <dgm:t>
        <a:bodyPr/>
        <a:lstStyle/>
        <a:p>
          <a:endParaRPr lang="tr-TR"/>
        </a:p>
      </dgm:t>
    </dgm:pt>
    <dgm:pt modelId="{E1F613FC-1DED-4BC5-9967-059EB4A514A1}" type="pres">
      <dgm:prSet presAssocID="{60727F3E-085D-4388-9CF6-7D35185F3DC4}" presName="linear" presStyleCnt="0">
        <dgm:presLayoutVars>
          <dgm:animLvl val="lvl"/>
          <dgm:resizeHandles val="exact"/>
        </dgm:presLayoutVars>
      </dgm:prSet>
      <dgm:spPr/>
    </dgm:pt>
    <dgm:pt modelId="{F36796D4-72D2-4070-8E82-8D6B2AA36653}" type="pres">
      <dgm:prSet presAssocID="{D3AAA855-551A-475D-AC00-81B29EFA7E1C}" presName="parentText" presStyleLbl="node1" presStyleIdx="0" presStyleCnt="1" custScaleY="63679">
        <dgm:presLayoutVars>
          <dgm:chMax val="0"/>
          <dgm:bulletEnabled val="1"/>
        </dgm:presLayoutVars>
      </dgm:prSet>
      <dgm:spPr/>
    </dgm:pt>
    <dgm:pt modelId="{3F8A1370-C717-4846-AD65-BD267732345B}" type="pres">
      <dgm:prSet presAssocID="{D3AAA855-551A-475D-AC00-81B29EFA7E1C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F6E3A70E-3428-42DA-A1C1-CCF15A85703E}" srcId="{D3AAA855-551A-475D-AC00-81B29EFA7E1C}" destId="{5E4483DB-6D65-4031-A848-5D5CC5252EC3}" srcOrd="0" destOrd="0" parTransId="{C2D57DB4-D69C-4AF8-AF59-86B58F8353D8}" sibTransId="{1D7FDF79-FB73-4B10-BCF6-F7619DF6A02E}"/>
    <dgm:cxn modelId="{8C96075D-FF42-4D86-86C7-0ACED3DCF988}" srcId="{60727F3E-085D-4388-9CF6-7D35185F3DC4}" destId="{D3AAA855-551A-475D-AC00-81B29EFA7E1C}" srcOrd="0" destOrd="0" parTransId="{567D636D-EEDE-4A13-9739-E8694EFF6BF6}" sibTransId="{6ADB1B09-552D-46E6-8C17-5CA2F3B6E4A1}"/>
    <dgm:cxn modelId="{808C4C4B-C202-4DD7-BCAC-1886804C58C6}" type="presOf" srcId="{60727F3E-085D-4388-9CF6-7D35185F3DC4}" destId="{E1F613FC-1DED-4BC5-9967-059EB4A514A1}" srcOrd="0" destOrd="0" presId="urn:microsoft.com/office/officeart/2005/8/layout/vList2"/>
    <dgm:cxn modelId="{7C81626C-693C-44C5-864A-5C707D07C976}" type="presOf" srcId="{5E4483DB-6D65-4031-A848-5D5CC5252EC3}" destId="{3F8A1370-C717-4846-AD65-BD267732345B}" srcOrd="0" destOrd="0" presId="urn:microsoft.com/office/officeart/2005/8/layout/vList2"/>
    <dgm:cxn modelId="{C719DDEA-007F-4C58-8521-03319A52117F}" type="presOf" srcId="{D3AAA855-551A-475D-AC00-81B29EFA7E1C}" destId="{F36796D4-72D2-4070-8E82-8D6B2AA36653}" srcOrd="0" destOrd="0" presId="urn:microsoft.com/office/officeart/2005/8/layout/vList2"/>
    <dgm:cxn modelId="{1EFD9316-6915-406F-A0AC-BF4D598B96DC}" type="presParOf" srcId="{E1F613FC-1DED-4BC5-9967-059EB4A514A1}" destId="{F36796D4-72D2-4070-8E82-8D6B2AA36653}" srcOrd="0" destOrd="0" presId="urn:microsoft.com/office/officeart/2005/8/layout/vList2"/>
    <dgm:cxn modelId="{751F5A2F-6DF9-4B40-A154-4163114D6B3F}" type="presParOf" srcId="{E1F613FC-1DED-4BC5-9967-059EB4A514A1}" destId="{3F8A1370-C717-4846-AD65-BD267732345B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E64CB1A-C8B9-408A-AA3D-14C4FC41006F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r-TR"/>
        </a:p>
      </dgm:t>
    </dgm:pt>
    <dgm:pt modelId="{434E1970-A37E-4AC8-8393-F9027ECECA6D}">
      <dgm:prSet/>
      <dgm:spPr/>
      <dgm:t>
        <a:bodyPr/>
        <a:lstStyle/>
        <a:p>
          <a:pPr rtl="0"/>
          <a:r>
            <a:rPr lang="en-US" b="1" dirty="0"/>
            <a:t>Image Loading and Resizing:</a:t>
          </a:r>
          <a:r>
            <a:rPr lang="en-US" dirty="0"/>
            <a:t> "Images are loaded from files and resized while maintaining aspect ratios.</a:t>
          </a:r>
          <a:endParaRPr lang="tr-TR" dirty="0"/>
        </a:p>
      </dgm:t>
    </dgm:pt>
    <dgm:pt modelId="{E59E4B30-2B91-4F96-BA97-FC126CFE9B9C}" type="parTrans" cxnId="{ECE05BFA-14C8-4EED-A72D-4F685C7C1C16}">
      <dgm:prSet/>
      <dgm:spPr/>
      <dgm:t>
        <a:bodyPr/>
        <a:lstStyle/>
        <a:p>
          <a:endParaRPr lang="tr-TR"/>
        </a:p>
      </dgm:t>
    </dgm:pt>
    <dgm:pt modelId="{7A1A8A00-CC9B-4664-A338-17446BE159A7}" type="sibTrans" cxnId="{ECE05BFA-14C8-4EED-A72D-4F685C7C1C16}">
      <dgm:prSet/>
      <dgm:spPr/>
      <dgm:t>
        <a:bodyPr/>
        <a:lstStyle/>
        <a:p>
          <a:endParaRPr lang="tr-TR"/>
        </a:p>
      </dgm:t>
    </dgm:pt>
    <dgm:pt modelId="{3D9AC441-3E17-45B3-94BF-619C26565F93}">
      <dgm:prSet/>
      <dgm:spPr/>
      <dgm:t>
        <a:bodyPr/>
        <a:lstStyle/>
        <a:p>
          <a:pPr rtl="0"/>
          <a:r>
            <a:rPr lang="en-US" b="1" dirty="0"/>
            <a:t>Starting the Game and Progression:</a:t>
          </a:r>
          <a:r>
            <a:rPr lang="en-US" dirty="0"/>
            <a:t> "The game begins with initial image and text, then updates accordingly. Helper methods manage the user interface dynamically.</a:t>
          </a:r>
          <a:endParaRPr lang="tr-TR" dirty="0"/>
        </a:p>
      </dgm:t>
    </dgm:pt>
    <dgm:pt modelId="{658EC862-3D1B-4D10-BF60-F41888963FB0}" type="parTrans" cxnId="{B4DE7163-04E0-4D20-A914-CBCB57AFE6FA}">
      <dgm:prSet/>
      <dgm:spPr/>
      <dgm:t>
        <a:bodyPr/>
        <a:lstStyle/>
        <a:p>
          <a:endParaRPr lang="tr-TR"/>
        </a:p>
      </dgm:t>
    </dgm:pt>
    <dgm:pt modelId="{61FC7905-3F10-400A-B784-4DEC70AD9FF5}" type="sibTrans" cxnId="{B4DE7163-04E0-4D20-A914-CBCB57AFE6FA}">
      <dgm:prSet/>
      <dgm:spPr/>
      <dgm:t>
        <a:bodyPr/>
        <a:lstStyle/>
        <a:p>
          <a:endParaRPr lang="tr-TR"/>
        </a:p>
      </dgm:t>
    </dgm:pt>
    <dgm:pt modelId="{8EAF4AF5-22C6-4237-9F6F-F8FD049915F1}">
      <dgm:prSet/>
      <dgm:spPr/>
      <dgm:t>
        <a:bodyPr/>
        <a:lstStyle/>
        <a:p>
          <a:pPr rtl="0"/>
          <a:r>
            <a:rPr lang="en-US" b="1"/>
            <a:t>Game Progression and Options:</a:t>
          </a:r>
          <a:r>
            <a:rPr lang="en-US"/>
            <a:t> "The game offers various options to the user, each leading to different outcomes."</a:t>
          </a:r>
          <a:endParaRPr lang="tr-TR"/>
        </a:p>
      </dgm:t>
    </dgm:pt>
    <dgm:pt modelId="{0B92C996-0FEB-4ADE-95EE-FBBA0470B0BA}" type="parTrans" cxnId="{AF9CDDFC-D24B-469A-91A6-0BF4AD3447DA}">
      <dgm:prSet/>
      <dgm:spPr/>
      <dgm:t>
        <a:bodyPr/>
        <a:lstStyle/>
        <a:p>
          <a:endParaRPr lang="tr-TR"/>
        </a:p>
      </dgm:t>
    </dgm:pt>
    <dgm:pt modelId="{F9DCC9A7-062E-42B8-B63C-0BD83653F47E}" type="sibTrans" cxnId="{AF9CDDFC-D24B-469A-91A6-0BF4AD3447DA}">
      <dgm:prSet/>
      <dgm:spPr/>
      <dgm:t>
        <a:bodyPr/>
        <a:lstStyle/>
        <a:p>
          <a:endParaRPr lang="tr-TR"/>
        </a:p>
      </dgm:t>
    </dgm:pt>
    <dgm:pt modelId="{FA53F621-BB89-4969-B9EA-A90522D5EE56}" type="pres">
      <dgm:prSet presAssocID="{4E64CB1A-C8B9-408A-AA3D-14C4FC41006F}" presName="compositeShape" presStyleCnt="0">
        <dgm:presLayoutVars>
          <dgm:chMax val="7"/>
          <dgm:dir/>
          <dgm:resizeHandles val="exact"/>
        </dgm:presLayoutVars>
      </dgm:prSet>
      <dgm:spPr/>
    </dgm:pt>
    <dgm:pt modelId="{B3045900-B4A6-4465-B6F3-BA2F4E6769F8}" type="pres">
      <dgm:prSet presAssocID="{434E1970-A37E-4AC8-8393-F9027ECECA6D}" presName="circ1" presStyleLbl="vennNode1" presStyleIdx="0" presStyleCnt="3"/>
      <dgm:spPr/>
    </dgm:pt>
    <dgm:pt modelId="{978C6A67-9403-4CFD-9D9C-955FC053EB62}" type="pres">
      <dgm:prSet presAssocID="{434E1970-A37E-4AC8-8393-F9027ECECA6D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17FCC3D2-719B-4779-8BF8-3BACD0A7E802}" type="pres">
      <dgm:prSet presAssocID="{3D9AC441-3E17-45B3-94BF-619C26565F93}" presName="circ2" presStyleLbl="vennNode1" presStyleIdx="1" presStyleCnt="3"/>
      <dgm:spPr/>
    </dgm:pt>
    <dgm:pt modelId="{1BFAEBC8-EC57-4F72-9932-58759ABC0E05}" type="pres">
      <dgm:prSet presAssocID="{3D9AC441-3E17-45B3-94BF-619C26565F93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AA78AD74-E832-476F-8E65-B9CA152FEB56}" type="pres">
      <dgm:prSet presAssocID="{8EAF4AF5-22C6-4237-9F6F-F8FD049915F1}" presName="circ3" presStyleLbl="vennNode1" presStyleIdx="2" presStyleCnt="3"/>
      <dgm:spPr/>
    </dgm:pt>
    <dgm:pt modelId="{97FC3D85-F4C4-4AB5-9840-90F8FFC86F79}" type="pres">
      <dgm:prSet presAssocID="{8EAF4AF5-22C6-4237-9F6F-F8FD049915F1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B0A1792A-C1E5-4149-BBA4-BC0F190A54E9}" type="presOf" srcId="{8EAF4AF5-22C6-4237-9F6F-F8FD049915F1}" destId="{97FC3D85-F4C4-4AB5-9840-90F8FFC86F79}" srcOrd="1" destOrd="0" presId="urn:microsoft.com/office/officeart/2005/8/layout/venn1"/>
    <dgm:cxn modelId="{B4DE7163-04E0-4D20-A914-CBCB57AFE6FA}" srcId="{4E64CB1A-C8B9-408A-AA3D-14C4FC41006F}" destId="{3D9AC441-3E17-45B3-94BF-619C26565F93}" srcOrd="1" destOrd="0" parTransId="{658EC862-3D1B-4D10-BF60-F41888963FB0}" sibTransId="{61FC7905-3F10-400A-B784-4DEC70AD9FF5}"/>
    <dgm:cxn modelId="{2A332E75-A975-4BB7-8599-FB19D452B841}" type="presOf" srcId="{4E64CB1A-C8B9-408A-AA3D-14C4FC41006F}" destId="{FA53F621-BB89-4969-B9EA-A90522D5EE56}" srcOrd="0" destOrd="0" presId="urn:microsoft.com/office/officeart/2005/8/layout/venn1"/>
    <dgm:cxn modelId="{71558F7A-1F6A-4F05-8F5A-63C8D46422E5}" type="presOf" srcId="{434E1970-A37E-4AC8-8393-F9027ECECA6D}" destId="{978C6A67-9403-4CFD-9D9C-955FC053EB62}" srcOrd="1" destOrd="0" presId="urn:microsoft.com/office/officeart/2005/8/layout/venn1"/>
    <dgm:cxn modelId="{E422E68D-A66A-4093-A6C6-4528FC0E0CEA}" type="presOf" srcId="{8EAF4AF5-22C6-4237-9F6F-F8FD049915F1}" destId="{AA78AD74-E832-476F-8E65-B9CA152FEB56}" srcOrd="0" destOrd="0" presId="urn:microsoft.com/office/officeart/2005/8/layout/venn1"/>
    <dgm:cxn modelId="{D6F8A6A0-6C6B-4B34-B6FA-EB7CB82C1895}" type="presOf" srcId="{3D9AC441-3E17-45B3-94BF-619C26565F93}" destId="{1BFAEBC8-EC57-4F72-9932-58759ABC0E05}" srcOrd="1" destOrd="0" presId="urn:microsoft.com/office/officeart/2005/8/layout/venn1"/>
    <dgm:cxn modelId="{043011CE-0FAD-47CD-8625-A54281C57587}" type="presOf" srcId="{434E1970-A37E-4AC8-8393-F9027ECECA6D}" destId="{B3045900-B4A6-4465-B6F3-BA2F4E6769F8}" srcOrd="0" destOrd="0" presId="urn:microsoft.com/office/officeart/2005/8/layout/venn1"/>
    <dgm:cxn modelId="{3DDDA6F3-61FA-4C80-8876-8D43075FC8EC}" type="presOf" srcId="{3D9AC441-3E17-45B3-94BF-619C26565F93}" destId="{17FCC3D2-719B-4779-8BF8-3BACD0A7E802}" srcOrd="0" destOrd="0" presId="urn:microsoft.com/office/officeart/2005/8/layout/venn1"/>
    <dgm:cxn modelId="{ECE05BFA-14C8-4EED-A72D-4F685C7C1C16}" srcId="{4E64CB1A-C8B9-408A-AA3D-14C4FC41006F}" destId="{434E1970-A37E-4AC8-8393-F9027ECECA6D}" srcOrd="0" destOrd="0" parTransId="{E59E4B30-2B91-4F96-BA97-FC126CFE9B9C}" sibTransId="{7A1A8A00-CC9B-4664-A338-17446BE159A7}"/>
    <dgm:cxn modelId="{AF9CDDFC-D24B-469A-91A6-0BF4AD3447DA}" srcId="{4E64CB1A-C8B9-408A-AA3D-14C4FC41006F}" destId="{8EAF4AF5-22C6-4237-9F6F-F8FD049915F1}" srcOrd="2" destOrd="0" parTransId="{0B92C996-0FEB-4ADE-95EE-FBBA0470B0BA}" sibTransId="{F9DCC9A7-062E-42B8-B63C-0BD83653F47E}"/>
    <dgm:cxn modelId="{6AF92332-6732-46B4-894D-A73BC40FD86B}" type="presParOf" srcId="{FA53F621-BB89-4969-B9EA-A90522D5EE56}" destId="{B3045900-B4A6-4465-B6F3-BA2F4E6769F8}" srcOrd="0" destOrd="0" presId="urn:microsoft.com/office/officeart/2005/8/layout/venn1"/>
    <dgm:cxn modelId="{6236FC96-E5A1-4894-920F-0C497D2EC06D}" type="presParOf" srcId="{FA53F621-BB89-4969-B9EA-A90522D5EE56}" destId="{978C6A67-9403-4CFD-9D9C-955FC053EB62}" srcOrd="1" destOrd="0" presId="urn:microsoft.com/office/officeart/2005/8/layout/venn1"/>
    <dgm:cxn modelId="{254F64D0-6F5F-47D9-B6B1-7062E527D47C}" type="presParOf" srcId="{FA53F621-BB89-4969-B9EA-A90522D5EE56}" destId="{17FCC3D2-719B-4779-8BF8-3BACD0A7E802}" srcOrd="2" destOrd="0" presId="urn:microsoft.com/office/officeart/2005/8/layout/venn1"/>
    <dgm:cxn modelId="{8170A26C-ED33-428F-93FB-6EA28D609D51}" type="presParOf" srcId="{FA53F621-BB89-4969-B9EA-A90522D5EE56}" destId="{1BFAEBC8-EC57-4F72-9932-58759ABC0E05}" srcOrd="3" destOrd="0" presId="urn:microsoft.com/office/officeart/2005/8/layout/venn1"/>
    <dgm:cxn modelId="{ED883027-9619-4340-B11F-2EE694723F77}" type="presParOf" srcId="{FA53F621-BB89-4969-B9EA-A90522D5EE56}" destId="{AA78AD74-E832-476F-8E65-B9CA152FEB56}" srcOrd="4" destOrd="0" presId="urn:microsoft.com/office/officeart/2005/8/layout/venn1"/>
    <dgm:cxn modelId="{B423BAFF-60B0-4692-B857-6F5E40251EC4}" type="presParOf" srcId="{FA53F621-BB89-4969-B9EA-A90522D5EE56}" destId="{97FC3D85-F4C4-4AB5-9840-90F8FFC86F7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01D072-DE30-42F4-A332-A35DA6F882B0}">
      <dsp:nvSpPr>
        <dsp:cNvPr id="0" name=""/>
        <dsp:cNvSpPr/>
      </dsp:nvSpPr>
      <dsp:spPr>
        <a:xfrm>
          <a:off x="0" y="3607"/>
          <a:ext cx="8229600" cy="98338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70000"/>
                <a:satMod val="15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70000"/>
                <a:satMod val="14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5100000"/>
          </a:lightRig>
        </a:scene3d>
        <a:sp3d contourW="6350">
          <a:bevelT w="29210" h="12700"/>
          <a:contourClr>
            <a:schemeClr val="accent1">
              <a:hueOff val="0"/>
              <a:satOff val="0"/>
              <a:lumOff val="0"/>
              <a:alphaOff val="0"/>
              <a:shade val="30000"/>
              <a:satMod val="1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marL="0" lvl="0" indent="0" algn="l" defTabSz="1822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4100" kern="1200" baseline="0" dirty="0"/>
            <a:t>            </a:t>
          </a:r>
          <a:r>
            <a:rPr lang="tr-TR" sz="4100" kern="1200" baseline="0" dirty="0">
              <a:latin typeface="Baskerville Old Face" pitchFamily="18" charset="0"/>
            </a:rPr>
            <a:t>Krakow </a:t>
          </a:r>
          <a:r>
            <a:rPr lang="tr-TR" sz="4100" kern="1200" baseline="0" dirty="0" err="1">
              <a:latin typeface="Baskerville Old Face" pitchFamily="18" charset="0"/>
            </a:rPr>
            <a:t>Chronicles</a:t>
          </a:r>
          <a:endParaRPr lang="tr-TR" sz="4100" kern="1200" dirty="0">
            <a:latin typeface="Baskerville Old Face" pitchFamily="18" charset="0"/>
          </a:endParaRPr>
        </a:p>
      </dsp:txBody>
      <dsp:txXfrm>
        <a:off x="48005" y="51612"/>
        <a:ext cx="8133590" cy="88737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260A11-0D7D-4878-9871-325AB50FBE1F}">
      <dsp:nvSpPr>
        <dsp:cNvPr id="0" name=""/>
        <dsp:cNvSpPr/>
      </dsp:nvSpPr>
      <dsp:spPr>
        <a:xfrm>
          <a:off x="0" y="0"/>
          <a:ext cx="8229600" cy="35100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hade val="86000"/>
                <a:satMod val="14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tint val="48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As part of the Python Programming course, a proposal was made to develop a functional program using this powerful language. This presentation will detail our journey in developing a chat-based decision tree game that immerses players in the experiences of an Erasmus student in Krakow. The project aims to allow players to navigate real-life scenarios that Erasmus students might encounter, exploring the city, new lifestyle, and the process of living abroad.</a:t>
          </a:r>
          <a:endParaRPr lang="tr-TR" sz="2500" kern="1200" dirty="0"/>
        </a:p>
      </dsp:txBody>
      <dsp:txXfrm>
        <a:off x="171344" y="171344"/>
        <a:ext cx="7886912" cy="316731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C7FC0F-238F-42E1-B8BF-BC359E395BFD}">
      <dsp:nvSpPr>
        <dsp:cNvPr id="0" name=""/>
        <dsp:cNvSpPr/>
      </dsp:nvSpPr>
      <dsp:spPr>
        <a:xfrm>
          <a:off x="0" y="27366"/>
          <a:ext cx="8229600" cy="7445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3200" kern="1200" dirty="0" err="1"/>
            <a:t>Graphical</a:t>
          </a:r>
          <a:r>
            <a:rPr lang="tr-TR" sz="3200" kern="1200" dirty="0"/>
            <a:t> User </a:t>
          </a:r>
          <a:r>
            <a:rPr lang="tr-TR" sz="3200" kern="1200" dirty="0" err="1"/>
            <a:t>Interface</a:t>
          </a:r>
          <a:r>
            <a:rPr lang="tr-TR" sz="3200" kern="1200" dirty="0"/>
            <a:t> (GUI) Design:</a:t>
          </a:r>
        </a:p>
      </dsp:txBody>
      <dsp:txXfrm>
        <a:off x="36346" y="63712"/>
        <a:ext cx="8156908" cy="671863"/>
      </dsp:txXfrm>
    </dsp:sp>
    <dsp:sp modelId="{6A21BBCF-998E-40E4-87D7-D1943F3F98A1}">
      <dsp:nvSpPr>
        <dsp:cNvPr id="0" name=""/>
        <dsp:cNvSpPr/>
      </dsp:nvSpPr>
      <dsp:spPr>
        <a:xfrm>
          <a:off x="0" y="771921"/>
          <a:ext cx="8229600" cy="1821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40640" rIns="227584" bIns="40640" numCol="1" spcCol="1270" anchor="t" anchorCtr="0">
          <a:noAutofit/>
        </a:bodyPr>
        <a:lstStyle/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500" kern="1200" dirty="0">
              <a:latin typeface="Bahnschrift Light SemiCondensed" pitchFamily="34" charset="0"/>
            </a:rPr>
            <a:t>Use the </a:t>
          </a:r>
          <a:r>
            <a:rPr lang="en-US" sz="2500" kern="1200" dirty="0" err="1">
              <a:latin typeface="Bahnschrift Light SemiCondensed" pitchFamily="34" charset="0"/>
            </a:rPr>
            <a:t>tkinter</a:t>
          </a:r>
          <a:r>
            <a:rPr lang="en-US" sz="2500" kern="1200" dirty="0">
              <a:latin typeface="Bahnschrift Light SemiCondensed" pitchFamily="34" charset="0"/>
            </a:rPr>
            <a:t> library to handle events and manage callback functions. Images are loaded and resized within the app, ensuring aspect ratios are maintained to avoid distortion</a:t>
          </a:r>
          <a:endParaRPr lang="tr-TR" sz="2500" kern="1200" dirty="0">
            <a:latin typeface="Bahnschrift Light SemiCondensed" pitchFamily="34" charset="0"/>
          </a:endParaRPr>
        </a:p>
      </dsp:txBody>
      <dsp:txXfrm>
        <a:off x="0" y="771921"/>
        <a:ext cx="8229600" cy="18216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6796D4-72D2-4070-8E82-8D6B2AA36653}">
      <dsp:nvSpPr>
        <dsp:cNvPr id="0" name=""/>
        <dsp:cNvSpPr/>
      </dsp:nvSpPr>
      <dsp:spPr>
        <a:xfrm>
          <a:off x="0" y="29819"/>
          <a:ext cx="8229600" cy="73014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3100" kern="1200" dirty="0"/>
            <a:t>Game Design </a:t>
          </a:r>
          <a:r>
            <a:rPr lang="tr-TR" sz="3100" kern="1200" dirty="0" err="1"/>
            <a:t>Concepts</a:t>
          </a:r>
          <a:r>
            <a:rPr lang="tr-TR" sz="3100" kern="1200" dirty="0"/>
            <a:t>:</a:t>
          </a:r>
        </a:p>
      </dsp:txBody>
      <dsp:txXfrm>
        <a:off x="35643" y="65462"/>
        <a:ext cx="8158314" cy="658857"/>
      </dsp:txXfrm>
    </dsp:sp>
    <dsp:sp modelId="{3F8A1370-C717-4846-AD65-BD267732345B}">
      <dsp:nvSpPr>
        <dsp:cNvPr id="0" name=""/>
        <dsp:cNvSpPr/>
      </dsp:nvSpPr>
      <dsp:spPr>
        <a:xfrm>
          <a:off x="0" y="759962"/>
          <a:ext cx="8229600" cy="27386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39370" rIns="220472" bIns="39370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400" kern="1200" dirty="0">
              <a:latin typeface="Bahnschrift Light SemiCondensed" pitchFamily="34" charset="0"/>
            </a:rPr>
            <a:t>The game advances through narrative steps represented by GUI updates. Players make choices that lead to different outcomes, advancing the story through button clicks. </a:t>
          </a:r>
          <a:endParaRPr lang="tr-TR" sz="2400" kern="1200" dirty="0">
            <a:latin typeface="Bahnschrift Light SemiCondensed" pitchFamily="34" charset="0"/>
          </a:endParaRPr>
        </a:p>
      </dsp:txBody>
      <dsp:txXfrm>
        <a:off x="0" y="759962"/>
        <a:ext cx="8229600" cy="273860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045900-B4A6-4465-B6F3-BA2F4E6769F8}">
      <dsp:nvSpPr>
        <dsp:cNvPr id="0" name=""/>
        <dsp:cNvSpPr/>
      </dsp:nvSpPr>
      <dsp:spPr>
        <a:xfrm>
          <a:off x="2651760" y="60959"/>
          <a:ext cx="2926080" cy="292608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/>
            <a:t>Image Loading and Resizing:</a:t>
          </a:r>
          <a:r>
            <a:rPr lang="en-US" sz="1300" kern="1200" dirty="0"/>
            <a:t> "Images are loaded from files and resized while maintaining aspect ratios.</a:t>
          </a:r>
          <a:endParaRPr lang="tr-TR" sz="1300" kern="1200" dirty="0"/>
        </a:p>
      </dsp:txBody>
      <dsp:txXfrm>
        <a:off x="3041904" y="573023"/>
        <a:ext cx="2145792" cy="1316736"/>
      </dsp:txXfrm>
    </dsp:sp>
    <dsp:sp modelId="{17FCC3D2-719B-4779-8BF8-3BACD0A7E802}">
      <dsp:nvSpPr>
        <dsp:cNvPr id="0" name=""/>
        <dsp:cNvSpPr/>
      </dsp:nvSpPr>
      <dsp:spPr>
        <a:xfrm>
          <a:off x="3707587" y="1889760"/>
          <a:ext cx="2926080" cy="292608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/>
            <a:t>Starting the Game and Progression:</a:t>
          </a:r>
          <a:r>
            <a:rPr lang="en-US" sz="1300" kern="1200" dirty="0"/>
            <a:t> "The game begins with initial image and text, then updates accordingly. Helper methods manage the user interface dynamically.</a:t>
          </a:r>
          <a:endParaRPr lang="tr-TR" sz="1300" kern="1200" dirty="0"/>
        </a:p>
      </dsp:txBody>
      <dsp:txXfrm>
        <a:off x="4602480" y="2645663"/>
        <a:ext cx="1755648" cy="1609344"/>
      </dsp:txXfrm>
    </dsp:sp>
    <dsp:sp modelId="{AA78AD74-E832-476F-8E65-B9CA152FEB56}">
      <dsp:nvSpPr>
        <dsp:cNvPr id="0" name=""/>
        <dsp:cNvSpPr/>
      </dsp:nvSpPr>
      <dsp:spPr>
        <a:xfrm>
          <a:off x="1595932" y="1889760"/>
          <a:ext cx="2926080" cy="292608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/>
            <a:t>Game Progression and Options:</a:t>
          </a:r>
          <a:r>
            <a:rPr lang="en-US" sz="1300" kern="1200"/>
            <a:t> "The game offers various options to the user, each leading to different outcomes."</a:t>
          </a:r>
          <a:endParaRPr lang="tr-TR" sz="1300" kern="1200"/>
        </a:p>
      </dsp:txBody>
      <dsp:txXfrm>
        <a:off x="1871472" y="2645663"/>
        <a:ext cx="1755648" cy="16093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13.06.2024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13.06.2024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13.06.2024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13.06.2024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13.06.2024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13.06.2024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13.06.2024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13.06.2024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13.06.2024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13.06.2024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13.06.2024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23720DD-5B6D-40BF-8493-A6B52D484E6B}" type="datetimeFigureOut">
              <a:rPr lang="tr-TR" smtClean="0"/>
              <a:t>13.06.2024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image" Target="../media/image6.jpeg"/><Relationship Id="rId5" Type="http://schemas.openxmlformats.org/officeDocument/2006/relationships/diagramColors" Target="../diagrams/colors1.xml"/><Relationship Id="rId10" Type="http://schemas.openxmlformats.org/officeDocument/2006/relationships/image" Target="../media/image5.jpe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sz="4800" dirty="0" err="1">
                <a:latin typeface="Baskerville Old Face" pitchFamily="18" charset="0"/>
              </a:rPr>
              <a:t>Python</a:t>
            </a:r>
            <a:r>
              <a:rPr lang="tr-TR" sz="4800" dirty="0">
                <a:latin typeface="Baskerville Old Face" pitchFamily="18" charset="0"/>
              </a:rPr>
              <a:t> Programming Project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611560" y="4221088"/>
            <a:ext cx="3744416" cy="1368152"/>
          </a:xfrm>
        </p:spPr>
        <p:txBody>
          <a:bodyPr>
            <a:normAutofit fontScale="70000" lnSpcReduction="20000"/>
          </a:bodyPr>
          <a:lstStyle/>
          <a:p>
            <a:r>
              <a:rPr lang="tr-TR" sz="3000" dirty="0">
                <a:latin typeface="Baskerville Old Face" pitchFamily="18" charset="0"/>
              </a:rPr>
              <a:t>Ana </a:t>
            </a:r>
            <a:r>
              <a:rPr lang="tr-TR" sz="3000" dirty="0" err="1">
                <a:latin typeface="Baskerville Old Face" pitchFamily="18" charset="0"/>
              </a:rPr>
              <a:t>Margarida</a:t>
            </a:r>
            <a:r>
              <a:rPr lang="tr-TR" sz="3000" dirty="0">
                <a:latin typeface="Baskerville Old Face" pitchFamily="18" charset="0"/>
              </a:rPr>
              <a:t> de </a:t>
            </a:r>
            <a:r>
              <a:rPr lang="tr-TR" sz="3000" dirty="0" err="1">
                <a:latin typeface="Baskerville Old Face" pitchFamily="18" charset="0"/>
              </a:rPr>
              <a:t>Freitas</a:t>
            </a:r>
            <a:br>
              <a:rPr lang="tr-TR" sz="3000" dirty="0">
                <a:latin typeface="Baskerville Old Face" pitchFamily="18" charset="0"/>
              </a:rPr>
            </a:br>
            <a:r>
              <a:rPr lang="tr-TR" sz="3000" dirty="0">
                <a:latin typeface="Baskerville Old Face" pitchFamily="18" charset="0"/>
              </a:rPr>
              <a:t>Helin </a:t>
            </a:r>
            <a:r>
              <a:rPr lang="tr-TR" sz="3000" dirty="0" err="1">
                <a:latin typeface="Baskerville Old Face" pitchFamily="18" charset="0"/>
              </a:rPr>
              <a:t>Salduz</a:t>
            </a:r>
            <a:br>
              <a:rPr lang="tr-TR" sz="3000" dirty="0">
                <a:latin typeface="Baskerville Old Face" pitchFamily="18" charset="0"/>
              </a:rPr>
            </a:br>
            <a:r>
              <a:rPr lang="tr-TR" sz="3000" dirty="0">
                <a:latin typeface="Baskerville Old Face" pitchFamily="18" charset="0"/>
              </a:rPr>
              <a:t>Sude Yılmaz</a:t>
            </a:r>
            <a:br>
              <a:rPr lang="tr-TR" dirty="0"/>
            </a:br>
            <a:br>
              <a:rPr lang="tr-TR" dirty="0"/>
            </a:b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478870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yagram 4"/>
          <p:cNvGraphicFramePr/>
          <p:nvPr>
            <p:extLst>
              <p:ext uri="{D42A27DB-BD31-4B8C-83A1-F6EECF244321}">
                <p14:modId xmlns:p14="http://schemas.microsoft.com/office/powerpoint/2010/main" val="3146243089"/>
              </p:ext>
            </p:extLst>
          </p:nvPr>
        </p:nvGraphicFramePr>
        <p:xfrm>
          <a:off x="457200" y="533400"/>
          <a:ext cx="8229600" cy="99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248630"/>
            <a:ext cx="2448271" cy="1480350"/>
          </a:xfrm>
        </p:spPr>
      </p:pic>
      <p:pic>
        <p:nvPicPr>
          <p:cNvPr id="11" name="Resim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4951" y="1916832"/>
            <a:ext cx="2491137" cy="1224136"/>
          </a:xfrm>
          <a:prstGeom prst="rect">
            <a:avLst/>
          </a:prstGeom>
        </p:spPr>
      </p:pic>
      <p:pic>
        <p:nvPicPr>
          <p:cNvPr id="12" name="Resim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888715"/>
            <a:ext cx="2447925" cy="1389004"/>
          </a:xfrm>
          <a:prstGeom prst="rect">
            <a:avLst/>
          </a:prstGeom>
        </p:spPr>
      </p:pic>
      <p:pic>
        <p:nvPicPr>
          <p:cNvPr id="13" name="Resim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4951" y="4888715"/>
            <a:ext cx="2491137" cy="1389004"/>
          </a:xfrm>
          <a:prstGeom prst="rect">
            <a:avLst/>
          </a:prstGeom>
        </p:spPr>
      </p:pic>
      <p:pic>
        <p:nvPicPr>
          <p:cNvPr id="14" name="Resim 1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916832"/>
            <a:ext cx="2447925" cy="1224136"/>
          </a:xfrm>
          <a:prstGeom prst="rect">
            <a:avLst/>
          </a:prstGeom>
        </p:spPr>
      </p:pic>
      <p:cxnSp>
        <p:nvCxnSpPr>
          <p:cNvPr id="29" name="Eğri Bağlayıcı 28"/>
          <p:cNvCxnSpPr>
            <a:stCxn id="4" idx="3"/>
            <a:endCxn id="11" idx="1"/>
          </p:cNvCxnSpPr>
          <p:nvPr/>
        </p:nvCxnSpPr>
        <p:spPr>
          <a:xfrm flipV="1">
            <a:off x="5724127" y="2528900"/>
            <a:ext cx="440824" cy="1459905"/>
          </a:xfrm>
          <a:prstGeom prst="curvedConnector3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ğri Bağlayıcı 30"/>
          <p:cNvCxnSpPr>
            <a:stCxn id="4" idx="0"/>
            <a:endCxn id="14" idx="3"/>
          </p:cNvCxnSpPr>
          <p:nvPr/>
        </p:nvCxnSpPr>
        <p:spPr>
          <a:xfrm rot="16200000" flipV="1">
            <a:off x="3383870" y="2132507"/>
            <a:ext cx="719730" cy="1512515"/>
          </a:xfrm>
          <a:prstGeom prst="curvedConnector2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ğri Bağlayıcı 32"/>
          <p:cNvCxnSpPr>
            <a:stCxn id="4" idx="2"/>
            <a:endCxn id="13" idx="1"/>
          </p:cNvCxnSpPr>
          <p:nvPr/>
        </p:nvCxnSpPr>
        <p:spPr>
          <a:xfrm rot="16200000" flipH="1">
            <a:off x="4905353" y="4323618"/>
            <a:ext cx="854237" cy="1664959"/>
          </a:xfrm>
          <a:prstGeom prst="curvedConnector2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Eğri Bağlayıcı 36"/>
          <p:cNvCxnSpPr>
            <a:stCxn id="4" idx="1"/>
          </p:cNvCxnSpPr>
          <p:nvPr/>
        </p:nvCxnSpPr>
        <p:spPr>
          <a:xfrm rot="10800000" flipV="1">
            <a:off x="2411760" y="3988804"/>
            <a:ext cx="864096" cy="740173"/>
          </a:xfrm>
          <a:prstGeom prst="curvedConnector3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0533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İçerik Yer Tutucus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8902600"/>
              </p:ext>
            </p:extLst>
          </p:nvPr>
        </p:nvGraphicFramePr>
        <p:xfrm>
          <a:off x="467544" y="1988840"/>
          <a:ext cx="8229600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Başlık 3"/>
          <p:cNvSpPr>
            <a:spLocks noGrp="1"/>
          </p:cNvSpPr>
          <p:nvPr>
            <p:ph type="title"/>
          </p:nvPr>
        </p:nvSpPr>
        <p:spPr>
          <a:xfrm>
            <a:off x="539552" y="709092"/>
            <a:ext cx="8229600" cy="975320"/>
          </a:xfrm>
        </p:spPr>
        <p:txBody>
          <a:bodyPr/>
          <a:lstStyle/>
          <a:p>
            <a:r>
              <a:rPr lang="tr-TR" dirty="0"/>
              <a:t>                     </a:t>
            </a:r>
            <a:r>
              <a:rPr lang="tr-TR" dirty="0" err="1">
                <a:latin typeface="Bahnschrift Light SemiCondensed" pitchFamily="34" charset="0"/>
              </a:rPr>
              <a:t>Introduction</a:t>
            </a:r>
            <a:endParaRPr lang="tr-TR" dirty="0">
              <a:latin typeface="Bahnschrift Light SemiCondense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7236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                 </a:t>
            </a:r>
            <a:r>
              <a:rPr lang="tr-TR" dirty="0" err="1"/>
              <a:t>Theorical</a:t>
            </a:r>
            <a:r>
              <a:rPr lang="tr-TR" dirty="0"/>
              <a:t> </a:t>
            </a:r>
            <a:r>
              <a:rPr lang="tr-TR" dirty="0" err="1"/>
              <a:t>Part</a:t>
            </a:r>
            <a:endParaRPr lang="tr-TR" dirty="0"/>
          </a:p>
        </p:txBody>
      </p:sp>
      <p:graphicFrame>
        <p:nvGraphicFramePr>
          <p:cNvPr id="6" name="İçerik Yer Tutucus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952906"/>
              </p:ext>
            </p:extLst>
          </p:nvPr>
        </p:nvGraphicFramePr>
        <p:xfrm>
          <a:off x="457200" y="1600200"/>
          <a:ext cx="8229600" cy="2620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462646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İçerik Yer Tutucus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1127630"/>
              </p:ext>
            </p:extLst>
          </p:nvPr>
        </p:nvGraphicFramePr>
        <p:xfrm>
          <a:off x="467544" y="980728"/>
          <a:ext cx="8229600" cy="35283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656237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                   </a:t>
            </a:r>
            <a:r>
              <a:rPr lang="tr-TR"/>
              <a:t>Practical</a:t>
            </a:r>
            <a:r>
              <a:rPr lang="tr-TR" dirty="0"/>
              <a:t> </a:t>
            </a:r>
            <a:r>
              <a:rPr lang="tr-TR" dirty="0" err="1"/>
              <a:t>Part</a:t>
            </a:r>
            <a:endParaRPr lang="tr-TR" dirty="0"/>
          </a:p>
        </p:txBody>
      </p:sp>
      <p:graphicFrame>
        <p:nvGraphicFramePr>
          <p:cNvPr id="4" name="İçerik Yer Tutucus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4943116"/>
              </p:ext>
            </p:extLst>
          </p:nvPr>
        </p:nvGraphicFramePr>
        <p:xfrm>
          <a:off x="323528" y="1484784"/>
          <a:ext cx="82296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836230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tlik">
  <a:themeElements>
    <a:clrScheme name="Netlik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is Klasik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Netli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53</TotalTime>
  <Words>239</Words>
  <Application>Microsoft Office PowerPoint</Application>
  <PresentationFormat>Ekran Gösterisi (4:3)</PresentationFormat>
  <Paragraphs>14</Paragraphs>
  <Slides>6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6</vt:i4>
      </vt:variant>
    </vt:vector>
  </HeadingPairs>
  <TitlesOfParts>
    <vt:vector size="10" baseType="lpstr">
      <vt:lpstr>Arial</vt:lpstr>
      <vt:lpstr>Bahnschrift Light SemiCondensed</vt:lpstr>
      <vt:lpstr>Baskerville Old Face</vt:lpstr>
      <vt:lpstr>Netlik</vt:lpstr>
      <vt:lpstr>Python Programming Project</vt:lpstr>
      <vt:lpstr>PowerPoint Sunusu</vt:lpstr>
      <vt:lpstr>                     Introduction</vt:lpstr>
      <vt:lpstr>                 Theorical Part</vt:lpstr>
      <vt:lpstr>PowerPoint Sunusu</vt:lpstr>
      <vt:lpstr>                   Practical Part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Python Programming Project</dc:title>
  <dc:creator>Kadir Yılmaz</dc:creator>
  <cp:lastModifiedBy>HELİN SALDUZ</cp:lastModifiedBy>
  <cp:revision>7</cp:revision>
  <dcterms:created xsi:type="dcterms:W3CDTF">2024-06-12T09:49:18Z</dcterms:created>
  <dcterms:modified xsi:type="dcterms:W3CDTF">2024-06-13T07:07:24Z</dcterms:modified>
</cp:coreProperties>
</file>