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AEAE"/>
    <a:srgbClr val="4EA7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D0D3EA-A88A-4C19-BAD3-A6FCCC9E89EC}" v="1" dt="2024-06-12T11:28:11.2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DA342FF-9C86-BD9D-1350-2E5699D375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8D69F6B-AAB8-B86E-5D90-F1AC029CF4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5299CDED-72FE-0BD5-E297-7394964D2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5B3A-D938-4707-985A-54792BD81ED2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8415F88-63F6-9831-24FE-AA5D1CECA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C8742B48-AB4E-C202-EFAA-ED33D4CD7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8BB7-A4DE-4002-9A4D-64D9772E08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1019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24581B0-1B47-4E1E-AA94-5DBA85AAC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E87A4E5D-FD36-EDBE-2510-A06DC6E201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98CE43F-B403-B54F-C3DD-DE0CBFF75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5B3A-D938-4707-985A-54792BD81ED2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AD92E93-62D4-4A16-156E-647AFC8B5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E6FAACC-B820-075B-EAA0-942569D88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8BB7-A4DE-4002-9A4D-64D9772E08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25552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81EA75B6-C968-3741-5301-6F892812B0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604210B0-D3F6-5D33-A0A2-3A78D1CB57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7F9317B2-ED37-0CAD-C20C-3E79C703C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5B3A-D938-4707-985A-54792BD81ED2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194C3A3F-55A7-270E-AC5E-2FEC08680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C559673-2051-1B98-F145-ED12BD36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8BB7-A4DE-4002-9A4D-64D9772E08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0788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110B2AA-04FC-9100-5893-BEAFF3DB4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6845B51-0550-25EA-5246-E5B6161CF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F7BDAEF-3A8B-01CA-E500-43622CA8E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5B3A-D938-4707-985A-54792BD81ED2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F125769-CAED-DA35-7D8B-1C1A37DE4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B48A87C-11E1-F057-F5B4-E8F4F11FF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8BB7-A4DE-4002-9A4D-64D9772E08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80273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57BEC02-0A3D-DFC4-45E4-2267AF8EB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9DB3AC53-D074-960F-8715-8D5AF98E57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A37D617-2527-3152-35FA-BE4309FBB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5B3A-D938-4707-985A-54792BD81ED2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9DD7EAB-4818-FE8F-E69D-95939325D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0629E9A-A171-342F-423D-B9D41C16B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8BB7-A4DE-4002-9A4D-64D9772E08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57002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29748FE-FBED-0131-F867-246AD566A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C527C9E-59B7-D351-63F2-6AD26CEA5B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443075CF-E457-6DCE-8913-0C70E777D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CB8436A8-CBED-0A2F-49FD-B8FB1E0C3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5B3A-D938-4707-985A-54792BD81ED2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67835305-D8FB-CF21-C6AC-9FD2CA922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434DEB37-7BF2-80FE-9443-A4E53EFD5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8BB7-A4DE-4002-9A4D-64D9772E08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83470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776C34D-0983-B2F9-A412-AF94B0101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B4A4E8C2-6D7A-1938-5F79-0FEAEB9685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435A6174-7C7B-83DE-775C-87F57037B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FD38C4C8-CC70-E183-9356-2F05F6DE9A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026EC7F4-588A-1E5E-D587-E134A4FAC5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2EEE76B4-636E-72B5-55FC-ABAAC6A6D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5B3A-D938-4707-985A-54792BD81ED2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E6A1D133-CCBF-AB2D-4D15-A939D117A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EEEF07A0-32AE-BBF7-1413-9C7F6A0E1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8BB7-A4DE-4002-9A4D-64D9772E08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039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2060625-F09A-4FDC-4FE7-984AA65DC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F76F164E-0E4D-2F04-15F2-CF293D100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5B3A-D938-4707-985A-54792BD81ED2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B63C83D0-E6DC-7645-0E21-49F0A1EDA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BA935553-FC0D-3ECF-EC6E-4AA6438D4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8BB7-A4DE-4002-9A4D-64D9772E08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7619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C8172CAD-7476-5183-30E0-4FD1172A8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5B3A-D938-4707-985A-54792BD81ED2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6F78AD87-B949-4966-0545-A41761B4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8A5CF3AB-63D9-D70A-1937-B85BD0C22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8BB7-A4DE-4002-9A4D-64D9772E08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558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8C33AF0-3F2E-6D69-8E56-01CC93C6B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FC5FE8A-96CC-73AE-7AB3-A7F6956F7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CE6F56F1-33BA-9955-AD2E-CFE854B6B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E8662931-9A51-E58D-8D36-2D0288BA7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5B3A-D938-4707-985A-54792BD81ED2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5A7E9AA9-76FA-D4E5-C794-349DC4B6A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772678A8-D682-A007-875E-2D086C364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8BB7-A4DE-4002-9A4D-64D9772E08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10289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0EE5F4D-223E-1AA7-8249-BB8E50457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E6D27CC6-BD0D-1B7A-5959-3EAAB90754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949E6B70-E708-09E2-E148-E14E26E64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60D116C6-FC1D-7977-CE53-433303A31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5B3A-D938-4707-985A-54792BD81ED2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1B4F4125-F212-C0E9-43F5-4AD3F7045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CBA8209C-E7CF-CA7B-16EF-8E1B35A53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8BB7-A4DE-4002-9A4D-64D9772E08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62268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D8E7728A-E323-0D02-5B21-770F93FDC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8A7B68C6-6DDE-034B-C85C-4EA7CEFCEE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33BA78E-4754-A948-22C8-BDBDA92898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EF5B3A-D938-4707-985A-54792BD81ED2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7584324-2D99-DC40-8B56-F954494FD3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5E09C1D-B94A-0EC6-7390-DAF137D316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B58BB7-A4DE-4002-9A4D-64D9772E08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48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3.xml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slide" Target="slide2.xml"/><Relationship Id="rId2" Type="http://schemas.openxmlformats.org/officeDocument/2006/relationships/image" Target="../media/image1.png"/><Relationship Id="rId16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slide" Target="slide5.xml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4.xml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slide" Target="slide3.xml"/><Relationship Id="rId2" Type="http://schemas.openxmlformats.org/officeDocument/2006/relationships/image" Target="../media/image1.png"/><Relationship Id="rId16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slide" Target="slide1.xml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4.xml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slide" Target="slide2.xml"/><Relationship Id="rId2" Type="http://schemas.openxmlformats.org/officeDocument/2006/relationships/image" Target="../media/image1.png"/><Relationship Id="rId16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slide" Target="slide1.xml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3.xml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slide" Target="slide2.xml"/><Relationship Id="rId2" Type="http://schemas.openxmlformats.org/officeDocument/2006/relationships/image" Target="../media/image1.png"/><Relationship Id="rId16" Type="http://schemas.openxmlformats.org/officeDocument/2006/relationships/slide" Target="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slide" Target="slide1.xml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3.xml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slide" Target="slide2.xml"/><Relationship Id="rId2" Type="http://schemas.openxmlformats.org/officeDocument/2006/relationships/image" Target="../media/image1.png"/><Relationship Id="rId16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slide" Target="slide1.xml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C6DEFD83-6C78-7134-F9EB-C7C8CF237CD7}"/>
              </a:ext>
            </a:extLst>
          </p:cNvPr>
          <p:cNvSpPr/>
          <p:nvPr/>
        </p:nvSpPr>
        <p:spPr>
          <a:xfrm>
            <a:off x="-1173849" y="5592744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1BE057B-E86F-D2F7-B508-A11E62CA3E58}"/>
              </a:ext>
            </a:extLst>
          </p:cNvPr>
          <p:cNvSpPr/>
          <p:nvPr/>
        </p:nvSpPr>
        <p:spPr>
          <a:xfrm>
            <a:off x="-1173849" y="4242986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677D532-3805-6D86-CDCF-75AD94E3DA94}"/>
              </a:ext>
            </a:extLst>
          </p:cNvPr>
          <p:cNvSpPr/>
          <p:nvPr/>
        </p:nvSpPr>
        <p:spPr>
          <a:xfrm>
            <a:off x="-1173849" y="2893228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4E34569-11DF-DFB3-BDFA-0BEF957314F0}"/>
              </a:ext>
            </a:extLst>
          </p:cNvPr>
          <p:cNvSpPr/>
          <p:nvPr/>
        </p:nvSpPr>
        <p:spPr>
          <a:xfrm>
            <a:off x="-1173849" y="1594959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A55B73A-FDBF-5B9C-D022-36751C606A14}"/>
              </a:ext>
            </a:extLst>
          </p:cNvPr>
          <p:cNvSpPr/>
          <p:nvPr/>
        </p:nvSpPr>
        <p:spPr>
          <a:xfrm>
            <a:off x="-1173849" y="242690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3" name="Serbest Form: Şekil 52">
            <a:extLst>
              <a:ext uri="{FF2B5EF4-FFF2-40B4-BE49-F238E27FC236}">
                <a16:creationId xmlns:a16="http://schemas.microsoft.com/office/drawing/2014/main" id="{831D3310-EB18-8814-8EC3-AA690F83F5B3}"/>
              </a:ext>
            </a:extLst>
          </p:cNvPr>
          <p:cNvSpPr/>
          <p:nvPr/>
        </p:nvSpPr>
        <p:spPr>
          <a:xfrm rot="10800000">
            <a:off x="-2" y="-5842000"/>
            <a:ext cx="1258529" cy="13347700"/>
          </a:xfrm>
          <a:custGeom>
            <a:avLst/>
            <a:gdLst>
              <a:gd name="connsiteX0" fmla="*/ 0 w 1258529"/>
              <a:gd name="connsiteY0" fmla="*/ 12634933 h 12634933"/>
              <a:gd name="connsiteX1" fmla="*/ 0 w 1258529"/>
              <a:gd name="connsiteY1" fmla="*/ 7052611 h 12634933"/>
              <a:gd name="connsiteX2" fmla="*/ 621000 w 1258529"/>
              <a:gd name="connsiteY2" fmla="*/ 6431611 h 12634933"/>
              <a:gd name="connsiteX3" fmla="*/ 0 w 1258529"/>
              <a:gd name="connsiteY3" fmla="*/ 5810611 h 12634933"/>
              <a:gd name="connsiteX4" fmla="*/ 0 w 1258529"/>
              <a:gd name="connsiteY4" fmla="*/ 0 h 12634933"/>
              <a:gd name="connsiteX5" fmla="*/ 1258529 w 1258529"/>
              <a:gd name="connsiteY5" fmla="*/ 0 h 12634933"/>
              <a:gd name="connsiteX6" fmla="*/ 1258529 w 1258529"/>
              <a:gd name="connsiteY6" fmla="*/ 12634933 h 1263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8529" h="12634933">
                <a:moveTo>
                  <a:pt x="0" y="12634933"/>
                </a:moveTo>
                <a:lnTo>
                  <a:pt x="0" y="7052611"/>
                </a:lnTo>
                <a:cubicBezTo>
                  <a:pt x="342969" y="7052611"/>
                  <a:pt x="621000" y="6774580"/>
                  <a:pt x="621000" y="6431611"/>
                </a:cubicBezTo>
                <a:cubicBezTo>
                  <a:pt x="621000" y="6088642"/>
                  <a:pt x="342969" y="5810611"/>
                  <a:pt x="0" y="5810611"/>
                </a:cubicBezTo>
                <a:lnTo>
                  <a:pt x="0" y="0"/>
                </a:lnTo>
                <a:lnTo>
                  <a:pt x="1258529" y="0"/>
                </a:lnTo>
                <a:lnTo>
                  <a:pt x="1258529" y="126349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/>
          </a:p>
        </p:txBody>
      </p:sp>
      <p:pic>
        <p:nvPicPr>
          <p:cNvPr id="6" name="Grafik 5" descr="Telefon ve hesap makinesi içeren dizüstü bilgisayar">
            <a:extLst>
              <a:ext uri="{FF2B5EF4-FFF2-40B4-BE49-F238E27FC236}">
                <a16:creationId xmlns:a16="http://schemas.microsoft.com/office/drawing/2014/main" id="{C0B9D5C8-EBCF-5FF2-F512-B532E154AD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091165" y="1621122"/>
            <a:ext cx="828000" cy="828000"/>
          </a:xfrm>
          <a:prstGeom prst="rect">
            <a:avLst/>
          </a:prstGeom>
        </p:spPr>
      </p:pic>
      <p:pic>
        <p:nvPicPr>
          <p:cNvPr id="10" name="Grafik 9" descr="Yıldızlı ödül şeridi">
            <a:extLst>
              <a:ext uri="{FF2B5EF4-FFF2-40B4-BE49-F238E27FC236}">
                <a16:creationId xmlns:a16="http://schemas.microsoft.com/office/drawing/2014/main" id="{CB46004C-2AB2-015E-CEBA-77C869A13C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092849" y="4296986"/>
            <a:ext cx="828000" cy="828000"/>
          </a:xfrm>
          <a:prstGeom prst="rect">
            <a:avLst/>
          </a:prstGeom>
        </p:spPr>
      </p:pic>
      <p:pic>
        <p:nvPicPr>
          <p:cNvPr id="12" name="Grafik 11" descr="Kalemle grafik ve Not kağıt defterleri">
            <a:extLst>
              <a:ext uri="{FF2B5EF4-FFF2-40B4-BE49-F238E27FC236}">
                <a16:creationId xmlns:a16="http://schemas.microsoft.com/office/drawing/2014/main" id="{84B01225-1715-BE35-E3C6-EB89CFE908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1092849" y="298364"/>
            <a:ext cx="828000" cy="828000"/>
          </a:xfrm>
          <a:prstGeom prst="rect">
            <a:avLst/>
          </a:prstGeom>
        </p:spPr>
      </p:pic>
      <p:pic>
        <p:nvPicPr>
          <p:cNvPr id="14" name="Grafik 13" descr="Sprınkles ve ısırmak işaretleri içeren tanımlama bilgisi">
            <a:extLst>
              <a:ext uri="{FF2B5EF4-FFF2-40B4-BE49-F238E27FC236}">
                <a16:creationId xmlns:a16="http://schemas.microsoft.com/office/drawing/2014/main" id="{E371A6C3-F2EE-14F1-8B1C-2B1B2AEA89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-1092849" y="2947228"/>
            <a:ext cx="828000" cy="828000"/>
          </a:xfrm>
          <a:prstGeom prst="rect">
            <a:avLst/>
          </a:prstGeom>
        </p:spPr>
      </p:pic>
      <p:pic>
        <p:nvPicPr>
          <p:cNvPr id="16" name="Grafik 15" descr="Yılan ana hat">
            <a:extLst>
              <a:ext uri="{FF2B5EF4-FFF2-40B4-BE49-F238E27FC236}">
                <a16:creationId xmlns:a16="http://schemas.microsoft.com/office/drawing/2014/main" id="{DE50D6D3-D514-D9A3-2A5B-B19C882DF5B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-1092849" y="5592744"/>
            <a:ext cx="828000" cy="828000"/>
          </a:xfrm>
          <a:prstGeom prst="rect">
            <a:avLst/>
          </a:prstGeom>
        </p:spPr>
      </p:pic>
      <p:pic>
        <p:nvPicPr>
          <p:cNvPr id="45" name="Grafik 44" descr="Telefon ve hesap makinesi içeren dizüstü bilgisayar">
            <a:hlinkClick r:id="rId12" action="ppaction://hlinksldjump"/>
            <a:extLst>
              <a:ext uri="{FF2B5EF4-FFF2-40B4-BE49-F238E27FC236}">
                <a16:creationId xmlns:a16="http://schemas.microsoft.com/office/drawing/2014/main" id="{5C022B6E-3EAB-12BA-F0BA-E3A4BED75F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5263" y="1621122"/>
            <a:ext cx="828000" cy="828000"/>
          </a:xfrm>
          <a:prstGeom prst="rect">
            <a:avLst/>
          </a:prstGeom>
        </p:spPr>
      </p:pic>
      <p:pic>
        <p:nvPicPr>
          <p:cNvPr id="46" name="Grafik 45" descr="Sprınkles ve ısırmak işaretleri içeren tanımlama bilgisi">
            <a:hlinkClick r:id="rId13" action="ppaction://hlinksldjump"/>
            <a:extLst>
              <a:ext uri="{FF2B5EF4-FFF2-40B4-BE49-F238E27FC236}">
                <a16:creationId xmlns:a16="http://schemas.microsoft.com/office/drawing/2014/main" id="{DEFAA9B3-0D84-6E5C-89DE-07EC5D3F236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5263" y="2947228"/>
            <a:ext cx="828000" cy="828000"/>
          </a:xfrm>
          <a:prstGeom prst="rect">
            <a:avLst/>
          </a:prstGeom>
        </p:spPr>
      </p:pic>
      <p:pic>
        <p:nvPicPr>
          <p:cNvPr id="47" name="Grafik 46" descr="Yıldızlı ödül şeridi">
            <a:hlinkClick r:id="rId14" action="ppaction://hlinksldjump"/>
            <a:extLst>
              <a:ext uri="{FF2B5EF4-FFF2-40B4-BE49-F238E27FC236}">
                <a16:creationId xmlns:a16="http://schemas.microsoft.com/office/drawing/2014/main" id="{EFC8833A-C677-7086-E75A-EDC3B25928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4857" y="4296986"/>
            <a:ext cx="828000" cy="828000"/>
          </a:xfrm>
          <a:prstGeom prst="rect">
            <a:avLst/>
          </a:prstGeom>
        </p:spPr>
      </p:pic>
      <p:pic>
        <p:nvPicPr>
          <p:cNvPr id="49" name="Grafik 48" descr="Yılan ana hat">
            <a:hlinkClick r:id="rId15" action="ppaction://hlinksldjump"/>
            <a:extLst>
              <a:ext uri="{FF2B5EF4-FFF2-40B4-BE49-F238E27FC236}">
                <a16:creationId xmlns:a16="http://schemas.microsoft.com/office/drawing/2014/main" id="{B7B8AB1A-48C8-0495-C371-C86084396BB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4857" y="5577493"/>
            <a:ext cx="828000" cy="828000"/>
          </a:xfrm>
          <a:prstGeom prst="rect">
            <a:avLst/>
          </a:prstGeom>
        </p:spPr>
      </p:pic>
      <p:grpSp>
        <p:nvGrpSpPr>
          <p:cNvPr id="55" name="Grup 54">
            <a:extLst>
              <a:ext uri="{FF2B5EF4-FFF2-40B4-BE49-F238E27FC236}">
                <a16:creationId xmlns:a16="http://schemas.microsoft.com/office/drawing/2014/main" id="{2C9D1367-5540-9D18-BD7D-20D0126BE784}"/>
              </a:ext>
            </a:extLst>
          </p:cNvPr>
          <p:cNvGrpSpPr/>
          <p:nvPr/>
        </p:nvGrpSpPr>
        <p:grpSpPr>
          <a:xfrm>
            <a:off x="763528" y="244333"/>
            <a:ext cx="990000" cy="936000"/>
            <a:chOff x="763528" y="244333"/>
            <a:chExt cx="990000" cy="936000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24D4236-E285-AA9F-A019-9D84082F1FA6}"/>
                </a:ext>
              </a:extLst>
            </p:cNvPr>
            <p:cNvSpPr/>
            <p:nvPr/>
          </p:nvSpPr>
          <p:spPr>
            <a:xfrm>
              <a:off x="763528" y="244333"/>
              <a:ext cx="990000" cy="9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43" name="Grafik 42" descr="Kalemle grafik ve Not kağıt defterleri">
              <a:hlinkClick r:id="rId16" action="ppaction://hlinksldjump"/>
              <a:extLst>
                <a:ext uri="{FF2B5EF4-FFF2-40B4-BE49-F238E27FC236}">
                  <a16:creationId xmlns:a16="http://schemas.microsoft.com/office/drawing/2014/main" id="{91BBD746-E20F-25F4-0102-28670E81005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44528" y="298364"/>
              <a:ext cx="828000" cy="828000"/>
            </a:xfrm>
            <a:prstGeom prst="rect">
              <a:avLst/>
            </a:prstGeom>
          </p:spPr>
        </p:pic>
      </p:grpSp>
      <p:sp>
        <p:nvSpPr>
          <p:cNvPr id="56" name="Metin kutusu 55">
            <a:extLst>
              <a:ext uri="{FF2B5EF4-FFF2-40B4-BE49-F238E27FC236}">
                <a16:creationId xmlns:a16="http://schemas.microsoft.com/office/drawing/2014/main" id="{2A16915A-A9E7-CE8B-3CB4-B892000EFAE1}"/>
              </a:ext>
            </a:extLst>
          </p:cNvPr>
          <p:cNvSpPr txBox="1"/>
          <p:nvPr/>
        </p:nvSpPr>
        <p:spPr>
          <a:xfrm>
            <a:off x="3543300" y="876300"/>
            <a:ext cx="6819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400" dirty="0"/>
              <a:t> </a:t>
            </a:r>
            <a:r>
              <a:rPr lang="tr-TR" sz="4800" dirty="0">
                <a:latin typeface="Berlin Sans FB Demi" panose="020E0802020502020306" pitchFamily="34" charset="0"/>
                <a:cs typeface="Arial" panose="020B0604020202020204" pitchFamily="34" charset="0"/>
              </a:rPr>
              <a:t>Python </a:t>
            </a:r>
            <a:r>
              <a:rPr lang="tr-TR" sz="4800" dirty="0" err="1">
                <a:latin typeface="Berlin Sans FB Demi" panose="020E0802020502020306" pitchFamily="34" charset="0"/>
                <a:cs typeface="Arial" panose="020B0604020202020204" pitchFamily="34" charset="0"/>
              </a:rPr>
              <a:t>Snake</a:t>
            </a:r>
            <a:r>
              <a:rPr lang="tr-TR" sz="4800" dirty="0">
                <a:latin typeface="Berlin Sans FB Demi" panose="020E0802020502020306" pitchFamily="34" charset="0"/>
                <a:cs typeface="Arial" panose="020B0604020202020204" pitchFamily="34" charset="0"/>
              </a:rPr>
              <a:t> Game</a:t>
            </a:r>
          </a:p>
        </p:txBody>
      </p:sp>
      <p:sp>
        <p:nvSpPr>
          <p:cNvPr id="57" name="Metin kutusu 56">
            <a:extLst>
              <a:ext uri="{FF2B5EF4-FFF2-40B4-BE49-F238E27FC236}">
                <a16:creationId xmlns:a16="http://schemas.microsoft.com/office/drawing/2014/main" id="{FDB10654-E8E1-C1F4-912F-BD14772E6408}"/>
              </a:ext>
            </a:extLst>
          </p:cNvPr>
          <p:cNvSpPr txBox="1"/>
          <p:nvPr/>
        </p:nvSpPr>
        <p:spPr>
          <a:xfrm>
            <a:off x="2670442" y="3119928"/>
            <a:ext cx="90209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sz="2400" b="1" dirty="0" err="1"/>
              <a:t>Prepared</a:t>
            </a:r>
            <a:r>
              <a:rPr lang="tr-TR" sz="2400" b="1" dirty="0"/>
              <a:t> </a:t>
            </a:r>
            <a:r>
              <a:rPr lang="tr-TR" sz="2400" b="1" dirty="0" err="1"/>
              <a:t>by</a:t>
            </a:r>
            <a:r>
              <a:rPr lang="tr-TR" sz="2400" b="1" dirty="0"/>
              <a:t>: Aysu Genç, Mert </a:t>
            </a:r>
            <a:r>
              <a:rPr lang="tr-TR" sz="2400" b="1" dirty="0" err="1"/>
              <a:t>Özkumanlar</a:t>
            </a:r>
            <a:r>
              <a:rPr lang="tr-TR" sz="2400" b="1" dirty="0"/>
              <a:t>, Yasin Berk Şimşek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sz="2400" b="1" dirty="0" err="1"/>
              <a:t>Date</a:t>
            </a:r>
            <a:r>
              <a:rPr lang="tr-TR" sz="2400" b="1" dirty="0"/>
              <a:t>: 12.06.2024</a:t>
            </a:r>
          </a:p>
        </p:txBody>
      </p:sp>
    </p:spTree>
    <p:extLst>
      <p:ext uri="{BB962C8B-B14F-4D97-AF65-F5344CB8AC3E}">
        <p14:creationId xmlns:p14="http://schemas.microsoft.com/office/powerpoint/2010/main" val="4245645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B646C36-EEEC-4D52-8E8E-206F4CD8A3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B7237284-E8F7-F416-CF00-D4E83EF1E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599" y="-1581881"/>
            <a:ext cx="4894428" cy="357016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Movement Function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2EBBF56-923D-48A7-9F8F-86E33CFA3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81655" y="673020"/>
            <a:ext cx="4833902" cy="5683329"/>
            <a:chOff x="1674895" y="1345036"/>
            <a:chExt cx="5428610" cy="421093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6D5794E-BC9E-4A8A-BB29-9A32C8F267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16175AF-13E0-4D14-8638-11BBE8359A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258443E-B333-44F4-8D49-1EAB1C1A46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50256" y="596822"/>
            <a:ext cx="4833901" cy="5653877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3427" y="115962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24285" y="1286612"/>
            <a:ext cx="891445" cy="89144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9" name="Graphic 212">
            <a:extLst>
              <a:ext uri="{FF2B5EF4-FFF2-40B4-BE49-F238E27FC236}">
                <a16:creationId xmlns:a16="http://schemas.microsoft.com/office/drawing/2014/main" id="{EB8560A9-B281-46EB-A304-1E4A5A00D6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24285" y="1286612"/>
            <a:ext cx="891445" cy="89144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31256" y="5416520"/>
            <a:ext cx="419129" cy="419129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67882DD-56E8-460E-99D5-86E71982D5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31256" y="5416520"/>
            <a:ext cx="419129" cy="419129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C087C0A8-4BB0-BFA0-DEC7-3250E4132AF0}"/>
              </a:ext>
            </a:extLst>
          </p:cNvPr>
          <p:cNvSpPr txBox="1"/>
          <p:nvPr/>
        </p:nvSpPr>
        <p:spPr>
          <a:xfrm>
            <a:off x="691712" y="2423024"/>
            <a:ext cx="4771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Manages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the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movement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of the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snake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and the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food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and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checks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for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collisions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Grafik 3" descr="Yılan ana hat">
            <a:extLst>
              <a:ext uri="{FF2B5EF4-FFF2-40B4-BE49-F238E27FC236}">
                <a16:creationId xmlns:a16="http://schemas.microsoft.com/office/drawing/2014/main" id="{42310C8F-1306-4070-2FEA-8A3B5340BF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399385" y="4380785"/>
            <a:ext cx="3367770" cy="3367770"/>
          </a:xfrm>
          <a:prstGeom prst="rect">
            <a:avLst/>
          </a:prstGeom>
          <a:ln w="28575">
            <a:noFill/>
          </a:ln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396A7A7A-0EF2-FC07-4F36-4FC5D2095F47}"/>
              </a:ext>
            </a:extLst>
          </p:cNvPr>
          <p:cNvSpPr txBox="1"/>
          <p:nvPr/>
        </p:nvSpPr>
        <p:spPr>
          <a:xfrm>
            <a:off x="6474494" y="673020"/>
            <a:ext cx="4589161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update_snake_position():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global snake_head, food_tile, snake_body, game_over, score, game_speed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if game_over: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return</a:t>
            </a:r>
          </a:p>
          <a:p>
            <a:endParaRPr lang="tr-TR" sz="90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if snake_head.x &lt; 0 or snake_head.x &gt;= WINDOW_WIDTH or snake_head.y &lt; 0 or snake_head.y &gt;= WINDOW_HEIGHT: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game_over = True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return</a:t>
            </a:r>
          </a:p>
          <a:p>
            <a:endParaRPr lang="tr-TR" sz="90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for tile in snake_body: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 snake_head.x == tile.x and snake_head.y == tile.y: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game_over = True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return</a:t>
            </a:r>
          </a:p>
          <a:p>
            <a:endParaRPr lang="tr-TR" sz="90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Collision with food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if snake_head.x == food_tile.x and snake_head.y == food_tile.y: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snake_body.append(Tile(food_tile.x, food_tile.y))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food_tile.x = random.randint(0, COLS - 1) * TILE_SIZE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food_tile.y = random.randint(0, ROWS - 1) * TILE_SIZE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score += 1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game_speed = max(50, game_speed - 5)  # Increase speed (decrease delay) with a lower bound</a:t>
            </a:r>
          </a:p>
          <a:p>
            <a:endParaRPr lang="tr-TR" sz="90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Update snake body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for i in range(len(snake_body) - 1, -1, -1):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tile = snake_body[i]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 i == 0: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tile.x = snake_head.x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tile.y = snake_head.y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else: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prev_tile = snake_body[i - 1]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tile.x = prev_tile.x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tile.y = prev_tile.y</a:t>
            </a:r>
          </a:p>
          <a:p>
            <a:endParaRPr lang="tr-TR" sz="90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snake_head.x += velocity_x * TILE_SIZE</a:t>
            </a:r>
          </a:p>
          <a:p>
            <a:r>
              <a:rPr lang="tr-TR" sz="90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snake_head.y += velocity_y * TILE_SIZE</a:t>
            </a:r>
            <a:endParaRPr lang="tr-TR" sz="9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B646C36-EEEC-4D52-8E8E-206F4CD8A3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B7237284-E8F7-F416-CF00-D4E83EF1E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618" y="-1658081"/>
            <a:ext cx="4894428" cy="357016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Drawing Function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2EBBF56-923D-48A7-9F8F-86E33CFA3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81655" y="673020"/>
            <a:ext cx="4833902" cy="5683329"/>
            <a:chOff x="1674895" y="1345036"/>
            <a:chExt cx="5428610" cy="421093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6D5794E-BC9E-4A8A-BB29-9A32C8F267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16175AF-13E0-4D14-8638-11BBE8359A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258443E-B333-44F4-8D49-1EAB1C1A46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50256" y="596822"/>
            <a:ext cx="4833901" cy="5653877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3427" y="115962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24285" y="1286612"/>
            <a:ext cx="891445" cy="89144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9" name="Graphic 212">
            <a:extLst>
              <a:ext uri="{FF2B5EF4-FFF2-40B4-BE49-F238E27FC236}">
                <a16:creationId xmlns:a16="http://schemas.microsoft.com/office/drawing/2014/main" id="{EB8560A9-B281-46EB-A304-1E4A5A00D6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24285" y="1286612"/>
            <a:ext cx="891445" cy="89144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31256" y="5416520"/>
            <a:ext cx="419129" cy="419129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67882DD-56E8-460E-99D5-86E71982D5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31256" y="5416520"/>
            <a:ext cx="419129" cy="419129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AB93EBBC-72FD-C67B-81DC-378D3BF53243}"/>
              </a:ext>
            </a:extLst>
          </p:cNvPr>
          <p:cNvSpPr txBox="1"/>
          <p:nvPr/>
        </p:nvSpPr>
        <p:spPr>
          <a:xfrm>
            <a:off x="691712" y="2423024"/>
            <a:ext cx="4771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Handles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drawing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the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snake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food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and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score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on the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screen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</p:txBody>
      </p:sp>
      <p:pic>
        <p:nvPicPr>
          <p:cNvPr id="4" name="Grafik 3" descr="Yılan ana hat">
            <a:extLst>
              <a:ext uri="{FF2B5EF4-FFF2-40B4-BE49-F238E27FC236}">
                <a16:creationId xmlns:a16="http://schemas.microsoft.com/office/drawing/2014/main" id="{1D2F7C5D-931F-FD1F-64D0-F7F3DEB0F3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399385" y="4380785"/>
            <a:ext cx="3367770" cy="3367770"/>
          </a:xfrm>
          <a:prstGeom prst="rect">
            <a:avLst/>
          </a:prstGeom>
          <a:ln w="28575">
            <a:noFill/>
          </a:ln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722FA4D2-4BEC-DD32-0263-ACAC44052C6F}"/>
              </a:ext>
            </a:extLst>
          </p:cNvPr>
          <p:cNvSpPr txBox="1"/>
          <p:nvPr/>
        </p:nvSpPr>
        <p:spPr>
          <a:xfrm>
            <a:off x="6481655" y="607301"/>
            <a:ext cx="4450601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render_game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():</a:t>
            </a:r>
          </a:p>
          <a:p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global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snake_head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food_tile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snake_body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game_over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game_speed</a:t>
            </a:r>
            <a:endParaRPr lang="tr-TR" sz="11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update_snake_position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endParaRPr lang="tr-TR" sz="11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canvas.delete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("all")</a:t>
            </a:r>
          </a:p>
          <a:p>
            <a:endParaRPr lang="tr-TR" sz="11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Draw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food</a:t>
            </a:r>
            <a:endParaRPr lang="tr-TR" sz="11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canvas.create_rectangle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food_tile.x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food_tile.y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food_tile.x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TILE_SIZE,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food_tile.y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TILE_SIZE,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fill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='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red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')</a:t>
            </a:r>
          </a:p>
          <a:p>
            <a:endParaRPr lang="tr-TR" sz="11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Draw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snake</a:t>
            </a:r>
            <a:endParaRPr lang="tr-TR" sz="11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canvas.create_rectangle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snake_head.x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snake_head.y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snake_head.x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TILE_SIZE,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snake_head.y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TILE_SIZE,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fill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='lime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green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')</a:t>
            </a:r>
          </a:p>
          <a:p>
            <a:endParaRPr lang="tr-TR" sz="11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tile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snake_body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canvas.create_rectangle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tile.x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tile.y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tile.x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TILE_SIZE,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tile.y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TILE_SIZE,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fill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='lime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green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')</a:t>
            </a:r>
          </a:p>
          <a:p>
            <a:endParaRPr lang="tr-TR" sz="11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game_over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canvas.create_text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(WINDOW_WIDTH / 2, WINDOW_HEIGHT / 2, font="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Arial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20",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f"Game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Over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{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}\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nPress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'R' to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Restart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fill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white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else:</a:t>
            </a:r>
          </a:p>
          <a:p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canvas.create_text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(30, 20, font="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Arial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10",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f"Score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{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}",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fill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white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endParaRPr lang="tr-TR" sz="11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window.after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game_speed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render_game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 # Call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render_game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again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with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adjusted</a:t>
            </a:r>
            <a:r>
              <a:rPr lang="tr-TR" sz="11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1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speed</a:t>
            </a:r>
            <a:endParaRPr lang="tr-TR" sz="11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tr-TR" sz="11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11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B646C36-EEEC-4D52-8E8E-206F4CD8A3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B7237284-E8F7-F416-CF00-D4E83EF1E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618" y="-1658081"/>
            <a:ext cx="4894428" cy="357016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 sz="5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Main </a:t>
            </a:r>
            <a:r>
              <a:rPr lang="tr-TR" sz="54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Execution</a:t>
            </a:r>
            <a:endParaRPr lang="en-US" sz="5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2EBBF56-923D-48A7-9F8F-86E33CFA3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81655" y="673020"/>
            <a:ext cx="4833902" cy="5683329"/>
            <a:chOff x="1674895" y="1345036"/>
            <a:chExt cx="5428610" cy="421093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6D5794E-BC9E-4A8A-BB29-9A32C8F267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16175AF-13E0-4D14-8638-11BBE8359A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258443E-B333-44F4-8D49-1EAB1C1A46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50256" y="596822"/>
            <a:ext cx="4833901" cy="5653877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3427" y="115962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24285" y="1286612"/>
            <a:ext cx="891445" cy="89144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9" name="Graphic 212">
            <a:extLst>
              <a:ext uri="{FF2B5EF4-FFF2-40B4-BE49-F238E27FC236}">
                <a16:creationId xmlns:a16="http://schemas.microsoft.com/office/drawing/2014/main" id="{EB8560A9-B281-46EB-A304-1E4A5A00D6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24285" y="1286612"/>
            <a:ext cx="891445" cy="89144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31256" y="5416520"/>
            <a:ext cx="419129" cy="419129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67882DD-56E8-460E-99D5-86E71982D5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31256" y="5416520"/>
            <a:ext cx="419129" cy="419129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Grafik 3" descr="Yılan ana hat">
            <a:extLst>
              <a:ext uri="{FF2B5EF4-FFF2-40B4-BE49-F238E27FC236}">
                <a16:creationId xmlns:a16="http://schemas.microsoft.com/office/drawing/2014/main" id="{1D2F7C5D-931F-FD1F-64D0-F7F3DEB0F3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399385" y="4380785"/>
            <a:ext cx="3367770" cy="3367770"/>
          </a:xfrm>
          <a:prstGeom prst="rect">
            <a:avLst/>
          </a:prstGeom>
          <a:ln w="28575">
            <a:noFill/>
          </a:ln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28DDD1E8-2144-9881-8E78-35D291E82E70}"/>
              </a:ext>
            </a:extLst>
          </p:cNvPr>
          <p:cNvSpPr txBox="1"/>
          <p:nvPr/>
        </p:nvSpPr>
        <p:spPr>
          <a:xfrm>
            <a:off x="6550385" y="847725"/>
            <a:ext cx="448077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render_game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window.bind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("&lt;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KeyRelease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&gt;",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on_key_release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endParaRPr lang="tr-TR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tr-TR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When you press on any key and then let go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window.mainloop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endParaRPr lang="tr-TR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tr-TR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Used for listening to window events like key presses</a:t>
            </a:r>
            <a:endParaRPr lang="tr-TR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3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11283D6-19D5-6C80-26DF-F415F3235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3893" y="346075"/>
            <a:ext cx="3224213" cy="1358900"/>
          </a:xfrm>
        </p:spPr>
        <p:txBody>
          <a:bodyPr>
            <a:noAutofit/>
          </a:bodyPr>
          <a:lstStyle/>
          <a:p>
            <a:r>
              <a:rPr lang="tr-TR" sz="4800" b="1" dirty="0" err="1"/>
              <a:t>Conclusion</a:t>
            </a:r>
            <a:endParaRPr lang="tr-TR" sz="4800" b="1" dirty="0"/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F257BFAE-2706-7BD2-64D1-56B88D2E9833}"/>
              </a:ext>
            </a:extLst>
          </p:cNvPr>
          <p:cNvSpPr txBox="1"/>
          <p:nvPr/>
        </p:nvSpPr>
        <p:spPr>
          <a:xfrm>
            <a:off x="1833966" y="2459504"/>
            <a:ext cx="85240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dirty="0" err="1"/>
              <a:t>Developed</a:t>
            </a:r>
            <a:r>
              <a:rPr lang="tr-TR" sz="2400" b="1" dirty="0"/>
              <a:t> a </a:t>
            </a:r>
            <a:r>
              <a:rPr lang="tr-TR" sz="2400" b="1" dirty="0" err="1"/>
              <a:t>simple</a:t>
            </a:r>
            <a:r>
              <a:rPr lang="tr-TR" sz="2400" b="1" dirty="0"/>
              <a:t> </a:t>
            </a:r>
            <a:r>
              <a:rPr lang="tr-TR" sz="2400" b="1" dirty="0" err="1"/>
              <a:t>snake</a:t>
            </a:r>
            <a:r>
              <a:rPr lang="tr-TR" sz="2400" b="1" dirty="0"/>
              <a:t> </a:t>
            </a:r>
            <a:r>
              <a:rPr lang="tr-TR" sz="2400" b="1" dirty="0" err="1"/>
              <a:t>game</a:t>
            </a:r>
            <a:r>
              <a:rPr lang="tr-TR" sz="2400" b="1" dirty="0"/>
              <a:t> </a:t>
            </a:r>
            <a:r>
              <a:rPr lang="tr-TR" sz="2400" b="1" dirty="0" err="1"/>
              <a:t>using</a:t>
            </a:r>
            <a:r>
              <a:rPr lang="tr-TR" sz="2400" b="1" dirty="0"/>
              <a:t> Python and </a:t>
            </a:r>
            <a:r>
              <a:rPr lang="tr-TR" sz="2400" b="1" dirty="0" err="1"/>
              <a:t>Tkinter</a:t>
            </a:r>
            <a:r>
              <a:rPr lang="tr-TR" sz="2400" b="1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dirty="0"/>
              <a:t>The </a:t>
            </a:r>
            <a:r>
              <a:rPr lang="tr-TR" sz="2400" b="1" dirty="0" err="1"/>
              <a:t>game</a:t>
            </a:r>
            <a:r>
              <a:rPr lang="tr-TR" sz="2400" b="1" dirty="0"/>
              <a:t> </a:t>
            </a:r>
            <a:r>
              <a:rPr lang="tr-TR" sz="2400" b="1" dirty="0" err="1"/>
              <a:t>involves</a:t>
            </a:r>
            <a:r>
              <a:rPr lang="tr-TR" sz="2400" b="1" dirty="0"/>
              <a:t> </a:t>
            </a:r>
            <a:r>
              <a:rPr lang="tr-TR" sz="2400" b="1" dirty="0" err="1"/>
              <a:t>controlling</a:t>
            </a:r>
            <a:r>
              <a:rPr lang="tr-TR" sz="2400" b="1" dirty="0"/>
              <a:t> the </a:t>
            </a:r>
            <a:r>
              <a:rPr lang="tr-TR" sz="2400" b="1" dirty="0" err="1"/>
              <a:t>snake</a:t>
            </a:r>
            <a:r>
              <a:rPr lang="tr-TR" sz="2400" b="1" dirty="0"/>
              <a:t> to </a:t>
            </a:r>
            <a:r>
              <a:rPr lang="tr-TR" sz="2400" b="1" dirty="0" err="1"/>
              <a:t>collect</a:t>
            </a:r>
            <a:endParaRPr lang="tr-TR" sz="2400" b="1" dirty="0"/>
          </a:p>
          <a:p>
            <a:r>
              <a:rPr lang="tr-TR" sz="2400" b="1" dirty="0" err="1"/>
              <a:t>food</a:t>
            </a:r>
            <a:r>
              <a:rPr lang="tr-TR" sz="2400" b="1" dirty="0"/>
              <a:t> </a:t>
            </a:r>
            <a:r>
              <a:rPr lang="tr-TR" sz="2400" b="1" dirty="0" err="1"/>
              <a:t>items</a:t>
            </a:r>
            <a:r>
              <a:rPr lang="tr-TR" sz="2400" b="1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dirty="0"/>
              <a:t>The Project </a:t>
            </a:r>
            <a:r>
              <a:rPr lang="tr-TR" sz="2400" b="1" dirty="0" err="1"/>
              <a:t>demonstrates</a:t>
            </a:r>
            <a:r>
              <a:rPr lang="tr-TR" sz="2400" b="1" dirty="0"/>
              <a:t> </a:t>
            </a:r>
            <a:r>
              <a:rPr lang="tr-TR" sz="2400" b="1" dirty="0" err="1"/>
              <a:t>basic</a:t>
            </a:r>
            <a:r>
              <a:rPr lang="tr-TR" sz="2400" b="1" dirty="0"/>
              <a:t> </a:t>
            </a:r>
            <a:r>
              <a:rPr lang="tr-TR" sz="2400" b="1" dirty="0" err="1"/>
              <a:t>game</a:t>
            </a:r>
            <a:r>
              <a:rPr lang="tr-TR" sz="2400" b="1" dirty="0"/>
              <a:t> </a:t>
            </a:r>
          </a:p>
          <a:p>
            <a:r>
              <a:rPr lang="tr-TR" sz="2400" b="1" dirty="0" err="1"/>
              <a:t>development</a:t>
            </a:r>
            <a:r>
              <a:rPr lang="tr-TR" sz="2400" b="1" dirty="0"/>
              <a:t> and </a:t>
            </a:r>
            <a:r>
              <a:rPr lang="tr-TR" sz="2400" b="1" dirty="0" err="1"/>
              <a:t>graphical</a:t>
            </a:r>
            <a:r>
              <a:rPr lang="tr-TR" sz="2400" b="1" dirty="0"/>
              <a:t> </a:t>
            </a:r>
            <a:r>
              <a:rPr lang="tr-TR" sz="2400" b="1" dirty="0" err="1"/>
              <a:t>interface</a:t>
            </a:r>
            <a:r>
              <a:rPr lang="tr-TR" sz="2400" b="1" dirty="0"/>
              <a:t> </a:t>
            </a:r>
            <a:r>
              <a:rPr lang="tr-TR" sz="2400" b="1" dirty="0" err="1"/>
              <a:t>creation</a:t>
            </a:r>
            <a:r>
              <a:rPr lang="tr-TR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2691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>
            <a:extLst>
              <a:ext uri="{FF2B5EF4-FFF2-40B4-BE49-F238E27FC236}">
                <a16:creationId xmlns:a16="http://schemas.microsoft.com/office/drawing/2014/main" id="{8A904E77-F472-E9F3-22EA-31BD41ADCD70}"/>
              </a:ext>
            </a:extLst>
          </p:cNvPr>
          <p:cNvSpPr/>
          <p:nvPr/>
        </p:nvSpPr>
        <p:spPr>
          <a:xfrm>
            <a:off x="-1173849" y="5538744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CF41261-E447-BDBE-7B9F-DC3F8D061522}"/>
              </a:ext>
            </a:extLst>
          </p:cNvPr>
          <p:cNvSpPr/>
          <p:nvPr/>
        </p:nvSpPr>
        <p:spPr>
          <a:xfrm>
            <a:off x="-1173849" y="4242986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BA52B90-C07B-1670-29D1-8600F5569DD8}"/>
              </a:ext>
            </a:extLst>
          </p:cNvPr>
          <p:cNvSpPr/>
          <p:nvPr/>
        </p:nvSpPr>
        <p:spPr>
          <a:xfrm>
            <a:off x="-1173849" y="2893228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E1D2806-38D4-C62C-B885-062225E40612}"/>
              </a:ext>
            </a:extLst>
          </p:cNvPr>
          <p:cNvSpPr/>
          <p:nvPr/>
        </p:nvSpPr>
        <p:spPr>
          <a:xfrm>
            <a:off x="-1173849" y="1594959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CAC5CC6-9D26-4B3A-0E06-7861F7C9EFD0}"/>
              </a:ext>
            </a:extLst>
          </p:cNvPr>
          <p:cNvSpPr/>
          <p:nvPr/>
        </p:nvSpPr>
        <p:spPr>
          <a:xfrm>
            <a:off x="-1173849" y="242690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Serbest Form: Şekil 22">
            <a:extLst>
              <a:ext uri="{FF2B5EF4-FFF2-40B4-BE49-F238E27FC236}">
                <a16:creationId xmlns:a16="http://schemas.microsoft.com/office/drawing/2014/main" id="{A536564F-816F-9592-71DA-1F8A4B6C5B0D}"/>
              </a:ext>
            </a:extLst>
          </p:cNvPr>
          <p:cNvSpPr/>
          <p:nvPr/>
        </p:nvSpPr>
        <p:spPr>
          <a:xfrm rot="10800000">
            <a:off x="-2" y="-4610891"/>
            <a:ext cx="1258529" cy="13347700"/>
          </a:xfrm>
          <a:custGeom>
            <a:avLst/>
            <a:gdLst>
              <a:gd name="connsiteX0" fmla="*/ 0 w 1258529"/>
              <a:gd name="connsiteY0" fmla="*/ 12634933 h 12634933"/>
              <a:gd name="connsiteX1" fmla="*/ 0 w 1258529"/>
              <a:gd name="connsiteY1" fmla="*/ 7052611 h 12634933"/>
              <a:gd name="connsiteX2" fmla="*/ 621000 w 1258529"/>
              <a:gd name="connsiteY2" fmla="*/ 6431611 h 12634933"/>
              <a:gd name="connsiteX3" fmla="*/ 0 w 1258529"/>
              <a:gd name="connsiteY3" fmla="*/ 5810611 h 12634933"/>
              <a:gd name="connsiteX4" fmla="*/ 0 w 1258529"/>
              <a:gd name="connsiteY4" fmla="*/ 0 h 12634933"/>
              <a:gd name="connsiteX5" fmla="*/ 1258529 w 1258529"/>
              <a:gd name="connsiteY5" fmla="*/ 0 h 12634933"/>
              <a:gd name="connsiteX6" fmla="*/ 1258529 w 1258529"/>
              <a:gd name="connsiteY6" fmla="*/ 12634933 h 1263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8529" h="12634933">
                <a:moveTo>
                  <a:pt x="0" y="12634933"/>
                </a:moveTo>
                <a:lnTo>
                  <a:pt x="0" y="7052611"/>
                </a:lnTo>
                <a:cubicBezTo>
                  <a:pt x="342969" y="7052611"/>
                  <a:pt x="621000" y="6774580"/>
                  <a:pt x="621000" y="6431611"/>
                </a:cubicBezTo>
                <a:cubicBezTo>
                  <a:pt x="621000" y="6088642"/>
                  <a:pt x="342969" y="5810611"/>
                  <a:pt x="0" y="5810611"/>
                </a:cubicBezTo>
                <a:lnTo>
                  <a:pt x="0" y="0"/>
                </a:lnTo>
                <a:lnTo>
                  <a:pt x="1258529" y="0"/>
                </a:lnTo>
                <a:lnTo>
                  <a:pt x="1258529" y="126349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/>
          </a:p>
        </p:txBody>
      </p:sp>
      <p:pic>
        <p:nvPicPr>
          <p:cNvPr id="24" name="Grafik 23" descr="Telefon ve hesap makinesi içeren dizüstü bilgisayar">
            <a:extLst>
              <a:ext uri="{FF2B5EF4-FFF2-40B4-BE49-F238E27FC236}">
                <a16:creationId xmlns:a16="http://schemas.microsoft.com/office/drawing/2014/main" id="{22800B5A-B574-07F3-93ED-8E08D110A2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091165" y="1621122"/>
            <a:ext cx="828000" cy="828000"/>
          </a:xfrm>
          <a:prstGeom prst="rect">
            <a:avLst/>
          </a:prstGeom>
        </p:spPr>
      </p:pic>
      <p:pic>
        <p:nvPicPr>
          <p:cNvPr id="25" name="Grafik 24" descr="Yıldızlı ödül şeridi">
            <a:extLst>
              <a:ext uri="{FF2B5EF4-FFF2-40B4-BE49-F238E27FC236}">
                <a16:creationId xmlns:a16="http://schemas.microsoft.com/office/drawing/2014/main" id="{81060093-BC4E-7FB4-06D4-761B3A8E3B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092849" y="4296986"/>
            <a:ext cx="828000" cy="828000"/>
          </a:xfrm>
          <a:prstGeom prst="rect">
            <a:avLst/>
          </a:prstGeom>
        </p:spPr>
      </p:pic>
      <p:pic>
        <p:nvPicPr>
          <p:cNvPr id="26" name="Grafik 25" descr="Kalemle grafik ve Not kağıt defterleri">
            <a:extLst>
              <a:ext uri="{FF2B5EF4-FFF2-40B4-BE49-F238E27FC236}">
                <a16:creationId xmlns:a16="http://schemas.microsoft.com/office/drawing/2014/main" id="{5E4F8BED-5323-9913-A621-AE3E3F4856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1092849" y="298364"/>
            <a:ext cx="828000" cy="828000"/>
          </a:xfrm>
          <a:prstGeom prst="rect">
            <a:avLst/>
          </a:prstGeom>
        </p:spPr>
      </p:pic>
      <p:pic>
        <p:nvPicPr>
          <p:cNvPr id="27" name="Grafik 26" descr="Sprınkles ve ısırmak işaretleri içeren tanımlama bilgisi">
            <a:extLst>
              <a:ext uri="{FF2B5EF4-FFF2-40B4-BE49-F238E27FC236}">
                <a16:creationId xmlns:a16="http://schemas.microsoft.com/office/drawing/2014/main" id="{91A83C8D-2602-5975-3F14-789BA079551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-1092849" y="2947228"/>
            <a:ext cx="828000" cy="828000"/>
          </a:xfrm>
          <a:prstGeom prst="rect">
            <a:avLst/>
          </a:prstGeom>
        </p:spPr>
      </p:pic>
      <p:pic>
        <p:nvPicPr>
          <p:cNvPr id="28" name="Grafik 27" descr="Yılan ana hat">
            <a:extLst>
              <a:ext uri="{FF2B5EF4-FFF2-40B4-BE49-F238E27FC236}">
                <a16:creationId xmlns:a16="http://schemas.microsoft.com/office/drawing/2014/main" id="{E19A1946-05A0-B712-899B-897B23B716B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-1092849" y="5592744"/>
            <a:ext cx="828000" cy="828000"/>
          </a:xfrm>
          <a:prstGeom prst="rect">
            <a:avLst/>
          </a:prstGeom>
        </p:spPr>
      </p:pic>
      <p:pic>
        <p:nvPicPr>
          <p:cNvPr id="30" name="Grafik 29" descr="Sprınkles ve ısırmak işaretleri içeren tanımlama bilgisi">
            <a:hlinkClick r:id="rId12" action="ppaction://hlinksldjump"/>
            <a:extLst>
              <a:ext uri="{FF2B5EF4-FFF2-40B4-BE49-F238E27FC236}">
                <a16:creationId xmlns:a16="http://schemas.microsoft.com/office/drawing/2014/main" id="{F62533C4-DECB-9E23-12A2-A918CF3403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5263" y="2947228"/>
            <a:ext cx="828000" cy="828000"/>
          </a:xfrm>
          <a:prstGeom prst="rect">
            <a:avLst/>
          </a:prstGeom>
        </p:spPr>
      </p:pic>
      <p:pic>
        <p:nvPicPr>
          <p:cNvPr id="31" name="Grafik 30" descr="Yıldızlı ödül şeridi">
            <a:hlinkClick r:id="rId13" action="ppaction://hlinksldjump"/>
            <a:extLst>
              <a:ext uri="{FF2B5EF4-FFF2-40B4-BE49-F238E27FC236}">
                <a16:creationId xmlns:a16="http://schemas.microsoft.com/office/drawing/2014/main" id="{D3079630-46CB-02A5-1810-3A68833422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4857" y="4296986"/>
            <a:ext cx="828000" cy="828000"/>
          </a:xfrm>
          <a:prstGeom prst="rect">
            <a:avLst/>
          </a:prstGeom>
        </p:spPr>
      </p:pic>
      <p:pic>
        <p:nvPicPr>
          <p:cNvPr id="32" name="Grafik 31" descr="Yılan ana hat">
            <a:hlinkClick r:id="rId14" action="ppaction://hlinksldjump"/>
            <a:extLst>
              <a:ext uri="{FF2B5EF4-FFF2-40B4-BE49-F238E27FC236}">
                <a16:creationId xmlns:a16="http://schemas.microsoft.com/office/drawing/2014/main" id="{F5C7C10D-6335-2C90-B120-679E2ED6979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4857" y="5577493"/>
            <a:ext cx="828000" cy="828000"/>
          </a:xfrm>
          <a:prstGeom prst="rect">
            <a:avLst/>
          </a:prstGeom>
        </p:spPr>
      </p:pic>
      <p:grpSp>
        <p:nvGrpSpPr>
          <p:cNvPr id="33" name="Grup 32">
            <a:extLst>
              <a:ext uri="{FF2B5EF4-FFF2-40B4-BE49-F238E27FC236}">
                <a16:creationId xmlns:a16="http://schemas.microsoft.com/office/drawing/2014/main" id="{FFD52000-651D-2262-DC2A-A6913006741C}"/>
              </a:ext>
            </a:extLst>
          </p:cNvPr>
          <p:cNvGrpSpPr/>
          <p:nvPr/>
        </p:nvGrpSpPr>
        <p:grpSpPr>
          <a:xfrm>
            <a:off x="88271" y="242690"/>
            <a:ext cx="990000" cy="936000"/>
            <a:chOff x="763528" y="244333"/>
            <a:chExt cx="990000" cy="936000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ADECB68-A8FC-2BFF-073B-2505E047D4E4}"/>
                </a:ext>
              </a:extLst>
            </p:cNvPr>
            <p:cNvSpPr/>
            <p:nvPr/>
          </p:nvSpPr>
          <p:spPr>
            <a:xfrm>
              <a:off x="763528" y="244333"/>
              <a:ext cx="990000" cy="9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35" name="Grafik 34" descr="Kalemle grafik ve Not kağıt defterleri">
              <a:hlinkClick r:id="rId15" action="ppaction://hlinksldjump"/>
              <a:extLst>
                <a:ext uri="{FF2B5EF4-FFF2-40B4-BE49-F238E27FC236}">
                  <a16:creationId xmlns:a16="http://schemas.microsoft.com/office/drawing/2014/main" id="{D6FD80ED-962C-B099-3D15-DB347B7AB80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44528" y="298364"/>
              <a:ext cx="828000" cy="828000"/>
            </a:xfrm>
            <a:prstGeom prst="rect">
              <a:avLst/>
            </a:prstGeom>
          </p:spPr>
        </p:pic>
      </p:grpSp>
      <p:grpSp>
        <p:nvGrpSpPr>
          <p:cNvPr id="37" name="Grup 36">
            <a:extLst>
              <a:ext uri="{FF2B5EF4-FFF2-40B4-BE49-F238E27FC236}">
                <a16:creationId xmlns:a16="http://schemas.microsoft.com/office/drawing/2014/main" id="{8B285084-37A2-3065-380C-DC600D79263C}"/>
              </a:ext>
            </a:extLst>
          </p:cNvPr>
          <p:cNvGrpSpPr/>
          <p:nvPr/>
        </p:nvGrpSpPr>
        <p:grpSpPr>
          <a:xfrm>
            <a:off x="763528" y="1513122"/>
            <a:ext cx="990000" cy="936000"/>
            <a:chOff x="717536" y="1557853"/>
            <a:chExt cx="990000" cy="9360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D4A8456-0FAB-4776-B6F8-76CC57AE9EE3}"/>
                </a:ext>
              </a:extLst>
            </p:cNvPr>
            <p:cNvSpPr/>
            <p:nvPr/>
          </p:nvSpPr>
          <p:spPr>
            <a:xfrm>
              <a:off x="717536" y="1557853"/>
              <a:ext cx="990000" cy="9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29" name="Grafik 28" descr="Telefon ve hesap makinesi içeren dizüstü bilgisayar">
              <a:hlinkClick r:id="rId16" action="ppaction://hlinksldjump"/>
              <a:extLst>
                <a:ext uri="{FF2B5EF4-FFF2-40B4-BE49-F238E27FC236}">
                  <a16:creationId xmlns:a16="http://schemas.microsoft.com/office/drawing/2014/main" id="{F41AC96E-E00C-C029-914B-316B7FA065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8536" y="1648959"/>
              <a:ext cx="828000" cy="828000"/>
            </a:xfrm>
            <a:prstGeom prst="rect">
              <a:avLst/>
            </a:prstGeom>
          </p:spPr>
        </p:pic>
      </p:grpSp>
      <p:sp>
        <p:nvSpPr>
          <p:cNvPr id="39" name="Metin kutusu 38">
            <a:extLst>
              <a:ext uri="{FF2B5EF4-FFF2-40B4-BE49-F238E27FC236}">
                <a16:creationId xmlns:a16="http://schemas.microsoft.com/office/drawing/2014/main" id="{838FCD89-BA6B-379E-8579-D3848C93CCA7}"/>
              </a:ext>
            </a:extLst>
          </p:cNvPr>
          <p:cNvSpPr txBox="1"/>
          <p:nvPr/>
        </p:nvSpPr>
        <p:spPr>
          <a:xfrm>
            <a:off x="4051300" y="797246"/>
            <a:ext cx="5647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800" dirty="0">
                <a:latin typeface="Berlin Sans FB Demi" panose="020E0802020502020306" pitchFamily="34" charset="0"/>
              </a:rPr>
              <a:t>Project </a:t>
            </a:r>
            <a:r>
              <a:rPr lang="tr-TR" sz="4800" dirty="0" err="1">
                <a:latin typeface="Berlin Sans FB Demi" panose="020E0802020502020306" pitchFamily="34" charset="0"/>
              </a:rPr>
              <a:t>Introduction</a:t>
            </a:r>
            <a:endParaRPr lang="tr-TR" sz="4800" dirty="0">
              <a:latin typeface="Berlin Sans FB Demi" panose="020E0802020502020306" pitchFamily="34" charset="0"/>
            </a:endParaRPr>
          </a:p>
        </p:txBody>
      </p:sp>
      <p:sp>
        <p:nvSpPr>
          <p:cNvPr id="40" name="Metin kutusu 39">
            <a:extLst>
              <a:ext uri="{FF2B5EF4-FFF2-40B4-BE49-F238E27FC236}">
                <a16:creationId xmlns:a16="http://schemas.microsoft.com/office/drawing/2014/main" id="{F41F02C4-072F-0C77-6F13-35844E57C8F1}"/>
              </a:ext>
            </a:extLst>
          </p:cNvPr>
          <p:cNvSpPr txBox="1"/>
          <p:nvPr/>
        </p:nvSpPr>
        <p:spPr>
          <a:xfrm>
            <a:off x="3352800" y="2644170"/>
            <a:ext cx="7044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/>
              <a:t>Project: </a:t>
            </a:r>
            <a:r>
              <a:rPr lang="tr-TR" sz="2400" b="1" dirty="0" err="1"/>
              <a:t>Snake</a:t>
            </a:r>
            <a:r>
              <a:rPr lang="tr-TR" sz="2400" b="1" dirty="0"/>
              <a:t> Game</a:t>
            </a:r>
          </a:p>
          <a:p>
            <a:r>
              <a:rPr lang="tr-TR" sz="2400" b="1" dirty="0"/>
              <a:t>Programming Language: Python</a:t>
            </a:r>
          </a:p>
          <a:p>
            <a:r>
              <a:rPr lang="tr-TR" sz="2400" b="1" dirty="0"/>
              <a:t>Library: </a:t>
            </a:r>
            <a:r>
              <a:rPr lang="tr-TR" sz="2400" b="1" dirty="0" err="1"/>
              <a:t>Tkinter</a:t>
            </a:r>
            <a:endParaRPr lang="tr-TR" sz="2400" b="1" dirty="0"/>
          </a:p>
          <a:p>
            <a:r>
              <a:rPr lang="tr-TR" sz="2400" b="1" dirty="0"/>
              <a:t>Goal: Control the </a:t>
            </a:r>
            <a:r>
              <a:rPr lang="tr-TR" sz="2400" b="1" dirty="0" err="1"/>
              <a:t>snake</a:t>
            </a:r>
            <a:r>
              <a:rPr lang="tr-TR" sz="2400" b="1" dirty="0"/>
              <a:t> to </a:t>
            </a:r>
            <a:r>
              <a:rPr lang="tr-TR" sz="2400" b="1" dirty="0" err="1"/>
              <a:t>collect</a:t>
            </a:r>
            <a:r>
              <a:rPr lang="tr-TR" sz="2400" b="1" dirty="0"/>
              <a:t> </a:t>
            </a:r>
            <a:r>
              <a:rPr lang="tr-TR" sz="2400" b="1" dirty="0" err="1"/>
              <a:t>food</a:t>
            </a:r>
            <a:r>
              <a:rPr lang="tr-TR" sz="2400" b="1" dirty="0"/>
              <a:t> </a:t>
            </a:r>
            <a:r>
              <a:rPr lang="tr-TR" sz="2400" b="1" dirty="0" err="1"/>
              <a:t>items</a:t>
            </a:r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39059972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954E781C-8706-D672-51F7-9E7FBB0A3DE3}"/>
              </a:ext>
            </a:extLst>
          </p:cNvPr>
          <p:cNvSpPr/>
          <p:nvPr/>
        </p:nvSpPr>
        <p:spPr>
          <a:xfrm>
            <a:off x="-1173849" y="5592744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154B1F7-040C-9D07-5B37-DD825C76802B}"/>
              </a:ext>
            </a:extLst>
          </p:cNvPr>
          <p:cNvSpPr/>
          <p:nvPr/>
        </p:nvSpPr>
        <p:spPr>
          <a:xfrm>
            <a:off x="-1173849" y="4242986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500A7CC-AF21-C408-6143-A081F867B6A2}"/>
              </a:ext>
            </a:extLst>
          </p:cNvPr>
          <p:cNvSpPr/>
          <p:nvPr/>
        </p:nvSpPr>
        <p:spPr>
          <a:xfrm>
            <a:off x="-1173849" y="2893228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62958E7-A97D-2828-3F08-3E2B6E06F513}"/>
              </a:ext>
            </a:extLst>
          </p:cNvPr>
          <p:cNvSpPr/>
          <p:nvPr/>
        </p:nvSpPr>
        <p:spPr>
          <a:xfrm>
            <a:off x="-1173849" y="1594959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6EFB797-0350-01EC-92A0-6D7CE4110C45}"/>
              </a:ext>
            </a:extLst>
          </p:cNvPr>
          <p:cNvSpPr/>
          <p:nvPr/>
        </p:nvSpPr>
        <p:spPr>
          <a:xfrm>
            <a:off x="-1173849" y="242690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Serbest Form: Şekil 5">
            <a:extLst>
              <a:ext uri="{FF2B5EF4-FFF2-40B4-BE49-F238E27FC236}">
                <a16:creationId xmlns:a16="http://schemas.microsoft.com/office/drawing/2014/main" id="{804F7B4D-7B59-8786-EC61-EF8C1DA5A9CC}"/>
              </a:ext>
            </a:extLst>
          </p:cNvPr>
          <p:cNvSpPr/>
          <p:nvPr/>
        </p:nvSpPr>
        <p:spPr>
          <a:xfrm rot="10800000">
            <a:off x="-5816" y="-3244850"/>
            <a:ext cx="1258529" cy="13347700"/>
          </a:xfrm>
          <a:custGeom>
            <a:avLst/>
            <a:gdLst>
              <a:gd name="connsiteX0" fmla="*/ 0 w 1258529"/>
              <a:gd name="connsiteY0" fmla="*/ 12634933 h 12634933"/>
              <a:gd name="connsiteX1" fmla="*/ 0 w 1258529"/>
              <a:gd name="connsiteY1" fmla="*/ 7052611 h 12634933"/>
              <a:gd name="connsiteX2" fmla="*/ 621000 w 1258529"/>
              <a:gd name="connsiteY2" fmla="*/ 6431611 h 12634933"/>
              <a:gd name="connsiteX3" fmla="*/ 0 w 1258529"/>
              <a:gd name="connsiteY3" fmla="*/ 5810611 h 12634933"/>
              <a:gd name="connsiteX4" fmla="*/ 0 w 1258529"/>
              <a:gd name="connsiteY4" fmla="*/ 0 h 12634933"/>
              <a:gd name="connsiteX5" fmla="*/ 1258529 w 1258529"/>
              <a:gd name="connsiteY5" fmla="*/ 0 h 12634933"/>
              <a:gd name="connsiteX6" fmla="*/ 1258529 w 1258529"/>
              <a:gd name="connsiteY6" fmla="*/ 12634933 h 1263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8529" h="12634933">
                <a:moveTo>
                  <a:pt x="0" y="12634933"/>
                </a:moveTo>
                <a:lnTo>
                  <a:pt x="0" y="7052611"/>
                </a:lnTo>
                <a:cubicBezTo>
                  <a:pt x="342969" y="7052611"/>
                  <a:pt x="621000" y="6774580"/>
                  <a:pt x="621000" y="6431611"/>
                </a:cubicBezTo>
                <a:cubicBezTo>
                  <a:pt x="621000" y="6088642"/>
                  <a:pt x="342969" y="5810611"/>
                  <a:pt x="0" y="5810611"/>
                </a:cubicBezTo>
                <a:lnTo>
                  <a:pt x="0" y="0"/>
                </a:lnTo>
                <a:lnTo>
                  <a:pt x="1258529" y="0"/>
                </a:lnTo>
                <a:lnTo>
                  <a:pt x="1258529" y="126349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/>
          </a:p>
        </p:txBody>
      </p:sp>
      <p:pic>
        <p:nvPicPr>
          <p:cNvPr id="7" name="Grafik 6" descr="Telefon ve hesap makinesi içeren dizüstü bilgisayar">
            <a:extLst>
              <a:ext uri="{FF2B5EF4-FFF2-40B4-BE49-F238E27FC236}">
                <a16:creationId xmlns:a16="http://schemas.microsoft.com/office/drawing/2014/main" id="{7B7B1723-FB18-7F9D-062B-9E10E23C97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091165" y="1621122"/>
            <a:ext cx="828000" cy="828000"/>
          </a:xfrm>
          <a:prstGeom prst="rect">
            <a:avLst/>
          </a:prstGeom>
        </p:spPr>
      </p:pic>
      <p:pic>
        <p:nvPicPr>
          <p:cNvPr id="8" name="Grafik 7" descr="Yıldızlı ödül şeridi">
            <a:extLst>
              <a:ext uri="{FF2B5EF4-FFF2-40B4-BE49-F238E27FC236}">
                <a16:creationId xmlns:a16="http://schemas.microsoft.com/office/drawing/2014/main" id="{BB12616E-1474-6257-977F-6E60797A19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092849" y="4296986"/>
            <a:ext cx="828000" cy="828000"/>
          </a:xfrm>
          <a:prstGeom prst="rect">
            <a:avLst/>
          </a:prstGeom>
        </p:spPr>
      </p:pic>
      <p:pic>
        <p:nvPicPr>
          <p:cNvPr id="9" name="Grafik 8" descr="Kalemle grafik ve Not kağıt defterleri">
            <a:extLst>
              <a:ext uri="{FF2B5EF4-FFF2-40B4-BE49-F238E27FC236}">
                <a16:creationId xmlns:a16="http://schemas.microsoft.com/office/drawing/2014/main" id="{FA09522F-3878-312F-EEB2-DA444A9782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1092849" y="298364"/>
            <a:ext cx="828000" cy="828000"/>
          </a:xfrm>
          <a:prstGeom prst="rect">
            <a:avLst/>
          </a:prstGeom>
        </p:spPr>
      </p:pic>
      <p:pic>
        <p:nvPicPr>
          <p:cNvPr id="10" name="Grafik 9" descr="Sprınkles ve ısırmak işaretleri içeren tanımlama bilgisi">
            <a:extLst>
              <a:ext uri="{FF2B5EF4-FFF2-40B4-BE49-F238E27FC236}">
                <a16:creationId xmlns:a16="http://schemas.microsoft.com/office/drawing/2014/main" id="{CD66914D-F564-ABB2-8D89-09D02250EAC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-1092849" y="2947228"/>
            <a:ext cx="828000" cy="828000"/>
          </a:xfrm>
          <a:prstGeom prst="rect">
            <a:avLst/>
          </a:prstGeom>
        </p:spPr>
      </p:pic>
      <p:pic>
        <p:nvPicPr>
          <p:cNvPr id="11" name="Grafik 10" descr="Yılan ana hat">
            <a:extLst>
              <a:ext uri="{FF2B5EF4-FFF2-40B4-BE49-F238E27FC236}">
                <a16:creationId xmlns:a16="http://schemas.microsoft.com/office/drawing/2014/main" id="{FFB3AF8A-7E1E-C332-223E-EB92A4FB6D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-1092849" y="5592744"/>
            <a:ext cx="828000" cy="828000"/>
          </a:xfrm>
          <a:prstGeom prst="rect">
            <a:avLst/>
          </a:prstGeom>
        </p:spPr>
      </p:pic>
      <p:pic>
        <p:nvPicPr>
          <p:cNvPr id="12" name="Grafik 11" descr="Telefon ve hesap makinesi içeren dizüstü bilgisayar">
            <a:hlinkClick r:id="rId12" action="ppaction://hlinksldjump"/>
            <a:extLst>
              <a:ext uri="{FF2B5EF4-FFF2-40B4-BE49-F238E27FC236}">
                <a16:creationId xmlns:a16="http://schemas.microsoft.com/office/drawing/2014/main" id="{3581F2CD-6125-DE6B-F12C-381356FF73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5263" y="1621122"/>
            <a:ext cx="828000" cy="828000"/>
          </a:xfrm>
          <a:prstGeom prst="rect">
            <a:avLst/>
          </a:prstGeom>
        </p:spPr>
      </p:pic>
      <p:pic>
        <p:nvPicPr>
          <p:cNvPr id="14" name="Grafik 13" descr="Yıldızlı ödül şeridi">
            <a:hlinkClick r:id="rId13" action="ppaction://hlinksldjump"/>
            <a:extLst>
              <a:ext uri="{FF2B5EF4-FFF2-40B4-BE49-F238E27FC236}">
                <a16:creationId xmlns:a16="http://schemas.microsoft.com/office/drawing/2014/main" id="{C8F09920-20FB-8265-7373-12D3F54369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4857" y="4296986"/>
            <a:ext cx="828000" cy="828000"/>
          </a:xfrm>
          <a:prstGeom prst="rect">
            <a:avLst/>
          </a:prstGeom>
        </p:spPr>
      </p:pic>
      <p:pic>
        <p:nvPicPr>
          <p:cNvPr id="15" name="Grafik 14" descr="Yılan ana hat">
            <a:hlinkClick r:id="rId14" action="ppaction://hlinksldjump"/>
            <a:extLst>
              <a:ext uri="{FF2B5EF4-FFF2-40B4-BE49-F238E27FC236}">
                <a16:creationId xmlns:a16="http://schemas.microsoft.com/office/drawing/2014/main" id="{ECD27439-873A-007D-CD35-B51DD179297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4857" y="5577493"/>
            <a:ext cx="828000" cy="828000"/>
          </a:xfrm>
          <a:prstGeom prst="rect">
            <a:avLst/>
          </a:prstGeom>
        </p:spPr>
      </p:pic>
      <p:grpSp>
        <p:nvGrpSpPr>
          <p:cNvPr id="16" name="Grup 15">
            <a:extLst>
              <a:ext uri="{FF2B5EF4-FFF2-40B4-BE49-F238E27FC236}">
                <a16:creationId xmlns:a16="http://schemas.microsoft.com/office/drawing/2014/main" id="{FD342C4A-02F7-2085-D0F9-971D056CB166}"/>
              </a:ext>
            </a:extLst>
          </p:cNvPr>
          <p:cNvGrpSpPr/>
          <p:nvPr/>
        </p:nvGrpSpPr>
        <p:grpSpPr>
          <a:xfrm>
            <a:off x="172585" y="298364"/>
            <a:ext cx="990000" cy="936000"/>
            <a:chOff x="763528" y="244333"/>
            <a:chExt cx="990000" cy="9360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F17CEA-F1B8-BBAB-1FB9-A1B18AD057FD}"/>
                </a:ext>
              </a:extLst>
            </p:cNvPr>
            <p:cNvSpPr/>
            <p:nvPr/>
          </p:nvSpPr>
          <p:spPr>
            <a:xfrm>
              <a:off x="763528" y="244333"/>
              <a:ext cx="990000" cy="9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18" name="Grafik 17" descr="Kalemle grafik ve Not kağıt defterleri">
              <a:hlinkClick r:id="rId15" action="ppaction://hlinksldjump"/>
              <a:extLst>
                <a:ext uri="{FF2B5EF4-FFF2-40B4-BE49-F238E27FC236}">
                  <a16:creationId xmlns:a16="http://schemas.microsoft.com/office/drawing/2014/main" id="{67958FBD-68F2-58A0-CC60-8F01BFC0BE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44528" y="298364"/>
              <a:ext cx="828000" cy="828000"/>
            </a:xfrm>
            <a:prstGeom prst="rect">
              <a:avLst/>
            </a:prstGeom>
          </p:spPr>
        </p:pic>
      </p:grpSp>
      <p:grpSp>
        <p:nvGrpSpPr>
          <p:cNvPr id="21" name="Grup 20">
            <a:extLst>
              <a:ext uri="{FF2B5EF4-FFF2-40B4-BE49-F238E27FC236}">
                <a16:creationId xmlns:a16="http://schemas.microsoft.com/office/drawing/2014/main" id="{2B0DBE4F-3AD8-9E48-DF6F-644DC05D7CA2}"/>
              </a:ext>
            </a:extLst>
          </p:cNvPr>
          <p:cNvGrpSpPr/>
          <p:nvPr/>
        </p:nvGrpSpPr>
        <p:grpSpPr>
          <a:xfrm>
            <a:off x="763528" y="2864035"/>
            <a:ext cx="990000" cy="936000"/>
            <a:chOff x="763528" y="2864035"/>
            <a:chExt cx="990000" cy="93600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DC8654E-62A1-0042-64E8-F80B56106768}"/>
                </a:ext>
              </a:extLst>
            </p:cNvPr>
            <p:cNvSpPr/>
            <p:nvPr/>
          </p:nvSpPr>
          <p:spPr>
            <a:xfrm>
              <a:off x="763528" y="2864035"/>
              <a:ext cx="990000" cy="9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13" name="Grafik 12" descr="Sprınkles ve ısırmak işaretleri içeren tanımlama bilgisi">
              <a:hlinkClick r:id="rId16" action="ppaction://hlinksldjump"/>
              <a:extLst>
                <a:ext uri="{FF2B5EF4-FFF2-40B4-BE49-F238E27FC236}">
                  <a16:creationId xmlns:a16="http://schemas.microsoft.com/office/drawing/2014/main" id="{DDB42523-B6F2-82D7-BCD2-DD14BF0C7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44528" y="2933935"/>
              <a:ext cx="828000" cy="828000"/>
            </a:xfrm>
            <a:prstGeom prst="rect">
              <a:avLst/>
            </a:prstGeom>
          </p:spPr>
        </p:pic>
      </p:grp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9A3E17D3-C313-37DA-EA85-0A4441DDA09A}"/>
              </a:ext>
            </a:extLst>
          </p:cNvPr>
          <p:cNvSpPr txBox="1"/>
          <p:nvPr/>
        </p:nvSpPr>
        <p:spPr>
          <a:xfrm>
            <a:off x="4495800" y="763191"/>
            <a:ext cx="43524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800" dirty="0">
                <a:latin typeface="Berlin Sans FB Demi" panose="020E0802020502020306" pitchFamily="34" charset="0"/>
              </a:rPr>
              <a:t>Game </a:t>
            </a:r>
            <a:r>
              <a:rPr lang="tr-TR" sz="4800" dirty="0" err="1">
                <a:latin typeface="Berlin Sans FB Demi" panose="020E0802020502020306" pitchFamily="34" charset="0"/>
              </a:rPr>
              <a:t>Features</a:t>
            </a:r>
            <a:endParaRPr lang="tr-TR" sz="4800" dirty="0">
              <a:latin typeface="Berlin Sans FB Demi" panose="020E0802020502020306" pitchFamily="34" charset="0"/>
            </a:endParaRPr>
          </a:p>
        </p:txBody>
      </p: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968507A3-3ACD-13D1-E4E2-CD991D7D22F4}"/>
              </a:ext>
            </a:extLst>
          </p:cNvPr>
          <p:cNvSpPr txBox="1"/>
          <p:nvPr/>
        </p:nvSpPr>
        <p:spPr>
          <a:xfrm>
            <a:off x="2281573" y="2576398"/>
            <a:ext cx="97150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sz="2400" b="1" dirty="0"/>
              <a:t>The </a:t>
            </a:r>
            <a:r>
              <a:rPr lang="tr-TR" sz="2400" b="1" dirty="0" err="1"/>
              <a:t>snake</a:t>
            </a:r>
            <a:r>
              <a:rPr lang="tr-TR" sz="2400" b="1" dirty="0"/>
              <a:t> </a:t>
            </a:r>
            <a:r>
              <a:rPr lang="tr-TR" sz="2400" b="1" dirty="0" err="1"/>
              <a:t>collects</a:t>
            </a:r>
            <a:r>
              <a:rPr lang="tr-TR" sz="2400" b="1" dirty="0"/>
              <a:t> </a:t>
            </a:r>
            <a:r>
              <a:rPr lang="tr-TR" sz="2400" b="1" dirty="0" err="1"/>
              <a:t>food</a:t>
            </a:r>
            <a:r>
              <a:rPr lang="tr-TR" sz="2400" b="1" dirty="0"/>
              <a:t> as it </a:t>
            </a:r>
            <a:r>
              <a:rPr lang="tr-TR" sz="2400" b="1" dirty="0" err="1"/>
              <a:t>moves</a:t>
            </a:r>
            <a:r>
              <a:rPr lang="tr-TR" sz="2400" b="1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sz="2400" b="1" dirty="0"/>
              <a:t>The </a:t>
            </a:r>
            <a:r>
              <a:rPr lang="tr-TR" sz="2400" b="1" dirty="0" err="1"/>
              <a:t>snake</a:t>
            </a:r>
            <a:r>
              <a:rPr lang="tr-TR" sz="2400" b="1" dirty="0"/>
              <a:t> </a:t>
            </a:r>
            <a:r>
              <a:rPr lang="tr-TR" sz="2400" b="1" dirty="0" err="1"/>
              <a:t>grows</a:t>
            </a:r>
            <a:r>
              <a:rPr lang="tr-TR" sz="2400" b="1" dirty="0"/>
              <a:t> </a:t>
            </a:r>
            <a:r>
              <a:rPr lang="tr-TR" sz="2400" b="1" dirty="0" err="1"/>
              <a:t>longer</a:t>
            </a:r>
            <a:r>
              <a:rPr lang="tr-TR" sz="2400" b="1" dirty="0"/>
              <a:t> as it </a:t>
            </a:r>
            <a:r>
              <a:rPr lang="tr-TR" sz="2400" b="1" dirty="0" err="1"/>
              <a:t>collects</a:t>
            </a:r>
            <a:r>
              <a:rPr lang="tr-TR" sz="2400" b="1" dirty="0"/>
              <a:t> </a:t>
            </a:r>
            <a:r>
              <a:rPr lang="tr-TR" sz="2400" b="1" dirty="0" err="1"/>
              <a:t>food</a:t>
            </a:r>
            <a:r>
              <a:rPr lang="tr-TR" sz="2400" b="1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sz="2400" b="1" dirty="0"/>
              <a:t>The </a:t>
            </a:r>
            <a:r>
              <a:rPr lang="tr-TR" sz="2400" b="1" dirty="0" err="1"/>
              <a:t>game</a:t>
            </a:r>
            <a:r>
              <a:rPr lang="tr-TR" sz="2400" b="1" dirty="0"/>
              <a:t> </a:t>
            </a:r>
            <a:r>
              <a:rPr lang="tr-TR" sz="2400" b="1" dirty="0" err="1"/>
              <a:t>ends</a:t>
            </a:r>
            <a:r>
              <a:rPr lang="tr-TR" sz="2400" b="1" dirty="0"/>
              <a:t> </a:t>
            </a:r>
            <a:r>
              <a:rPr lang="tr-TR" sz="2400" b="1" dirty="0" err="1"/>
              <a:t>if</a:t>
            </a:r>
            <a:r>
              <a:rPr lang="tr-TR" sz="2400" b="1" dirty="0"/>
              <a:t> the </a:t>
            </a:r>
            <a:r>
              <a:rPr lang="tr-TR" sz="2400" b="1" dirty="0" err="1"/>
              <a:t>snake</a:t>
            </a:r>
            <a:r>
              <a:rPr lang="tr-TR" sz="2400" b="1" dirty="0"/>
              <a:t> </a:t>
            </a:r>
            <a:r>
              <a:rPr lang="tr-TR" sz="2400" b="1" dirty="0" err="1"/>
              <a:t>collides</a:t>
            </a:r>
            <a:r>
              <a:rPr lang="tr-TR" sz="2400" b="1" dirty="0"/>
              <a:t> with the </a:t>
            </a:r>
            <a:r>
              <a:rPr lang="tr-TR" sz="2400" b="1" dirty="0" err="1"/>
              <a:t>walls</a:t>
            </a:r>
            <a:r>
              <a:rPr lang="tr-TR" sz="2400" b="1" dirty="0"/>
              <a:t> or </a:t>
            </a:r>
            <a:r>
              <a:rPr lang="tr-TR" sz="2400" b="1" dirty="0" err="1"/>
              <a:t>itself</a:t>
            </a:r>
            <a:r>
              <a:rPr lang="tr-TR" sz="2400" b="1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sz="2400" b="1" dirty="0"/>
              <a:t>The </a:t>
            </a:r>
            <a:r>
              <a:rPr lang="tr-TR" sz="2400" b="1" dirty="0" err="1"/>
              <a:t>score</a:t>
            </a:r>
            <a:r>
              <a:rPr lang="tr-TR" sz="2400" b="1" dirty="0"/>
              <a:t> </a:t>
            </a:r>
            <a:r>
              <a:rPr lang="tr-TR" sz="2400" b="1" dirty="0" err="1"/>
              <a:t>increases</a:t>
            </a:r>
            <a:r>
              <a:rPr lang="tr-TR" sz="2400" b="1" dirty="0"/>
              <a:t> </a:t>
            </a:r>
            <a:r>
              <a:rPr lang="tr-TR" sz="2400" b="1" dirty="0" err="1"/>
              <a:t>based</a:t>
            </a:r>
            <a:r>
              <a:rPr lang="tr-TR" sz="2400" b="1" dirty="0"/>
              <a:t> on the </a:t>
            </a:r>
            <a:r>
              <a:rPr lang="tr-TR" sz="2400" b="1" dirty="0" err="1"/>
              <a:t>number</a:t>
            </a:r>
            <a:r>
              <a:rPr lang="tr-TR" sz="2400" b="1" dirty="0"/>
              <a:t> of </a:t>
            </a:r>
            <a:r>
              <a:rPr lang="tr-TR" sz="2400" b="1" dirty="0" err="1"/>
              <a:t>food</a:t>
            </a:r>
            <a:r>
              <a:rPr lang="tr-TR" sz="2400" b="1" dirty="0"/>
              <a:t> </a:t>
            </a:r>
            <a:r>
              <a:rPr lang="tr-TR" sz="2400" b="1" dirty="0" err="1"/>
              <a:t>items</a:t>
            </a:r>
            <a:r>
              <a:rPr lang="tr-TR" sz="2400" b="1" dirty="0"/>
              <a:t> </a:t>
            </a:r>
            <a:r>
              <a:rPr lang="tr-TR" sz="2400" b="1" dirty="0" err="1"/>
              <a:t>collected</a:t>
            </a:r>
            <a:r>
              <a:rPr lang="tr-TR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894084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D53CC08F-CBA3-B7A2-096D-C81E867D236E}"/>
              </a:ext>
            </a:extLst>
          </p:cNvPr>
          <p:cNvSpPr/>
          <p:nvPr/>
        </p:nvSpPr>
        <p:spPr>
          <a:xfrm>
            <a:off x="-1173849" y="5590404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01AE645-307C-443F-AFDF-C588245E4DA3}"/>
              </a:ext>
            </a:extLst>
          </p:cNvPr>
          <p:cNvSpPr/>
          <p:nvPr/>
        </p:nvSpPr>
        <p:spPr>
          <a:xfrm>
            <a:off x="-1173849" y="4242986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16221D4-2C0E-347D-33D8-9A2279A886AF}"/>
              </a:ext>
            </a:extLst>
          </p:cNvPr>
          <p:cNvSpPr/>
          <p:nvPr/>
        </p:nvSpPr>
        <p:spPr>
          <a:xfrm>
            <a:off x="-1173849" y="2893228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8759A80-DAFC-02EA-AEF7-E5C5527CD3F9}"/>
              </a:ext>
            </a:extLst>
          </p:cNvPr>
          <p:cNvSpPr/>
          <p:nvPr/>
        </p:nvSpPr>
        <p:spPr>
          <a:xfrm>
            <a:off x="-1173849" y="1594959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EAAABD3-54FF-1690-98A9-9661DC905B95}"/>
              </a:ext>
            </a:extLst>
          </p:cNvPr>
          <p:cNvSpPr/>
          <p:nvPr/>
        </p:nvSpPr>
        <p:spPr>
          <a:xfrm>
            <a:off x="-1173849" y="242690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Serbest Form: Şekil 5">
            <a:extLst>
              <a:ext uri="{FF2B5EF4-FFF2-40B4-BE49-F238E27FC236}">
                <a16:creationId xmlns:a16="http://schemas.microsoft.com/office/drawing/2014/main" id="{294C8645-2ED4-F88C-BBF0-2DB92A647DF3}"/>
              </a:ext>
            </a:extLst>
          </p:cNvPr>
          <p:cNvSpPr/>
          <p:nvPr/>
        </p:nvSpPr>
        <p:spPr>
          <a:xfrm rot="10800000">
            <a:off x="-2" y="-1866900"/>
            <a:ext cx="1258529" cy="13347700"/>
          </a:xfrm>
          <a:custGeom>
            <a:avLst/>
            <a:gdLst>
              <a:gd name="connsiteX0" fmla="*/ 0 w 1258529"/>
              <a:gd name="connsiteY0" fmla="*/ 12634933 h 12634933"/>
              <a:gd name="connsiteX1" fmla="*/ 0 w 1258529"/>
              <a:gd name="connsiteY1" fmla="*/ 7052611 h 12634933"/>
              <a:gd name="connsiteX2" fmla="*/ 621000 w 1258529"/>
              <a:gd name="connsiteY2" fmla="*/ 6431611 h 12634933"/>
              <a:gd name="connsiteX3" fmla="*/ 0 w 1258529"/>
              <a:gd name="connsiteY3" fmla="*/ 5810611 h 12634933"/>
              <a:gd name="connsiteX4" fmla="*/ 0 w 1258529"/>
              <a:gd name="connsiteY4" fmla="*/ 0 h 12634933"/>
              <a:gd name="connsiteX5" fmla="*/ 1258529 w 1258529"/>
              <a:gd name="connsiteY5" fmla="*/ 0 h 12634933"/>
              <a:gd name="connsiteX6" fmla="*/ 1258529 w 1258529"/>
              <a:gd name="connsiteY6" fmla="*/ 12634933 h 1263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8529" h="12634933">
                <a:moveTo>
                  <a:pt x="0" y="12634933"/>
                </a:moveTo>
                <a:lnTo>
                  <a:pt x="0" y="7052611"/>
                </a:lnTo>
                <a:cubicBezTo>
                  <a:pt x="342969" y="7052611"/>
                  <a:pt x="621000" y="6774580"/>
                  <a:pt x="621000" y="6431611"/>
                </a:cubicBezTo>
                <a:cubicBezTo>
                  <a:pt x="621000" y="6088642"/>
                  <a:pt x="342969" y="5810611"/>
                  <a:pt x="0" y="5810611"/>
                </a:cubicBezTo>
                <a:lnTo>
                  <a:pt x="0" y="0"/>
                </a:lnTo>
                <a:lnTo>
                  <a:pt x="1258529" y="0"/>
                </a:lnTo>
                <a:lnTo>
                  <a:pt x="1258529" y="126349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/>
          </a:p>
        </p:txBody>
      </p:sp>
      <p:pic>
        <p:nvPicPr>
          <p:cNvPr id="7" name="Grafik 6" descr="Telefon ve hesap makinesi içeren dizüstü bilgisayar">
            <a:extLst>
              <a:ext uri="{FF2B5EF4-FFF2-40B4-BE49-F238E27FC236}">
                <a16:creationId xmlns:a16="http://schemas.microsoft.com/office/drawing/2014/main" id="{608BCAAA-3D9C-BBBC-4F01-7AC68D22DA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091165" y="1621122"/>
            <a:ext cx="828000" cy="828000"/>
          </a:xfrm>
          <a:prstGeom prst="rect">
            <a:avLst/>
          </a:prstGeom>
        </p:spPr>
      </p:pic>
      <p:pic>
        <p:nvPicPr>
          <p:cNvPr id="8" name="Grafik 7" descr="Yıldızlı ödül şeridi">
            <a:extLst>
              <a:ext uri="{FF2B5EF4-FFF2-40B4-BE49-F238E27FC236}">
                <a16:creationId xmlns:a16="http://schemas.microsoft.com/office/drawing/2014/main" id="{796AB6B7-5F7D-86E5-45B8-83D48B447F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092849" y="4296986"/>
            <a:ext cx="828000" cy="828000"/>
          </a:xfrm>
          <a:prstGeom prst="rect">
            <a:avLst/>
          </a:prstGeom>
        </p:spPr>
      </p:pic>
      <p:pic>
        <p:nvPicPr>
          <p:cNvPr id="9" name="Grafik 8" descr="Kalemle grafik ve Not kağıt defterleri">
            <a:extLst>
              <a:ext uri="{FF2B5EF4-FFF2-40B4-BE49-F238E27FC236}">
                <a16:creationId xmlns:a16="http://schemas.microsoft.com/office/drawing/2014/main" id="{383D5863-DD76-D234-AB0E-41A7AE5243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1092849" y="298364"/>
            <a:ext cx="828000" cy="828000"/>
          </a:xfrm>
          <a:prstGeom prst="rect">
            <a:avLst/>
          </a:prstGeom>
        </p:spPr>
      </p:pic>
      <p:pic>
        <p:nvPicPr>
          <p:cNvPr id="10" name="Grafik 9" descr="Sprınkles ve ısırmak işaretleri içeren tanımlama bilgisi">
            <a:extLst>
              <a:ext uri="{FF2B5EF4-FFF2-40B4-BE49-F238E27FC236}">
                <a16:creationId xmlns:a16="http://schemas.microsoft.com/office/drawing/2014/main" id="{17901E00-4289-99F1-6D60-7D1A5E2F4EB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-1092849" y="2947228"/>
            <a:ext cx="828000" cy="828000"/>
          </a:xfrm>
          <a:prstGeom prst="rect">
            <a:avLst/>
          </a:prstGeom>
        </p:spPr>
      </p:pic>
      <p:pic>
        <p:nvPicPr>
          <p:cNvPr id="11" name="Grafik 10" descr="Yılan ana hat">
            <a:extLst>
              <a:ext uri="{FF2B5EF4-FFF2-40B4-BE49-F238E27FC236}">
                <a16:creationId xmlns:a16="http://schemas.microsoft.com/office/drawing/2014/main" id="{8299E584-5F56-C1B5-C847-23380D3ADF4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-1092849" y="5592744"/>
            <a:ext cx="828000" cy="828000"/>
          </a:xfrm>
          <a:prstGeom prst="rect">
            <a:avLst/>
          </a:prstGeom>
        </p:spPr>
      </p:pic>
      <p:pic>
        <p:nvPicPr>
          <p:cNvPr id="12" name="Grafik 11" descr="Telefon ve hesap makinesi içeren dizüstü bilgisayar">
            <a:hlinkClick r:id="rId12" action="ppaction://hlinksldjump"/>
            <a:extLst>
              <a:ext uri="{FF2B5EF4-FFF2-40B4-BE49-F238E27FC236}">
                <a16:creationId xmlns:a16="http://schemas.microsoft.com/office/drawing/2014/main" id="{A8F6E640-6C7B-5F6A-B76D-59DF8AF72D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5263" y="1621122"/>
            <a:ext cx="828000" cy="828000"/>
          </a:xfrm>
          <a:prstGeom prst="rect">
            <a:avLst/>
          </a:prstGeom>
        </p:spPr>
      </p:pic>
      <p:pic>
        <p:nvPicPr>
          <p:cNvPr id="13" name="Grafik 12" descr="Sprınkles ve ısırmak işaretleri içeren tanımlama bilgisi">
            <a:hlinkClick r:id="rId13" action="ppaction://hlinksldjump"/>
            <a:extLst>
              <a:ext uri="{FF2B5EF4-FFF2-40B4-BE49-F238E27FC236}">
                <a16:creationId xmlns:a16="http://schemas.microsoft.com/office/drawing/2014/main" id="{5F00827A-6173-4D4E-BD71-80258E313D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5263" y="2947228"/>
            <a:ext cx="828000" cy="828000"/>
          </a:xfrm>
          <a:prstGeom prst="rect">
            <a:avLst/>
          </a:prstGeom>
        </p:spPr>
      </p:pic>
      <p:pic>
        <p:nvPicPr>
          <p:cNvPr id="15" name="Grafik 14" descr="Yılan ana hat">
            <a:hlinkClick r:id="rId14" action="ppaction://hlinksldjump"/>
            <a:extLst>
              <a:ext uri="{FF2B5EF4-FFF2-40B4-BE49-F238E27FC236}">
                <a16:creationId xmlns:a16="http://schemas.microsoft.com/office/drawing/2014/main" id="{499F3BC7-A0AA-5A0A-13C2-F99CD51DEBA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4857" y="5577493"/>
            <a:ext cx="828000" cy="828000"/>
          </a:xfrm>
          <a:prstGeom prst="rect">
            <a:avLst/>
          </a:prstGeom>
        </p:spPr>
      </p:pic>
      <p:grpSp>
        <p:nvGrpSpPr>
          <p:cNvPr id="16" name="Grup 15">
            <a:extLst>
              <a:ext uri="{FF2B5EF4-FFF2-40B4-BE49-F238E27FC236}">
                <a16:creationId xmlns:a16="http://schemas.microsoft.com/office/drawing/2014/main" id="{59824F1D-2893-FCB7-4D2E-3B17437995B0}"/>
              </a:ext>
            </a:extLst>
          </p:cNvPr>
          <p:cNvGrpSpPr/>
          <p:nvPr/>
        </p:nvGrpSpPr>
        <p:grpSpPr>
          <a:xfrm>
            <a:off x="127520" y="240185"/>
            <a:ext cx="990000" cy="936000"/>
            <a:chOff x="763528" y="244333"/>
            <a:chExt cx="990000" cy="9360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F09E36E-84CF-BE4E-2B01-A83437870123}"/>
                </a:ext>
              </a:extLst>
            </p:cNvPr>
            <p:cNvSpPr/>
            <p:nvPr/>
          </p:nvSpPr>
          <p:spPr>
            <a:xfrm>
              <a:off x="763528" y="244333"/>
              <a:ext cx="990000" cy="9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18" name="Grafik 17" descr="Kalemle grafik ve Not kağıt defterleri">
              <a:hlinkClick r:id="rId15" action="ppaction://hlinksldjump"/>
              <a:extLst>
                <a:ext uri="{FF2B5EF4-FFF2-40B4-BE49-F238E27FC236}">
                  <a16:creationId xmlns:a16="http://schemas.microsoft.com/office/drawing/2014/main" id="{4984416B-A27B-4A38-14F4-C37C3FBAEB8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44528" y="298364"/>
              <a:ext cx="828000" cy="828000"/>
            </a:xfrm>
            <a:prstGeom prst="rect">
              <a:avLst/>
            </a:prstGeom>
          </p:spPr>
        </p:pic>
      </p:grpSp>
      <p:grpSp>
        <p:nvGrpSpPr>
          <p:cNvPr id="21" name="Grup 20">
            <a:extLst>
              <a:ext uri="{FF2B5EF4-FFF2-40B4-BE49-F238E27FC236}">
                <a16:creationId xmlns:a16="http://schemas.microsoft.com/office/drawing/2014/main" id="{AE81912A-E5BB-6640-CF29-7B20470B6448}"/>
              </a:ext>
            </a:extLst>
          </p:cNvPr>
          <p:cNvGrpSpPr/>
          <p:nvPr/>
        </p:nvGrpSpPr>
        <p:grpSpPr>
          <a:xfrm>
            <a:off x="763528" y="4208360"/>
            <a:ext cx="990000" cy="936000"/>
            <a:chOff x="763528" y="4208360"/>
            <a:chExt cx="990000" cy="9360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C84B165-9FA1-2921-F628-E12DBD9306B1}"/>
                </a:ext>
              </a:extLst>
            </p:cNvPr>
            <p:cNvSpPr/>
            <p:nvPr/>
          </p:nvSpPr>
          <p:spPr>
            <a:xfrm>
              <a:off x="763528" y="4208360"/>
              <a:ext cx="990000" cy="9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14" name="Grafik 13" descr="Yıldızlı ödül şeridi">
              <a:hlinkClick r:id="rId16" action="ppaction://hlinksldjump"/>
              <a:extLst>
                <a:ext uri="{FF2B5EF4-FFF2-40B4-BE49-F238E27FC236}">
                  <a16:creationId xmlns:a16="http://schemas.microsoft.com/office/drawing/2014/main" id="{00B3BC4F-A7E5-3FDE-F2B3-3D4824E669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44528" y="4262360"/>
              <a:ext cx="828000" cy="828000"/>
            </a:xfrm>
            <a:prstGeom prst="rect">
              <a:avLst/>
            </a:prstGeom>
          </p:spPr>
        </p:pic>
      </p:grp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1EF3B52D-56C3-A2E9-BFAE-D6571EF2356F}"/>
              </a:ext>
            </a:extLst>
          </p:cNvPr>
          <p:cNvSpPr txBox="1"/>
          <p:nvPr/>
        </p:nvSpPr>
        <p:spPr>
          <a:xfrm>
            <a:off x="4356100" y="708185"/>
            <a:ext cx="44342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800" dirty="0">
                <a:latin typeface="Berlin Sans FB Demi" panose="020E0802020502020306" pitchFamily="34" charset="0"/>
              </a:rPr>
              <a:t>Game </a:t>
            </a:r>
            <a:r>
              <a:rPr lang="tr-TR" sz="4800" dirty="0" err="1">
                <a:latin typeface="Berlin Sans FB Demi" panose="020E0802020502020306" pitchFamily="34" charset="0"/>
              </a:rPr>
              <a:t>Interface</a:t>
            </a:r>
            <a:endParaRPr lang="tr-TR" sz="4800" dirty="0">
              <a:latin typeface="Berlin Sans FB Demi" panose="020E0802020502020306" pitchFamily="34" charset="0"/>
            </a:endParaRPr>
          </a:p>
        </p:txBody>
      </p: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1B6B3C67-4878-F430-1B2C-CADB90C31968}"/>
              </a:ext>
            </a:extLst>
          </p:cNvPr>
          <p:cNvSpPr txBox="1"/>
          <p:nvPr/>
        </p:nvSpPr>
        <p:spPr>
          <a:xfrm>
            <a:off x="2057400" y="2761063"/>
            <a:ext cx="97304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dirty="0"/>
              <a:t>A </a:t>
            </a:r>
            <a:r>
              <a:rPr lang="tr-TR" sz="2400" b="1" dirty="0" err="1"/>
              <a:t>simple</a:t>
            </a:r>
            <a:r>
              <a:rPr lang="tr-TR" sz="2400" b="1" dirty="0"/>
              <a:t> </a:t>
            </a:r>
            <a:r>
              <a:rPr lang="tr-TR" sz="2400" b="1" dirty="0" err="1"/>
              <a:t>game</a:t>
            </a:r>
            <a:r>
              <a:rPr lang="tr-TR" sz="2400" b="1" dirty="0"/>
              <a:t> </a:t>
            </a:r>
            <a:r>
              <a:rPr lang="tr-TR" sz="2400" b="1" dirty="0" err="1"/>
              <a:t>interface</a:t>
            </a:r>
            <a:r>
              <a:rPr lang="tr-TR" sz="2400" b="1" dirty="0"/>
              <a:t> </a:t>
            </a:r>
            <a:r>
              <a:rPr lang="tr-TR" sz="2400" b="1" dirty="0" err="1"/>
              <a:t>created</a:t>
            </a:r>
            <a:r>
              <a:rPr lang="tr-TR" sz="2400" b="1" dirty="0"/>
              <a:t> </a:t>
            </a:r>
            <a:r>
              <a:rPr lang="tr-TR" sz="2400" b="1" dirty="0" err="1"/>
              <a:t>using</a:t>
            </a:r>
            <a:r>
              <a:rPr lang="tr-TR" sz="2400" b="1" dirty="0"/>
              <a:t> </a:t>
            </a:r>
            <a:r>
              <a:rPr lang="tr-TR" sz="2400" b="1" dirty="0" err="1"/>
              <a:t>Tkinter</a:t>
            </a:r>
            <a:endParaRPr lang="tr-TR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dirty="0"/>
              <a:t>The </a:t>
            </a:r>
            <a:r>
              <a:rPr lang="tr-TR" sz="2400" b="1" dirty="0" err="1"/>
              <a:t>game</a:t>
            </a:r>
            <a:r>
              <a:rPr lang="tr-TR" sz="2400" b="1" dirty="0"/>
              <a:t> </a:t>
            </a:r>
            <a:r>
              <a:rPr lang="tr-TR" sz="2400" b="1" dirty="0" err="1"/>
              <a:t>screen</a:t>
            </a:r>
            <a:r>
              <a:rPr lang="tr-TR" sz="2400" b="1" dirty="0"/>
              <a:t> has a </a:t>
            </a:r>
            <a:r>
              <a:rPr lang="tr-TR" sz="2400" b="1" dirty="0" err="1"/>
              <a:t>black</a:t>
            </a:r>
            <a:r>
              <a:rPr lang="tr-TR" sz="2400" b="1" dirty="0"/>
              <a:t> 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dirty="0" err="1"/>
              <a:t>Food</a:t>
            </a:r>
            <a:r>
              <a:rPr lang="tr-TR" sz="2400" b="1" dirty="0"/>
              <a:t> </a:t>
            </a:r>
            <a:r>
              <a:rPr lang="tr-TR" sz="2400" b="1" dirty="0" err="1"/>
              <a:t>items</a:t>
            </a:r>
            <a:r>
              <a:rPr lang="tr-TR" sz="2400" b="1" dirty="0"/>
              <a:t> </a:t>
            </a:r>
            <a:r>
              <a:rPr lang="tr-TR" sz="2400" b="1" dirty="0" err="1"/>
              <a:t>are</a:t>
            </a:r>
            <a:r>
              <a:rPr lang="tr-TR" sz="2400" b="1" dirty="0"/>
              <a:t> </a:t>
            </a:r>
            <a:r>
              <a:rPr lang="tr-TR" sz="2400" b="1" dirty="0" err="1"/>
              <a:t>displayed</a:t>
            </a:r>
            <a:r>
              <a:rPr lang="tr-TR" sz="2400" b="1" dirty="0"/>
              <a:t> in </a:t>
            </a:r>
            <a:r>
              <a:rPr lang="tr-TR" sz="2400" b="1" dirty="0" err="1"/>
              <a:t>red</a:t>
            </a:r>
            <a:r>
              <a:rPr lang="tr-TR" sz="2400" b="1" dirty="0"/>
              <a:t> and the </a:t>
            </a:r>
            <a:r>
              <a:rPr lang="tr-TR" sz="2400" b="1" dirty="0" err="1"/>
              <a:t>snake</a:t>
            </a:r>
            <a:r>
              <a:rPr lang="tr-TR" sz="2400" b="1" dirty="0"/>
              <a:t> is </a:t>
            </a:r>
            <a:r>
              <a:rPr lang="tr-TR" sz="2400" b="1" dirty="0" err="1"/>
              <a:t>displayed</a:t>
            </a:r>
            <a:r>
              <a:rPr lang="tr-TR" sz="2400" b="1" dirty="0"/>
              <a:t> in </a:t>
            </a:r>
            <a:r>
              <a:rPr lang="tr-TR" sz="2400" b="1" dirty="0" err="1"/>
              <a:t>green</a:t>
            </a:r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33681194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F5B881AE-DDFD-3174-E01F-5A5EAADEC1DC}"/>
              </a:ext>
            </a:extLst>
          </p:cNvPr>
          <p:cNvSpPr/>
          <p:nvPr/>
        </p:nvSpPr>
        <p:spPr>
          <a:xfrm>
            <a:off x="-1122426" y="5592744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4B67DEF-FE67-B0BF-6514-62B59B4AE519}"/>
              </a:ext>
            </a:extLst>
          </p:cNvPr>
          <p:cNvSpPr/>
          <p:nvPr/>
        </p:nvSpPr>
        <p:spPr>
          <a:xfrm>
            <a:off x="-1173849" y="4242986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DBF7DCA-9E58-7EB0-31B3-95F6E7DD2276}"/>
              </a:ext>
            </a:extLst>
          </p:cNvPr>
          <p:cNvSpPr/>
          <p:nvPr/>
        </p:nvSpPr>
        <p:spPr>
          <a:xfrm>
            <a:off x="-1173849" y="2893228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3FDB51C-D330-9328-2B7F-5F939EE88BD6}"/>
              </a:ext>
            </a:extLst>
          </p:cNvPr>
          <p:cNvSpPr/>
          <p:nvPr/>
        </p:nvSpPr>
        <p:spPr>
          <a:xfrm>
            <a:off x="-1173849" y="1594959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6E19F64-C95A-4BCB-6A02-A173A56018FF}"/>
              </a:ext>
            </a:extLst>
          </p:cNvPr>
          <p:cNvSpPr/>
          <p:nvPr/>
        </p:nvSpPr>
        <p:spPr>
          <a:xfrm>
            <a:off x="-1173849" y="242690"/>
            <a:ext cx="990000" cy="9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Serbest Form: Şekil 5">
            <a:extLst>
              <a:ext uri="{FF2B5EF4-FFF2-40B4-BE49-F238E27FC236}">
                <a16:creationId xmlns:a16="http://schemas.microsoft.com/office/drawing/2014/main" id="{8F2399A7-4ED3-7F88-65E5-9A434ABC5193}"/>
              </a:ext>
            </a:extLst>
          </p:cNvPr>
          <p:cNvSpPr/>
          <p:nvPr/>
        </p:nvSpPr>
        <p:spPr>
          <a:xfrm rot="10800000">
            <a:off x="-2" y="-558800"/>
            <a:ext cx="1258529" cy="13347700"/>
          </a:xfrm>
          <a:custGeom>
            <a:avLst/>
            <a:gdLst>
              <a:gd name="connsiteX0" fmla="*/ 0 w 1258529"/>
              <a:gd name="connsiteY0" fmla="*/ 12634933 h 12634933"/>
              <a:gd name="connsiteX1" fmla="*/ 0 w 1258529"/>
              <a:gd name="connsiteY1" fmla="*/ 7052611 h 12634933"/>
              <a:gd name="connsiteX2" fmla="*/ 621000 w 1258529"/>
              <a:gd name="connsiteY2" fmla="*/ 6431611 h 12634933"/>
              <a:gd name="connsiteX3" fmla="*/ 0 w 1258529"/>
              <a:gd name="connsiteY3" fmla="*/ 5810611 h 12634933"/>
              <a:gd name="connsiteX4" fmla="*/ 0 w 1258529"/>
              <a:gd name="connsiteY4" fmla="*/ 0 h 12634933"/>
              <a:gd name="connsiteX5" fmla="*/ 1258529 w 1258529"/>
              <a:gd name="connsiteY5" fmla="*/ 0 h 12634933"/>
              <a:gd name="connsiteX6" fmla="*/ 1258529 w 1258529"/>
              <a:gd name="connsiteY6" fmla="*/ 12634933 h 1263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8529" h="12634933">
                <a:moveTo>
                  <a:pt x="0" y="12634933"/>
                </a:moveTo>
                <a:lnTo>
                  <a:pt x="0" y="7052611"/>
                </a:lnTo>
                <a:cubicBezTo>
                  <a:pt x="342969" y="7052611"/>
                  <a:pt x="621000" y="6774580"/>
                  <a:pt x="621000" y="6431611"/>
                </a:cubicBezTo>
                <a:cubicBezTo>
                  <a:pt x="621000" y="6088642"/>
                  <a:pt x="342969" y="5810611"/>
                  <a:pt x="0" y="5810611"/>
                </a:cubicBezTo>
                <a:lnTo>
                  <a:pt x="0" y="0"/>
                </a:lnTo>
                <a:lnTo>
                  <a:pt x="1258529" y="0"/>
                </a:lnTo>
                <a:lnTo>
                  <a:pt x="1258529" y="126349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/>
          </a:p>
        </p:txBody>
      </p:sp>
      <p:pic>
        <p:nvPicPr>
          <p:cNvPr id="7" name="Grafik 6" descr="Telefon ve hesap makinesi içeren dizüstü bilgisayar">
            <a:extLst>
              <a:ext uri="{FF2B5EF4-FFF2-40B4-BE49-F238E27FC236}">
                <a16:creationId xmlns:a16="http://schemas.microsoft.com/office/drawing/2014/main" id="{6B357EC5-011B-0E79-7B32-E87D526BE9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091165" y="1621122"/>
            <a:ext cx="828000" cy="828000"/>
          </a:xfrm>
          <a:prstGeom prst="rect">
            <a:avLst/>
          </a:prstGeom>
        </p:spPr>
      </p:pic>
      <p:pic>
        <p:nvPicPr>
          <p:cNvPr id="8" name="Grafik 7" descr="Yıldızlı ödül şeridi">
            <a:extLst>
              <a:ext uri="{FF2B5EF4-FFF2-40B4-BE49-F238E27FC236}">
                <a16:creationId xmlns:a16="http://schemas.microsoft.com/office/drawing/2014/main" id="{82211DCE-7EEF-ED64-8152-F385F8E71C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092849" y="4296986"/>
            <a:ext cx="828000" cy="828000"/>
          </a:xfrm>
          <a:prstGeom prst="rect">
            <a:avLst/>
          </a:prstGeom>
        </p:spPr>
      </p:pic>
      <p:pic>
        <p:nvPicPr>
          <p:cNvPr id="9" name="Grafik 8" descr="Kalemle grafik ve Not kağıt defterleri">
            <a:extLst>
              <a:ext uri="{FF2B5EF4-FFF2-40B4-BE49-F238E27FC236}">
                <a16:creationId xmlns:a16="http://schemas.microsoft.com/office/drawing/2014/main" id="{58958A0D-FD48-E554-C175-2A86481A4C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1092849" y="298364"/>
            <a:ext cx="828000" cy="828000"/>
          </a:xfrm>
          <a:prstGeom prst="rect">
            <a:avLst/>
          </a:prstGeom>
        </p:spPr>
      </p:pic>
      <p:pic>
        <p:nvPicPr>
          <p:cNvPr id="10" name="Grafik 9" descr="Sprınkles ve ısırmak işaretleri içeren tanımlama bilgisi">
            <a:extLst>
              <a:ext uri="{FF2B5EF4-FFF2-40B4-BE49-F238E27FC236}">
                <a16:creationId xmlns:a16="http://schemas.microsoft.com/office/drawing/2014/main" id="{6E7FADA6-DEA5-705D-D943-5AFD71BE72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-1092849" y="2947228"/>
            <a:ext cx="828000" cy="828000"/>
          </a:xfrm>
          <a:prstGeom prst="rect">
            <a:avLst/>
          </a:prstGeom>
        </p:spPr>
      </p:pic>
      <p:pic>
        <p:nvPicPr>
          <p:cNvPr id="11" name="Grafik 10" descr="Yılan ana hat">
            <a:extLst>
              <a:ext uri="{FF2B5EF4-FFF2-40B4-BE49-F238E27FC236}">
                <a16:creationId xmlns:a16="http://schemas.microsoft.com/office/drawing/2014/main" id="{AA1AE96D-469F-CEBD-E1EC-3A7C8AEAB30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-1092849" y="5592744"/>
            <a:ext cx="828000" cy="828000"/>
          </a:xfrm>
          <a:prstGeom prst="rect">
            <a:avLst/>
          </a:prstGeom>
        </p:spPr>
      </p:pic>
      <p:pic>
        <p:nvPicPr>
          <p:cNvPr id="12" name="Grafik 11" descr="Telefon ve hesap makinesi içeren dizüstü bilgisayar">
            <a:hlinkClick r:id="rId12" action="ppaction://hlinksldjump"/>
            <a:extLst>
              <a:ext uri="{FF2B5EF4-FFF2-40B4-BE49-F238E27FC236}">
                <a16:creationId xmlns:a16="http://schemas.microsoft.com/office/drawing/2014/main" id="{3922A79D-38CC-F22D-1793-9AA63100DA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5263" y="1621122"/>
            <a:ext cx="828000" cy="828000"/>
          </a:xfrm>
          <a:prstGeom prst="rect">
            <a:avLst/>
          </a:prstGeom>
        </p:spPr>
      </p:pic>
      <p:pic>
        <p:nvPicPr>
          <p:cNvPr id="13" name="Grafik 12" descr="Sprınkles ve ısırmak işaretleri içeren tanımlama bilgisi">
            <a:hlinkClick r:id="rId13" action="ppaction://hlinksldjump"/>
            <a:extLst>
              <a:ext uri="{FF2B5EF4-FFF2-40B4-BE49-F238E27FC236}">
                <a16:creationId xmlns:a16="http://schemas.microsoft.com/office/drawing/2014/main" id="{1B77110B-8B20-0AE6-BA0A-550A13B9A2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5263" y="2947228"/>
            <a:ext cx="828000" cy="828000"/>
          </a:xfrm>
          <a:prstGeom prst="rect">
            <a:avLst/>
          </a:prstGeom>
        </p:spPr>
      </p:pic>
      <p:pic>
        <p:nvPicPr>
          <p:cNvPr id="14" name="Grafik 13" descr="Yıldızlı ödül şeridi">
            <a:hlinkClick r:id="rId14" action="ppaction://hlinksldjump"/>
            <a:extLst>
              <a:ext uri="{FF2B5EF4-FFF2-40B4-BE49-F238E27FC236}">
                <a16:creationId xmlns:a16="http://schemas.microsoft.com/office/drawing/2014/main" id="{26CFF56B-64DA-89CA-CDB0-3813A5A344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4857" y="4296986"/>
            <a:ext cx="828000" cy="828000"/>
          </a:xfrm>
          <a:prstGeom prst="rect">
            <a:avLst/>
          </a:prstGeom>
        </p:spPr>
      </p:pic>
      <p:grpSp>
        <p:nvGrpSpPr>
          <p:cNvPr id="16" name="Grup 15">
            <a:extLst>
              <a:ext uri="{FF2B5EF4-FFF2-40B4-BE49-F238E27FC236}">
                <a16:creationId xmlns:a16="http://schemas.microsoft.com/office/drawing/2014/main" id="{25083AF6-5E15-5182-5514-5D1A65402960}"/>
              </a:ext>
            </a:extLst>
          </p:cNvPr>
          <p:cNvGrpSpPr/>
          <p:nvPr/>
        </p:nvGrpSpPr>
        <p:grpSpPr>
          <a:xfrm>
            <a:off x="153857" y="242690"/>
            <a:ext cx="990000" cy="936000"/>
            <a:chOff x="763528" y="244333"/>
            <a:chExt cx="990000" cy="9360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8CF53B7-CF6D-259E-5F66-AE651ABAF695}"/>
                </a:ext>
              </a:extLst>
            </p:cNvPr>
            <p:cNvSpPr/>
            <p:nvPr/>
          </p:nvSpPr>
          <p:spPr>
            <a:xfrm>
              <a:off x="763528" y="244333"/>
              <a:ext cx="990000" cy="9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18" name="Grafik 17" descr="Kalemle grafik ve Not kağıt defterleri">
              <a:hlinkClick r:id="rId15" action="ppaction://hlinksldjump"/>
              <a:extLst>
                <a:ext uri="{FF2B5EF4-FFF2-40B4-BE49-F238E27FC236}">
                  <a16:creationId xmlns:a16="http://schemas.microsoft.com/office/drawing/2014/main" id="{BF14BAC7-6E08-27AA-E9AE-8423F4DD5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44528" y="298364"/>
              <a:ext cx="828000" cy="828000"/>
            </a:xfrm>
            <a:prstGeom prst="rect">
              <a:avLst/>
            </a:prstGeom>
          </p:spPr>
        </p:pic>
      </p:grpSp>
      <p:grpSp>
        <p:nvGrpSpPr>
          <p:cNvPr id="21" name="Grup 20">
            <a:extLst>
              <a:ext uri="{FF2B5EF4-FFF2-40B4-BE49-F238E27FC236}">
                <a16:creationId xmlns:a16="http://schemas.microsoft.com/office/drawing/2014/main" id="{FCB5C372-D864-D911-D09D-D5AA4FC3D126}"/>
              </a:ext>
            </a:extLst>
          </p:cNvPr>
          <p:cNvGrpSpPr/>
          <p:nvPr/>
        </p:nvGrpSpPr>
        <p:grpSpPr>
          <a:xfrm>
            <a:off x="813108" y="5490701"/>
            <a:ext cx="1258531" cy="1032085"/>
            <a:chOff x="813108" y="5490701"/>
            <a:chExt cx="1258531" cy="103208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861EC50-7159-D326-0BF7-4050FA0637F9}"/>
                </a:ext>
              </a:extLst>
            </p:cNvPr>
            <p:cNvSpPr/>
            <p:nvPr/>
          </p:nvSpPr>
          <p:spPr>
            <a:xfrm>
              <a:off x="813108" y="5490701"/>
              <a:ext cx="1258531" cy="10320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15" name="Grafik 14" descr="Yılan ana hat">
              <a:hlinkClick r:id="rId16" action="ppaction://hlinksldjump"/>
              <a:extLst>
                <a:ext uri="{FF2B5EF4-FFF2-40B4-BE49-F238E27FC236}">
                  <a16:creationId xmlns:a16="http://schemas.microsoft.com/office/drawing/2014/main" id="{A558ED08-88A3-328A-1F09-789DA5403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28373" y="5567418"/>
              <a:ext cx="828000" cy="828000"/>
            </a:xfrm>
            <a:prstGeom prst="rect">
              <a:avLst/>
            </a:prstGeom>
          </p:spPr>
        </p:pic>
      </p:grp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CE35BF4A-A86C-3B38-2478-41109B78447F}"/>
              </a:ext>
            </a:extLst>
          </p:cNvPr>
          <p:cNvSpPr txBox="1"/>
          <p:nvPr/>
        </p:nvSpPr>
        <p:spPr>
          <a:xfrm>
            <a:off x="4406900" y="709222"/>
            <a:ext cx="43268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800" dirty="0" err="1">
                <a:latin typeface="Berlin Sans FB Demi" panose="020E0802020502020306" pitchFamily="34" charset="0"/>
              </a:rPr>
              <a:t>Code</a:t>
            </a:r>
            <a:r>
              <a:rPr lang="tr-TR" sz="4800" dirty="0">
                <a:latin typeface="Berlin Sans FB Demi" panose="020E0802020502020306" pitchFamily="34" charset="0"/>
              </a:rPr>
              <a:t> </a:t>
            </a:r>
            <a:r>
              <a:rPr lang="tr-TR" sz="4800" dirty="0" err="1">
                <a:latin typeface="Berlin Sans FB Demi" panose="020E0802020502020306" pitchFamily="34" charset="0"/>
              </a:rPr>
              <a:t>Overview</a:t>
            </a:r>
            <a:endParaRPr lang="tr-TR" sz="4800" dirty="0">
              <a:latin typeface="Berlin Sans FB Demi" panose="020E0802020502020306" pitchFamily="34" charset="0"/>
            </a:endParaRPr>
          </a:p>
        </p:txBody>
      </p: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2C097AEF-1392-1927-1897-D6DFD7373A4F}"/>
              </a:ext>
            </a:extLst>
          </p:cNvPr>
          <p:cNvSpPr txBox="1"/>
          <p:nvPr/>
        </p:nvSpPr>
        <p:spPr>
          <a:xfrm>
            <a:off x="4406900" y="2459504"/>
            <a:ext cx="44380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dirty="0" err="1"/>
              <a:t>Creating</a:t>
            </a:r>
            <a:r>
              <a:rPr lang="tr-TR" sz="2400" b="1" dirty="0"/>
              <a:t> the Game </a:t>
            </a:r>
            <a:r>
              <a:rPr lang="tr-TR" sz="2400" b="1" dirty="0" err="1"/>
              <a:t>Window</a:t>
            </a:r>
            <a:endParaRPr lang="tr-TR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dirty="0" err="1"/>
              <a:t>Defining</a:t>
            </a:r>
            <a:r>
              <a:rPr lang="tr-TR" sz="2400" b="1" dirty="0"/>
              <a:t> the </a:t>
            </a:r>
            <a:r>
              <a:rPr lang="tr-TR" sz="2400" b="1" dirty="0" err="1"/>
              <a:t>Snake</a:t>
            </a:r>
            <a:r>
              <a:rPr lang="tr-TR" sz="2400" b="1" dirty="0"/>
              <a:t> and </a:t>
            </a:r>
            <a:r>
              <a:rPr lang="tr-TR" sz="2400" b="1" dirty="0" err="1"/>
              <a:t>Food</a:t>
            </a:r>
            <a:endParaRPr lang="tr-TR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dirty="0" err="1"/>
              <a:t>Direction</a:t>
            </a:r>
            <a:r>
              <a:rPr lang="tr-TR" sz="2400" b="1" dirty="0"/>
              <a:t> </a:t>
            </a:r>
            <a:r>
              <a:rPr lang="tr-TR" sz="2400" b="1" dirty="0" err="1"/>
              <a:t>Change</a:t>
            </a:r>
            <a:r>
              <a:rPr lang="tr-TR" sz="2400" b="1" dirty="0"/>
              <a:t> </a:t>
            </a:r>
            <a:r>
              <a:rPr lang="tr-TR" sz="2400" b="1" dirty="0" err="1"/>
              <a:t>Function</a:t>
            </a:r>
            <a:endParaRPr lang="tr-TR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dirty="0" err="1"/>
              <a:t>Movement</a:t>
            </a:r>
            <a:r>
              <a:rPr lang="tr-TR" sz="2400" b="1" dirty="0"/>
              <a:t> </a:t>
            </a:r>
            <a:r>
              <a:rPr lang="tr-TR" sz="2400" b="1" dirty="0" err="1"/>
              <a:t>Function</a:t>
            </a:r>
            <a:endParaRPr lang="tr-TR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dirty="0" err="1"/>
              <a:t>Drawing</a:t>
            </a:r>
            <a:r>
              <a:rPr lang="tr-TR" sz="2400" b="1" dirty="0"/>
              <a:t> </a:t>
            </a:r>
            <a:r>
              <a:rPr lang="tr-TR" sz="2400" b="1" dirty="0" err="1"/>
              <a:t>Function</a:t>
            </a:r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32833285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B646C36-EEEC-4D52-8E8E-206F4CD8A3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B7237284-E8F7-F416-CF00-D4E83EF1E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500" y="-1658081"/>
            <a:ext cx="4894428" cy="357016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Creating the Game Window</a:t>
            </a:r>
            <a:endParaRPr lang="en-US" sz="54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2EBBF56-923D-48A7-9F8F-86E33CFA3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81655" y="673020"/>
            <a:ext cx="4833902" cy="5683329"/>
            <a:chOff x="1674895" y="1345036"/>
            <a:chExt cx="5428610" cy="421093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6D5794E-BC9E-4A8A-BB29-9A32C8F267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16175AF-13E0-4D14-8638-11BBE8359A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258443E-B333-44F4-8D49-1EAB1C1A46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50256" y="596822"/>
            <a:ext cx="4833901" cy="5653877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3427" y="115962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7" name="Grafik 6" descr="Yılan ana hat">
            <a:extLst>
              <a:ext uri="{FF2B5EF4-FFF2-40B4-BE49-F238E27FC236}">
                <a16:creationId xmlns:a16="http://schemas.microsoft.com/office/drawing/2014/main" id="{A5919DFE-D759-3868-4F33-F537326437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399385" y="4380785"/>
            <a:ext cx="3367770" cy="3367770"/>
          </a:xfrm>
          <a:prstGeom prst="rect">
            <a:avLst/>
          </a:prstGeom>
          <a:ln w="28575">
            <a:noFill/>
          </a:ln>
        </p:spPr>
      </p:pic>
      <p:sp>
        <p:nvSpPr>
          <p:cNvPr id="27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24285" y="1286612"/>
            <a:ext cx="891445" cy="89144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9" name="Graphic 212">
            <a:extLst>
              <a:ext uri="{FF2B5EF4-FFF2-40B4-BE49-F238E27FC236}">
                <a16:creationId xmlns:a16="http://schemas.microsoft.com/office/drawing/2014/main" id="{EB8560A9-B281-46EB-A304-1E4A5A00D6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24285" y="1286612"/>
            <a:ext cx="891445" cy="89144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31256" y="5416520"/>
            <a:ext cx="419129" cy="419129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67882DD-56E8-460E-99D5-86E71982D5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31256" y="5416520"/>
            <a:ext cx="419129" cy="419129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E0E62852-9DCC-FA51-3DAB-CCA9042AF095}"/>
              </a:ext>
            </a:extLst>
          </p:cNvPr>
          <p:cNvSpPr txBox="1"/>
          <p:nvPr/>
        </p:nvSpPr>
        <p:spPr>
          <a:xfrm>
            <a:off x="691712" y="2423024"/>
            <a:ext cx="47717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A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game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window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is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created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using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the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Tkinter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library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The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window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size is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fixed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and the background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color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is set to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black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43B778BD-1CD3-AB2D-FD6F-7360C8D115A2}"/>
              </a:ext>
            </a:extLst>
          </p:cNvPr>
          <p:cNvSpPr txBox="1"/>
          <p:nvPr/>
        </p:nvSpPr>
        <p:spPr>
          <a:xfrm>
            <a:off x="6481655" y="539372"/>
            <a:ext cx="467193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tkinter</a:t>
            </a:r>
            <a:endParaRPr lang="tr-TR" sz="12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random</a:t>
            </a:r>
            <a:endParaRPr lang="tr-TR" sz="12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ROWS = 25</a:t>
            </a:r>
          </a:p>
          <a:p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COLS = 25</a:t>
            </a:r>
          </a:p>
          <a:p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TILE_SIZE = 25</a:t>
            </a:r>
          </a:p>
          <a:p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WINDOW_WIDTH = TILE_SIZE * COLS</a:t>
            </a:r>
          </a:p>
          <a:p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WINDOW_HEIGHT = TILE_SIZE * ROWS</a:t>
            </a:r>
          </a:p>
          <a:p>
            <a:endParaRPr lang="tr-TR" sz="12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Game 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</a:t>
            </a:r>
            <a:endParaRPr lang="tr-TR" sz="12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tkinter.Tk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window.title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Snake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window.resizable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canvas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tkinter.Canvas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bg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black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 </a:t>
            </a:r>
          </a:p>
          <a:p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width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=WINDOW_WIDTH, 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height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=WINDOW_HEIGHT, </a:t>
            </a:r>
          </a:p>
          <a:p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borderwidth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=0, 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highlightthickness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=0)</a:t>
            </a:r>
          </a:p>
          <a:p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canvas.pack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window.update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endParaRPr lang="tr-TR" sz="12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Center the 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</a:t>
            </a:r>
            <a:endParaRPr lang="tr-TR" sz="12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window_width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window.winfo_width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window_height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window.winfo_height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screen_width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window.winfo_screenwidth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screen_height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window.winfo_screenheight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window_x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((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screen_width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/ 2) - (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window_width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/ 2))</a:t>
            </a:r>
          </a:p>
          <a:p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window_y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((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screen_height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/ 2) - (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window_height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/ 2))</a:t>
            </a:r>
          </a:p>
          <a:p>
            <a:endParaRPr lang="tr-TR" sz="12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Format "(w)x(h)+(x)+(y)"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window.geometry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(f"{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window_width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}x{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window_height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}+{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window_x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}+{</a:t>
            </a:r>
            <a:r>
              <a:rPr lang="tr-TR" sz="12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window_y</a:t>
            </a:r>
            <a:r>
              <a:rPr lang="tr-TR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}")</a:t>
            </a:r>
          </a:p>
        </p:txBody>
      </p:sp>
    </p:spTree>
    <p:extLst>
      <p:ext uri="{BB962C8B-B14F-4D97-AF65-F5344CB8AC3E}">
        <p14:creationId xmlns:p14="http://schemas.microsoft.com/office/powerpoint/2010/main" val="192140602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Resim 4" descr="metin, ekran görüntüsü içeren bir resim&#10;&#10;Açıklama otomatik olarak oluşturuldu">
            <a:extLst>
              <a:ext uri="{FF2B5EF4-FFF2-40B4-BE49-F238E27FC236}">
                <a16:creationId xmlns:a16="http://schemas.microsoft.com/office/drawing/2014/main" id="{72AD2638-8F8B-1CA7-29E5-CDBF860A11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82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610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B646C36-EEEC-4D52-8E8E-206F4CD8A3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B7237284-E8F7-F416-CF00-D4E83EF1E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500" y="-1658081"/>
            <a:ext cx="4894428" cy="357016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Defining the Snake and Food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2EBBF56-923D-48A7-9F8F-86E33CFA3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81655" y="673020"/>
            <a:ext cx="4833902" cy="5683329"/>
            <a:chOff x="1674895" y="1345036"/>
            <a:chExt cx="5428610" cy="421093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6D5794E-BC9E-4A8A-BB29-9A32C8F267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16175AF-13E0-4D14-8638-11BBE8359A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258443E-B333-44F4-8D49-1EAB1C1A46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50256" y="596822"/>
            <a:ext cx="4833901" cy="5653877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3427" y="115962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7" name="Grafik 6" descr="Yılan ana hat">
            <a:extLst>
              <a:ext uri="{FF2B5EF4-FFF2-40B4-BE49-F238E27FC236}">
                <a16:creationId xmlns:a16="http://schemas.microsoft.com/office/drawing/2014/main" id="{A5919DFE-D759-3868-4F33-F537326437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399385" y="4380785"/>
            <a:ext cx="3367770" cy="3367770"/>
          </a:xfrm>
          <a:prstGeom prst="rect">
            <a:avLst/>
          </a:prstGeom>
          <a:ln w="28575">
            <a:noFill/>
          </a:ln>
        </p:spPr>
      </p:pic>
      <p:sp>
        <p:nvSpPr>
          <p:cNvPr id="27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24285" y="1286612"/>
            <a:ext cx="891445" cy="89144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9" name="Graphic 212">
            <a:extLst>
              <a:ext uri="{FF2B5EF4-FFF2-40B4-BE49-F238E27FC236}">
                <a16:creationId xmlns:a16="http://schemas.microsoft.com/office/drawing/2014/main" id="{EB8560A9-B281-46EB-A304-1E4A5A00D6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24285" y="1286612"/>
            <a:ext cx="891445" cy="89144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31256" y="5416520"/>
            <a:ext cx="419129" cy="419129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67882DD-56E8-460E-99D5-86E71982D5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31256" y="5416520"/>
            <a:ext cx="419129" cy="419129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ECFC982D-7FC7-6E1D-F884-26C372C6FE6E}"/>
              </a:ext>
            </a:extLst>
          </p:cNvPr>
          <p:cNvSpPr txBox="1"/>
          <p:nvPr/>
        </p:nvSpPr>
        <p:spPr>
          <a:xfrm>
            <a:off x="691712" y="2423024"/>
            <a:ext cx="4771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The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initial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position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and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movement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direction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of the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snake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are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defined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The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initial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position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of the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food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is set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DA05257B-B166-0A30-36E2-55F29D24DEB4}"/>
              </a:ext>
            </a:extLst>
          </p:cNvPr>
          <p:cNvSpPr txBox="1"/>
          <p:nvPr/>
        </p:nvSpPr>
        <p:spPr>
          <a:xfrm>
            <a:off x="6466568" y="596823"/>
            <a:ext cx="471759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Tile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def _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_(self, x, y):</a:t>
            </a:r>
          </a:p>
          <a:p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self.x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x</a:t>
            </a:r>
          </a:p>
          <a:p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self.y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y</a:t>
            </a:r>
          </a:p>
          <a:p>
            <a:endParaRPr lang="tr-TR" sz="15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reset_game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():</a:t>
            </a:r>
          </a:p>
          <a:p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global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snake_head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food_tile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velocity_x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velocity_y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snake_body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game_over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game_speed</a:t>
            </a:r>
            <a:endParaRPr lang="tr-TR" sz="15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snake_head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Tile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(TILE_SIZE * 5, TILE_SIZE * 5) #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single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tile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snake's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head</a:t>
            </a:r>
            <a:endParaRPr lang="tr-TR" sz="15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food_tile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Tile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(TILE_SIZE * 10, TILE_SIZE * 10)</a:t>
            </a:r>
          </a:p>
          <a:p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velocity_x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  <a:p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velocity_y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  <a:p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snake_body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[]  # multiple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snake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tiles</a:t>
            </a:r>
            <a:endParaRPr lang="tr-TR" sz="15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game_over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endParaRPr lang="tr-TR" sz="15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  <a:p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game_speed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100  #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initial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game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speed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delay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ms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tr-TR" sz="15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5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reset_game</a:t>
            </a:r>
            <a:r>
              <a:rPr lang="tr-TR" sz="15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3108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B646C36-EEEC-4D52-8E8E-206F4CD8A3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B7237284-E8F7-F416-CF00-D4E83EF1E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46" y="-1594582"/>
            <a:ext cx="5128351" cy="36138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Direction Change Function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2EBBF56-923D-48A7-9F8F-86E33CFA3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81655" y="673020"/>
            <a:ext cx="4833902" cy="5683329"/>
            <a:chOff x="1674895" y="1345036"/>
            <a:chExt cx="5428610" cy="421093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6D5794E-BC9E-4A8A-BB29-9A32C8F267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16175AF-13E0-4D14-8638-11BBE8359A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258443E-B333-44F4-8D49-1EAB1C1A46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50256" y="596822"/>
            <a:ext cx="4833901" cy="5653877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3427" y="115962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24285" y="1286612"/>
            <a:ext cx="891445" cy="89144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9" name="Graphic 212">
            <a:extLst>
              <a:ext uri="{FF2B5EF4-FFF2-40B4-BE49-F238E27FC236}">
                <a16:creationId xmlns:a16="http://schemas.microsoft.com/office/drawing/2014/main" id="{EB8560A9-B281-46EB-A304-1E4A5A00D6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24285" y="1286612"/>
            <a:ext cx="891445" cy="89144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31256" y="5416520"/>
            <a:ext cx="419129" cy="419129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67882DD-56E8-460E-99D5-86E71982D5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31256" y="5416520"/>
            <a:ext cx="419129" cy="419129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DB62FE40-6519-3226-69B4-EC4EC20654BE}"/>
              </a:ext>
            </a:extLst>
          </p:cNvPr>
          <p:cNvSpPr txBox="1"/>
          <p:nvPr/>
        </p:nvSpPr>
        <p:spPr>
          <a:xfrm>
            <a:off x="691712" y="2423024"/>
            <a:ext cx="4771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Controls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 the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direction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change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operations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using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the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keyboard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</p:txBody>
      </p:sp>
      <p:pic>
        <p:nvPicPr>
          <p:cNvPr id="5" name="Grafik 4" descr="Yılan ana hat">
            <a:extLst>
              <a:ext uri="{FF2B5EF4-FFF2-40B4-BE49-F238E27FC236}">
                <a16:creationId xmlns:a16="http://schemas.microsoft.com/office/drawing/2014/main" id="{708C23B6-D8BC-FBD8-10E0-255B69566C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399385" y="4380785"/>
            <a:ext cx="3367770" cy="3367770"/>
          </a:xfrm>
          <a:prstGeom prst="rect">
            <a:avLst/>
          </a:prstGeom>
          <a:ln w="28575">
            <a:noFill/>
          </a:ln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33527B77-18D6-67A8-0B90-01918BC9D407}"/>
              </a:ext>
            </a:extLst>
          </p:cNvPr>
          <p:cNvSpPr txBox="1"/>
          <p:nvPr/>
        </p:nvSpPr>
        <p:spPr>
          <a:xfrm>
            <a:off x="6474494" y="633031"/>
            <a:ext cx="470966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on_key_release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event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global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velocity_x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velocity_y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game_over</a:t>
            </a:r>
            <a:endParaRPr lang="tr-TR" sz="13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game_over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event.keysym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== "r" or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event.keysym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== "R":  # Reset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game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on 'R'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press</a:t>
            </a:r>
            <a:endParaRPr lang="tr-TR" sz="13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reset_game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endParaRPr lang="tr-TR" sz="13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tr-TR" sz="13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event.keysym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== "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and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velocity_y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!= 1:</a:t>
            </a: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velocity_x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velocity_y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-1</a:t>
            </a:r>
          </a:p>
          <a:p>
            <a:endParaRPr lang="tr-TR" sz="13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elif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event.keysym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== "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and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velocity_y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!= -1:</a:t>
            </a: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velocity_x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velocity_y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endParaRPr lang="tr-TR" sz="13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elif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event.keysym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== "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Left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and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velocity_x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!= 1:</a:t>
            </a: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velocity_x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-1</a:t>
            </a: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velocity_y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  <a:p>
            <a:endParaRPr lang="tr-TR" sz="1300" dirty="0">
              <a:solidFill>
                <a:schemeClr val="bg1">
                  <a:lumMod val="9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elif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event.keysym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== "Right" and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velocity_x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!= -1:</a:t>
            </a: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velocity_x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tr-TR" sz="1300" dirty="0" err="1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velocity_y</a:t>
            </a:r>
            <a:r>
              <a:rPr lang="tr-TR" sz="13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</p:txBody>
      </p:sp>
    </p:spTree>
    <p:extLst>
      <p:ext uri="{BB962C8B-B14F-4D97-AF65-F5344CB8AC3E}">
        <p14:creationId xmlns:p14="http://schemas.microsoft.com/office/powerpoint/2010/main" val="3703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1509</Words>
  <Application>Microsoft Office PowerPoint</Application>
  <PresentationFormat>Geniş ekran</PresentationFormat>
  <Paragraphs>169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4" baseType="lpstr"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Creating the Game Window</vt:lpstr>
      <vt:lpstr>PowerPoint Sunusu</vt:lpstr>
      <vt:lpstr>Defining the Snake and Food</vt:lpstr>
      <vt:lpstr>Direction Change Function</vt:lpstr>
      <vt:lpstr>Movement Function</vt:lpstr>
      <vt:lpstr>Drawing Function</vt:lpstr>
      <vt:lpstr>Main Execution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Berk Şimşek</dc:creator>
  <cp:lastModifiedBy>Berk Şimşek</cp:lastModifiedBy>
  <cp:revision>2</cp:revision>
  <dcterms:created xsi:type="dcterms:W3CDTF">2024-06-11T22:01:13Z</dcterms:created>
  <dcterms:modified xsi:type="dcterms:W3CDTF">2024-06-12T21:08:40Z</dcterms:modified>
</cp:coreProperties>
</file>