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a890c328ee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2a890c328ee_4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a890c328ee_3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2a890c328ee_3_7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a890c328ee_0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2a890c328ee_0_2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a890c328ee_1_2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2a890c328ee_1_26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a890c328ee_1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2a890c328ee_1_2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a890c328ee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2a890c328ee_0_2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a890c328ee_1_2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2a890c328ee_1_2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a890c328ee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g2a890c328ee_0_2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a87730d9b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g2a87730d9b9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90" name="Google Shape;90;p19"/>
          <p:cNvSpPr txBox="1"/>
          <p:nvPr>
            <p:ph idx="4" type="body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5350073" y="1467445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1349573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 spd="med"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spd="med"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gist.github.com/romgapuz/c7a4cedb85f090ac1b55383a58fa572c" TargetMode="External"/><Relationship Id="rId4" Type="http://schemas.openxmlformats.org/officeDocument/2006/relationships/hyperlink" Target="https://github.com/csinva/gpt-paper-title-generator" TargetMode="External"/><Relationship Id="rId10" Type="http://schemas.openxmlformats.org/officeDocument/2006/relationships/hyperlink" Target="https://www.facebook.com/GraphicaZW/" TargetMode="External"/><Relationship Id="rId9" Type="http://schemas.openxmlformats.org/officeDocument/2006/relationships/hyperlink" Target="https://friconix.com/icon/fi-stluxl-jupyter-notebook/" TargetMode="External"/><Relationship Id="rId5" Type="http://schemas.openxmlformats.org/officeDocument/2006/relationships/hyperlink" Target="https://docs.python.org/3/" TargetMode="External"/><Relationship Id="rId6" Type="http://schemas.openxmlformats.org/officeDocument/2006/relationships/hyperlink" Target="https://github.com/logos" TargetMode="External"/><Relationship Id="rId7" Type="http://schemas.openxmlformats.org/officeDocument/2006/relationships/hyperlink" Target="https://www.stickpng.com/img/icons-logos-emojis/tech-companies/pycharm-logo" TargetMode="External"/><Relationship Id="rId8" Type="http://schemas.openxmlformats.org/officeDocument/2006/relationships/hyperlink" Target="https://www.istockphoto.com/pl/obrazy/planning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62626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/>
          <p:nvPr/>
        </p:nvSpPr>
        <p:spPr>
          <a:xfrm rot="5400000">
            <a:off x="0" y="0"/>
            <a:ext cx="685800" cy="685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25"/>
          <p:cNvSpPr txBox="1"/>
          <p:nvPr>
            <p:ph idx="4294967295"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5400">
                <a:solidFill>
                  <a:schemeClr val="lt1"/>
                </a:solidFill>
              </a:rPr>
              <a:t>Generowanie tytułów publikacji naukowych</a:t>
            </a:r>
            <a:endParaRPr sz="5633">
              <a:solidFill>
                <a:schemeClr val="lt1"/>
              </a:solidFill>
            </a:endParaRPr>
          </a:p>
        </p:txBody>
      </p:sp>
      <p:sp>
        <p:nvSpPr>
          <p:cNvPr id="131" name="Google Shape;131;p25"/>
          <p:cNvSpPr txBox="1"/>
          <p:nvPr>
            <p:ph idx="4294967295" type="subTitle"/>
          </p:nvPr>
        </p:nvSpPr>
        <p:spPr>
          <a:xfrm>
            <a:off x="311700" y="2834125"/>
            <a:ext cx="8520600" cy="20526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pl">
                <a:solidFill>
                  <a:srgbClr val="888888"/>
                </a:solidFill>
              </a:rPr>
              <a:t>w oparciu o gpt-paper-title-generator</a:t>
            </a:r>
            <a:endParaRPr>
              <a:solidFill>
                <a:srgbClr val="888888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888888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888888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888888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888888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62626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/>
          <p:nvPr/>
        </p:nvSpPr>
        <p:spPr>
          <a:xfrm>
            <a:off x="9340" y="205643"/>
            <a:ext cx="9125320" cy="43858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Innowacyjne podejście do tworzenia</a:t>
            </a:r>
            <a:endParaRPr sz="1100"/>
          </a:p>
        </p:txBody>
      </p:sp>
      <p:sp>
        <p:nvSpPr>
          <p:cNvPr id="137" name="Google Shape;137;p26"/>
          <p:cNvSpPr/>
          <p:nvPr/>
        </p:nvSpPr>
        <p:spPr>
          <a:xfrm rot="5400000">
            <a:off x="0" y="0"/>
            <a:ext cx="685800" cy="685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8" name="Google Shape;13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3247" y="1393738"/>
            <a:ext cx="4799274" cy="26875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9" name="Google Shape;139;p26"/>
          <p:cNvGrpSpPr/>
          <p:nvPr/>
        </p:nvGrpSpPr>
        <p:grpSpPr>
          <a:xfrm>
            <a:off x="251757" y="910666"/>
            <a:ext cx="2527825" cy="3653709"/>
            <a:chOff x="1323093" y="691064"/>
            <a:chExt cx="3124243" cy="4457917"/>
          </a:xfrm>
        </p:grpSpPr>
        <p:grpSp>
          <p:nvGrpSpPr>
            <p:cNvPr id="140" name="Google Shape;140;p26"/>
            <p:cNvGrpSpPr/>
            <p:nvPr/>
          </p:nvGrpSpPr>
          <p:grpSpPr>
            <a:xfrm>
              <a:off x="1339921" y="691064"/>
              <a:ext cx="3107415" cy="4457917"/>
              <a:chOff x="1339921" y="691064"/>
              <a:chExt cx="3107415" cy="4457917"/>
            </a:xfrm>
          </p:grpSpPr>
          <p:sp>
            <p:nvSpPr>
              <p:cNvPr id="141" name="Google Shape;141;p26"/>
              <p:cNvSpPr txBox="1"/>
              <p:nvPr/>
            </p:nvSpPr>
            <p:spPr>
              <a:xfrm>
                <a:off x="1339921" y="691064"/>
                <a:ext cx="3107400" cy="347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>
                    <a:solidFill>
                      <a:schemeClr val="dk2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Cel Prezentacji</a:t>
                </a:r>
                <a:endParaRPr sz="1100"/>
              </a:p>
            </p:txBody>
          </p:sp>
          <p:sp>
            <p:nvSpPr>
              <p:cNvPr id="142" name="Google Shape;142;p26"/>
              <p:cNvSpPr txBox="1"/>
              <p:nvPr/>
            </p:nvSpPr>
            <p:spPr>
              <a:xfrm>
                <a:off x="1339921" y="3275872"/>
                <a:ext cx="3107400" cy="309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 sz="1200">
                    <a:solidFill>
                      <a:schemeClr val="dk2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Prosta obsługa</a:t>
                </a:r>
                <a:endParaRPr sz="1100"/>
              </a:p>
            </p:txBody>
          </p:sp>
          <p:sp>
            <p:nvSpPr>
              <p:cNvPr id="143" name="Google Shape;143;p26"/>
              <p:cNvSpPr txBox="1"/>
              <p:nvPr/>
            </p:nvSpPr>
            <p:spPr>
              <a:xfrm>
                <a:off x="1339936" y="4261669"/>
                <a:ext cx="3107400" cy="309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 sz="1200">
                    <a:solidFill>
                      <a:schemeClr val="dk2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Dalsze Kierunki Badań</a:t>
                </a:r>
                <a:endParaRPr sz="1100"/>
              </a:p>
            </p:txBody>
          </p:sp>
          <p:sp>
            <p:nvSpPr>
              <p:cNvPr id="144" name="Google Shape;144;p26"/>
              <p:cNvSpPr txBox="1"/>
              <p:nvPr/>
            </p:nvSpPr>
            <p:spPr>
              <a:xfrm>
                <a:off x="1339924" y="1060401"/>
                <a:ext cx="3005100" cy="535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 sz="800">
                    <a:solidFill>
                      <a:schemeClr val="lt1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Przedstawienie praktycznego zastosowania SI jako wsparcia dla autorów publikacji naukowych, z naciskiem na proces generowania tytułów.</a:t>
                </a:r>
                <a:endParaRPr sz="1100">
                  <a:latin typeface="Georgia"/>
                  <a:ea typeface="Georgia"/>
                  <a:cs typeface="Georgia"/>
                  <a:sym typeface="Georgia"/>
                </a:endParaRPr>
              </a:p>
            </p:txBody>
          </p:sp>
          <p:sp>
            <p:nvSpPr>
              <p:cNvPr id="145" name="Google Shape;145;p26"/>
              <p:cNvSpPr txBox="1"/>
              <p:nvPr/>
            </p:nvSpPr>
            <p:spPr>
              <a:xfrm>
                <a:off x="1339924" y="3563482"/>
                <a:ext cx="2648100" cy="535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 sz="800">
                    <a:solidFill>
                      <a:schemeClr val="lt1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Twórca potrzebuje jedynie spisu bibliografii do skorzystania z zaawansowanych modeli generujących tytuły.</a:t>
                </a:r>
                <a:endParaRPr sz="1100">
                  <a:latin typeface="Georgia"/>
                  <a:ea typeface="Georgia"/>
                  <a:cs typeface="Georgia"/>
                  <a:sym typeface="Georgia"/>
                </a:endParaRPr>
              </a:p>
            </p:txBody>
          </p:sp>
          <p:sp>
            <p:nvSpPr>
              <p:cNvPr id="146" name="Google Shape;146;p26"/>
              <p:cNvSpPr txBox="1"/>
              <p:nvPr/>
            </p:nvSpPr>
            <p:spPr>
              <a:xfrm>
                <a:off x="1339939" y="4613780"/>
                <a:ext cx="3005100" cy="535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 sz="800">
                    <a:solidFill>
                      <a:schemeClr val="lt1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Omówienie celów i fundamentów innowacyjnego rozwiązania, i zapowiedź kolejnych aspektów do rozwinięcia w przyszłości.</a:t>
                </a:r>
                <a:endParaRPr sz="1100">
                  <a:latin typeface="Georgia"/>
                  <a:ea typeface="Georgia"/>
                  <a:cs typeface="Georgia"/>
                  <a:sym typeface="Georgia"/>
                </a:endParaRPr>
              </a:p>
            </p:txBody>
          </p:sp>
        </p:grpSp>
        <p:grpSp>
          <p:nvGrpSpPr>
            <p:cNvPr id="147" name="Google Shape;147;p26"/>
            <p:cNvGrpSpPr/>
            <p:nvPr/>
          </p:nvGrpSpPr>
          <p:grpSpPr>
            <a:xfrm>
              <a:off x="1323093" y="1687354"/>
              <a:ext cx="3038755" cy="1495533"/>
              <a:chOff x="1323093" y="1687354"/>
              <a:chExt cx="3038755" cy="1495533"/>
            </a:xfrm>
          </p:grpSpPr>
          <p:sp>
            <p:nvSpPr>
              <p:cNvPr id="148" name="Google Shape;148;p26"/>
              <p:cNvSpPr txBox="1"/>
              <p:nvPr/>
            </p:nvSpPr>
            <p:spPr>
              <a:xfrm>
                <a:off x="1323093" y="1687354"/>
                <a:ext cx="2648100" cy="347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>
                    <a:solidFill>
                      <a:schemeClr val="dk2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Nowoczesny pomocnik</a:t>
                </a:r>
                <a:endParaRPr sz="1200">
                  <a:solidFill>
                    <a:schemeClr val="dk2"/>
                  </a:solidFill>
                  <a:latin typeface="Georgia"/>
                  <a:ea typeface="Georgia"/>
                  <a:cs typeface="Georgia"/>
                  <a:sym typeface="Georgia"/>
                </a:endParaRPr>
              </a:p>
            </p:txBody>
          </p:sp>
          <p:sp>
            <p:nvSpPr>
              <p:cNvPr id="149" name="Google Shape;149;p26"/>
              <p:cNvSpPr txBox="1"/>
              <p:nvPr/>
            </p:nvSpPr>
            <p:spPr>
              <a:xfrm>
                <a:off x="1323108" y="2413358"/>
                <a:ext cx="2648100" cy="347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>
                    <a:solidFill>
                      <a:schemeClr val="dk2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Korzyści</a:t>
                </a:r>
                <a:endParaRPr sz="1100"/>
              </a:p>
            </p:txBody>
          </p:sp>
          <p:sp>
            <p:nvSpPr>
              <p:cNvPr id="150" name="Google Shape;150;p26"/>
              <p:cNvSpPr txBox="1"/>
              <p:nvPr/>
            </p:nvSpPr>
            <p:spPr>
              <a:xfrm>
                <a:off x="1356733" y="1991221"/>
                <a:ext cx="2648100" cy="38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 sz="800">
                    <a:solidFill>
                      <a:schemeClr val="lt1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Opiszemy wykorzystanie asystenta do tworzenia tytułów publikacji naukowych</a:t>
                </a:r>
                <a:endParaRPr sz="1100">
                  <a:latin typeface="Georgia"/>
                  <a:ea typeface="Georgia"/>
                  <a:cs typeface="Georgia"/>
                  <a:sym typeface="Georgia"/>
                </a:endParaRPr>
              </a:p>
            </p:txBody>
          </p:sp>
          <p:sp>
            <p:nvSpPr>
              <p:cNvPr id="151" name="Google Shape;151;p26"/>
              <p:cNvSpPr txBox="1"/>
              <p:nvPr/>
            </p:nvSpPr>
            <p:spPr>
              <a:xfrm>
                <a:off x="1356748" y="2797986"/>
                <a:ext cx="3005100" cy="38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 sz="800">
                    <a:solidFill>
                      <a:schemeClr val="lt1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Ułatwienie kreatywnego procesu tworzenia tytułów publikacji naukowych</a:t>
                </a:r>
                <a:endParaRPr sz="1100">
                  <a:latin typeface="Georgia"/>
                  <a:ea typeface="Georgia"/>
                  <a:cs typeface="Georgia"/>
                  <a:sym typeface="Georgia"/>
                </a:endParaRP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62626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 txBox="1"/>
          <p:nvPr/>
        </p:nvSpPr>
        <p:spPr>
          <a:xfrm>
            <a:off x="9340" y="205643"/>
            <a:ext cx="91254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Wstęp</a:t>
            </a:r>
            <a:endParaRPr sz="1100"/>
          </a:p>
        </p:txBody>
      </p:sp>
      <p:sp>
        <p:nvSpPr>
          <p:cNvPr id="157" name="Google Shape;157;p27"/>
          <p:cNvSpPr/>
          <p:nvPr/>
        </p:nvSpPr>
        <p:spPr>
          <a:xfrm rot="5400000">
            <a:off x="0" y="0"/>
            <a:ext cx="685800" cy="685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27"/>
          <p:cNvSpPr txBox="1"/>
          <p:nvPr/>
        </p:nvSpPr>
        <p:spPr>
          <a:xfrm>
            <a:off x="3230550" y="1378950"/>
            <a:ext cx="2682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Cel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159" name="Google Shape;159;p27"/>
          <p:cNvSpPr txBox="1"/>
          <p:nvPr/>
        </p:nvSpPr>
        <p:spPr>
          <a:xfrm>
            <a:off x="547650" y="3049950"/>
            <a:ext cx="2682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Zakres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60" name="Google Shape;160;p27"/>
          <p:cNvSpPr txBox="1"/>
          <p:nvPr/>
        </p:nvSpPr>
        <p:spPr>
          <a:xfrm>
            <a:off x="6039700" y="3049950"/>
            <a:ext cx="2589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Metodyka</a:t>
            </a:r>
            <a:endParaRPr sz="2800">
              <a:solidFill>
                <a:schemeClr val="dk2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61" name="Google Shape;16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4388" y="2044375"/>
            <a:ext cx="2935322" cy="272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62626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8"/>
          <p:cNvSpPr txBox="1"/>
          <p:nvPr/>
        </p:nvSpPr>
        <p:spPr>
          <a:xfrm>
            <a:off x="9340" y="205643"/>
            <a:ext cx="91254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Przygotowanie</a:t>
            </a:r>
            <a:endParaRPr sz="1100"/>
          </a:p>
        </p:txBody>
      </p:sp>
      <p:sp>
        <p:nvSpPr>
          <p:cNvPr id="167" name="Google Shape;167;p28"/>
          <p:cNvSpPr/>
          <p:nvPr/>
        </p:nvSpPr>
        <p:spPr>
          <a:xfrm rot="5400000">
            <a:off x="0" y="0"/>
            <a:ext cx="685800" cy="685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8" name="Google Shape;16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983020">
            <a:off x="3350062" y="1170271"/>
            <a:ext cx="1516525" cy="148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593685">
            <a:off x="4423147" y="1992664"/>
            <a:ext cx="1509558" cy="1509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1121461">
            <a:off x="3372951" y="3034456"/>
            <a:ext cx="1470750" cy="14707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1" name="Google Shape;171;p28"/>
          <p:cNvGrpSpPr/>
          <p:nvPr/>
        </p:nvGrpSpPr>
        <p:grpSpPr>
          <a:xfrm>
            <a:off x="265382" y="1317741"/>
            <a:ext cx="8709487" cy="2784409"/>
            <a:chOff x="1339932" y="1187739"/>
            <a:chExt cx="10764414" cy="3397277"/>
          </a:xfrm>
        </p:grpSpPr>
        <p:grpSp>
          <p:nvGrpSpPr>
            <p:cNvPr id="172" name="Google Shape;172;p28"/>
            <p:cNvGrpSpPr/>
            <p:nvPr/>
          </p:nvGrpSpPr>
          <p:grpSpPr>
            <a:xfrm>
              <a:off x="1373569" y="1187739"/>
              <a:ext cx="10224045" cy="2979877"/>
              <a:chOff x="1373569" y="1187739"/>
              <a:chExt cx="10224045" cy="2979877"/>
            </a:xfrm>
          </p:grpSpPr>
          <p:sp>
            <p:nvSpPr>
              <p:cNvPr id="173" name="Google Shape;173;p28"/>
              <p:cNvSpPr txBox="1"/>
              <p:nvPr/>
            </p:nvSpPr>
            <p:spPr>
              <a:xfrm>
                <a:off x="8490211" y="1187739"/>
                <a:ext cx="3107400" cy="347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SzPts val="1100"/>
                  <a:buNone/>
                </a:pPr>
                <a:r>
                  <a:rPr lang="pl">
                    <a:solidFill>
                      <a:schemeClr val="dk2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Analiza Kodu Projektu:</a:t>
                </a:r>
                <a:endParaRPr>
                  <a:solidFill>
                    <a:schemeClr val="dk2"/>
                  </a:solidFill>
                  <a:latin typeface="Georgia"/>
                  <a:ea typeface="Georgia"/>
                  <a:cs typeface="Georgia"/>
                  <a:sym typeface="Georgia"/>
                </a:endParaRPr>
              </a:p>
            </p:txBody>
          </p:sp>
          <p:sp>
            <p:nvSpPr>
              <p:cNvPr id="174" name="Google Shape;174;p28"/>
              <p:cNvSpPr txBox="1"/>
              <p:nvPr/>
            </p:nvSpPr>
            <p:spPr>
              <a:xfrm>
                <a:off x="8490211" y="2406607"/>
                <a:ext cx="3107400" cy="309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SzPts val="1100"/>
                  <a:buNone/>
                </a:pPr>
                <a:r>
                  <a:rPr lang="pl" sz="1200">
                    <a:solidFill>
                      <a:schemeClr val="dk2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Konwersja Modeli:</a:t>
                </a:r>
                <a:endParaRPr sz="1200">
                  <a:solidFill>
                    <a:schemeClr val="dk2"/>
                  </a:solidFill>
                  <a:latin typeface="Georgia"/>
                  <a:ea typeface="Georgia"/>
                  <a:cs typeface="Georgia"/>
                  <a:sym typeface="Georgia"/>
                </a:endParaRPr>
              </a:p>
            </p:txBody>
          </p:sp>
          <p:sp>
            <p:nvSpPr>
              <p:cNvPr id="175" name="Google Shape;175;p28"/>
              <p:cNvSpPr txBox="1"/>
              <p:nvPr/>
            </p:nvSpPr>
            <p:spPr>
              <a:xfrm>
                <a:off x="1373569" y="3130004"/>
                <a:ext cx="3107400" cy="309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 sz="1200">
                    <a:solidFill>
                      <a:schemeClr val="dk2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Sukces pomimo przeszkód</a:t>
                </a:r>
                <a:endParaRPr sz="1100"/>
              </a:p>
            </p:txBody>
          </p:sp>
          <p:sp>
            <p:nvSpPr>
              <p:cNvPr id="176" name="Google Shape;176;p28"/>
              <p:cNvSpPr txBox="1"/>
              <p:nvPr/>
            </p:nvSpPr>
            <p:spPr>
              <a:xfrm>
                <a:off x="8490214" y="1557076"/>
                <a:ext cx="3107400" cy="535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 sz="800">
                    <a:solidFill>
                      <a:schemeClr val="lt1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Analiza kodu projektu pozwoliła zrozumieć jego działanie, pomimo pewnych ograniczeń w generowaniu danych i braków w plikach.</a:t>
                </a:r>
                <a:endParaRPr sz="1100">
                  <a:latin typeface="Georgia"/>
                  <a:ea typeface="Georgia"/>
                  <a:cs typeface="Georgia"/>
                  <a:sym typeface="Georgia"/>
                </a:endParaRPr>
              </a:p>
            </p:txBody>
          </p:sp>
          <p:sp>
            <p:nvSpPr>
              <p:cNvPr id="177" name="Google Shape;177;p28"/>
              <p:cNvSpPr txBox="1"/>
              <p:nvPr/>
            </p:nvSpPr>
            <p:spPr>
              <a:xfrm>
                <a:off x="8490215" y="2694216"/>
                <a:ext cx="3107400" cy="535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 sz="800">
                    <a:solidFill>
                      <a:schemeClr val="lt1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Konieczność przekonwertowania wcześniej wytrenowanych modeli za pomocą narzędzia "pickle2json" zaznaczała się jako istotny krok.</a:t>
                </a:r>
                <a:endParaRPr sz="1100">
                  <a:latin typeface="Georgia"/>
                  <a:ea typeface="Georgia"/>
                  <a:cs typeface="Georgia"/>
                  <a:sym typeface="Georgia"/>
                </a:endParaRPr>
              </a:p>
            </p:txBody>
          </p:sp>
          <p:sp>
            <p:nvSpPr>
              <p:cNvPr id="178" name="Google Shape;178;p28"/>
              <p:cNvSpPr txBox="1"/>
              <p:nvPr/>
            </p:nvSpPr>
            <p:spPr>
              <a:xfrm>
                <a:off x="1373573" y="3482116"/>
                <a:ext cx="3107400" cy="685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SzPts val="1100"/>
                  <a:buNone/>
                </a:pPr>
                <a:r>
                  <a:rPr lang="pl" sz="800">
                    <a:solidFill>
                      <a:schemeClr val="lt1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Pomimo trudności z tworzeniem modeli od zera, udało się odzyskać wcześniej wytrenowane modele, umożliwiając uzyskanie pierwszych tytułów publikacji naukowych.</a:t>
                </a:r>
                <a:endParaRPr sz="80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endParaRPr>
              </a:p>
            </p:txBody>
          </p:sp>
        </p:grpSp>
        <p:grpSp>
          <p:nvGrpSpPr>
            <p:cNvPr id="179" name="Google Shape;179;p28"/>
            <p:cNvGrpSpPr/>
            <p:nvPr/>
          </p:nvGrpSpPr>
          <p:grpSpPr>
            <a:xfrm>
              <a:off x="1339932" y="1557066"/>
              <a:ext cx="10764414" cy="3027951"/>
              <a:chOff x="1339932" y="1557066"/>
              <a:chExt cx="10764414" cy="3027951"/>
            </a:xfrm>
          </p:grpSpPr>
          <p:sp>
            <p:nvSpPr>
              <p:cNvPr id="180" name="Google Shape;180;p28"/>
              <p:cNvSpPr txBox="1"/>
              <p:nvPr/>
            </p:nvSpPr>
            <p:spPr>
              <a:xfrm>
                <a:off x="1339932" y="1557065"/>
                <a:ext cx="2648100" cy="309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 sz="1200">
                    <a:solidFill>
                      <a:schemeClr val="dk2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Etap Badawczy</a:t>
                </a:r>
                <a:endParaRPr>
                  <a:solidFill>
                    <a:schemeClr val="dk2"/>
                  </a:solidFill>
                  <a:latin typeface="Georgia"/>
                  <a:ea typeface="Georgia"/>
                  <a:cs typeface="Georgia"/>
                  <a:sym typeface="Georgia"/>
                </a:endParaRPr>
              </a:p>
            </p:txBody>
          </p:sp>
          <p:sp>
            <p:nvSpPr>
              <p:cNvPr id="181" name="Google Shape;181;p28"/>
              <p:cNvSpPr txBox="1"/>
              <p:nvPr/>
            </p:nvSpPr>
            <p:spPr>
              <a:xfrm>
                <a:off x="8490207" y="3745949"/>
                <a:ext cx="2648100" cy="309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 sz="1200">
                    <a:solidFill>
                      <a:schemeClr val="dk2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Użycie IDE PyCharm</a:t>
                </a:r>
                <a:endParaRPr sz="1200">
                  <a:solidFill>
                    <a:schemeClr val="dk2"/>
                  </a:solidFill>
                  <a:latin typeface="Georgia"/>
                  <a:ea typeface="Georgia"/>
                  <a:cs typeface="Georgia"/>
                  <a:sym typeface="Georgia"/>
                </a:endParaRPr>
              </a:p>
            </p:txBody>
          </p:sp>
          <p:sp>
            <p:nvSpPr>
              <p:cNvPr id="182" name="Google Shape;182;p28"/>
              <p:cNvSpPr txBox="1"/>
              <p:nvPr/>
            </p:nvSpPr>
            <p:spPr>
              <a:xfrm>
                <a:off x="1373571" y="1926402"/>
                <a:ext cx="3580500" cy="835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 sz="800">
                    <a:solidFill>
                      <a:schemeClr val="lt1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Zbadanie dokumentacji projektu "gpt-paper-title-generator" stanowiło fundament całego narzędzia.</a:t>
                </a:r>
                <a:endParaRPr sz="80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 sz="800">
                    <a:solidFill>
                      <a:schemeClr val="lt1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Projekt oparty jest na języku Python i korzysta z notatników Jupyter do klarownego przedstawienia kodu.</a:t>
                </a:r>
                <a:endParaRPr sz="80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endParaRPr>
              </a:p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endParaRPr>
              </a:p>
            </p:txBody>
          </p:sp>
          <p:sp>
            <p:nvSpPr>
              <p:cNvPr id="183" name="Google Shape;183;p28"/>
              <p:cNvSpPr txBox="1"/>
              <p:nvPr/>
            </p:nvSpPr>
            <p:spPr>
              <a:xfrm>
                <a:off x="8523846" y="4049816"/>
                <a:ext cx="3580500" cy="535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l" sz="800">
                    <a:solidFill>
                      <a:schemeClr val="lt1"/>
                    </a:solidFill>
                    <a:latin typeface="Georgia"/>
                    <a:ea typeface="Georgia"/>
                    <a:cs typeface="Georgia"/>
                    <a:sym typeface="Georgia"/>
                  </a:rPr>
                  <a:t>Dokumentacja IDE PyCharm została konsultowana, ponieważ oferuje wygodną pracę z Pythonem i notatnikami Jupyter</a:t>
                </a:r>
                <a:endParaRPr sz="1100">
                  <a:latin typeface="Georgia"/>
                  <a:ea typeface="Georgia"/>
                  <a:cs typeface="Georgia"/>
                  <a:sym typeface="Georgia"/>
                </a:endParaRP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62626"/>
        </a:solidFill>
      </p:bgPr>
    </p:bg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/>
          <p:nvPr/>
        </p:nvSpPr>
        <p:spPr>
          <a:xfrm>
            <a:off x="9340" y="205643"/>
            <a:ext cx="91254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Implementacja</a:t>
            </a:r>
            <a:endParaRPr sz="1100"/>
          </a:p>
        </p:txBody>
      </p:sp>
      <p:sp>
        <p:nvSpPr>
          <p:cNvPr id="189" name="Google Shape;189;p29"/>
          <p:cNvSpPr/>
          <p:nvPr/>
        </p:nvSpPr>
        <p:spPr>
          <a:xfrm rot="5400000">
            <a:off x="0" y="0"/>
            <a:ext cx="685800" cy="685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29"/>
          <p:cNvSpPr txBox="1"/>
          <p:nvPr/>
        </p:nvSpPr>
        <p:spPr>
          <a:xfrm>
            <a:off x="1156288" y="160010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Tworzenie zapytań</a:t>
            </a:r>
            <a:endParaRPr sz="1500">
              <a:solidFill>
                <a:schemeClr val="dk1"/>
              </a:solidFill>
            </a:endParaRPr>
          </a:p>
        </p:txBody>
      </p:sp>
      <p:pic>
        <p:nvPicPr>
          <p:cNvPr id="191" name="Google Shape;19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3025" y="2420775"/>
            <a:ext cx="4466553" cy="163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9"/>
          <p:cNvSpPr txBox="1"/>
          <p:nvPr/>
        </p:nvSpPr>
        <p:spPr>
          <a:xfrm>
            <a:off x="423025" y="2014700"/>
            <a:ext cx="4466700" cy="3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l" sz="10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Ustawienie klucza API OpenAI oraz generowanie nowych tytułów poprzez zapytania do GPT-3.</a:t>
            </a:r>
            <a:endParaRPr sz="13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93" name="Google Shape;193;p29"/>
          <p:cNvSpPr txBox="1"/>
          <p:nvPr/>
        </p:nvSpPr>
        <p:spPr>
          <a:xfrm>
            <a:off x="5797000" y="1600100"/>
            <a:ext cx="2682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Selekcjonowanie </a:t>
            </a:r>
            <a:r>
              <a:rPr lang="pl"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tytułów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194" name="Google Shape;194;p29"/>
          <p:cNvSpPr txBox="1"/>
          <p:nvPr/>
        </p:nvSpPr>
        <p:spPr>
          <a:xfrm>
            <a:off x="5685000" y="2091650"/>
            <a:ext cx="2907000" cy="2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l" sz="10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Usuwanie duplikatów oraz sprawdzanie danych.</a:t>
            </a:r>
            <a:endParaRPr sz="1300"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195" name="Google Shape;195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3100" y="2420773"/>
            <a:ext cx="3130699" cy="1877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62626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0"/>
          <p:cNvSpPr txBox="1"/>
          <p:nvPr/>
        </p:nvSpPr>
        <p:spPr>
          <a:xfrm>
            <a:off x="9340" y="205643"/>
            <a:ext cx="91254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Wyniki</a:t>
            </a:r>
            <a:endParaRPr sz="1100"/>
          </a:p>
        </p:txBody>
      </p:sp>
      <p:sp>
        <p:nvSpPr>
          <p:cNvPr id="201" name="Google Shape;201;p30"/>
          <p:cNvSpPr/>
          <p:nvPr/>
        </p:nvSpPr>
        <p:spPr>
          <a:xfrm rot="5400000">
            <a:off x="0" y="0"/>
            <a:ext cx="685800" cy="685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2" name="Google Shape;20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4850" y="1344418"/>
            <a:ext cx="6854300" cy="11500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4850" y="3139465"/>
            <a:ext cx="6854300" cy="172716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30"/>
          <p:cNvSpPr txBox="1"/>
          <p:nvPr/>
        </p:nvSpPr>
        <p:spPr>
          <a:xfrm>
            <a:off x="3072000" y="9442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Nowe tytuły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205" name="Google Shape;205;p30"/>
          <p:cNvSpPr txBox="1"/>
          <p:nvPr/>
        </p:nvSpPr>
        <p:spPr>
          <a:xfrm>
            <a:off x="3072050" y="27392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Istniejące tytuły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62626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" name="Google Shape;210;p31"/>
          <p:cNvGrpSpPr/>
          <p:nvPr/>
        </p:nvGrpSpPr>
        <p:grpSpPr>
          <a:xfrm>
            <a:off x="685796" y="1336012"/>
            <a:ext cx="3474724" cy="2471464"/>
            <a:chOff x="1306270" y="1187749"/>
            <a:chExt cx="4294554" cy="3015451"/>
          </a:xfrm>
        </p:grpSpPr>
        <p:sp>
          <p:nvSpPr>
            <p:cNvPr id="211" name="Google Shape;211;p31"/>
            <p:cNvSpPr txBox="1"/>
            <p:nvPr/>
          </p:nvSpPr>
          <p:spPr>
            <a:xfrm>
              <a:off x="1306270" y="1187749"/>
              <a:ext cx="4292700" cy="30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1200">
                  <a:solidFill>
                    <a:schemeClr val="dk2"/>
                  </a:solidFill>
                  <a:latin typeface="Georgia"/>
                  <a:ea typeface="Georgia"/>
                  <a:cs typeface="Georgia"/>
                  <a:sym typeface="Georgia"/>
                </a:rPr>
                <a:t>Osiągnięcia</a:t>
              </a:r>
              <a:endParaRPr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212" name="Google Shape;212;p31"/>
            <p:cNvSpPr txBox="1"/>
            <p:nvPr/>
          </p:nvSpPr>
          <p:spPr>
            <a:xfrm>
              <a:off x="1306271" y="2294692"/>
              <a:ext cx="4260900" cy="3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SzPts val="1100"/>
                <a:buNone/>
              </a:pPr>
              <a:r>
                <a:rPr lang="pl">
                  <a:solidFill>
                    <a:schemeClr val="dk2"/>
                  </a:solidFill>
                  <a:latin typeface="Georgia"/>
                  <a:ea typeface="Georgia"/>
                  <a:cs typeface="Georgia"/>
                  <a:sym typeface="Georgia"/>
                </a:rPr>
                <a:t>Przeszkody i Wyzwania</a:t>
              </a:r>
              <a:endParaRPr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213" name="Google Shape;213;p31"/>
            <p:cNvSpPr txBox="1"/>
            <p:nvPr/>
          </p:nvSpPr>
          <p:spPr>
            <a:xfrm>
              <a:off x="1306270" y="3433662"/>
              <a:ext cx="4260900" cy="3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>
                  <a:solidFill>
                    <a:schemeClr val="dk2"/>
                  </a:solidFill>
                  <a:latin typeface="Georgia"/>
                  <a:ea typeface="Georgia"/>
                  <a:cs typeface="Georgia"/>
                  <a:sym typeface="Georgia"/>
                </a:rPr>
                <a:t>Możliwości Rozwoju</a:t>
              </a:r>
              <a:endParaRPr sz="1100"/>
            </a:p>
          </p:txBody>
        </p:sp>
        <p:sp>
          <p:nvSpPr>
            <p:cNvPr id="214" name="Google Shape;214;p31"/>
            <p:cNvSpPr txBox="1"/>
            <p:nvPr/>
          </p:nvSpPr>
          <p:spPr>
            <a:xfrm>
              <a:off x="1339917" y="1557076"/>
              <a:ext cx="4227300" cy="535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80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Opracowaliśmy efektywne narzędzie do generacji tytułów publikacji naukowych, zdobywając przy tym różnorodną wiedzę.</a:t>
              </a:r>
              <a:endParaRPr sz="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215" name="Google Shape;215;p31"/>
            <p:cNvSpPr txBox="1"/>
            <p:nvPr/>
          </p:nvSpPr>
          <p:spPr>
            <a:xfrm>
              <a:off x="1339917" y="2694216"/>
              <a:ext cx="42273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80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Pokonaliśmy kilka wyzwań, m.in. ograniczenia finansowe oraz braki w zasobach danych</a:t>
              </a:r>
              <a:endParaRPr sz="1100">
                <a:latin typeface="Georgia"/>
                <a:ea typeface="Georgia"/>
                <a:cs typeface="Georgia"/>
                <a:sym typeface="Georgia"/>
              </a:endParaRPr>
            </a:p>
          </p:txBody>
        </p:sp>
        <p:sp>
          <p:nvSpPr>
            <p:cNvPr id="216" name="Google Shape;216;p31"/>
            <p:cNvSpPr txBox="1"/>
            <p:nvPr/>
          </p:nvSpPr>
          <p:spPr>
            <a:xfrm>
              <a:off x="1339924" y="3818301"/>
              <a:ext cx="42609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l" sz="800">
                  <a:solidFill>
                    <a:schemeClr val="lt1"/>
                  </a:solidFill>
                  <a:latin typeface="Georgia"/>
                  <a:ea typeface="Georgia"/>
                  <a:cs typeface="Georgia"/>
                  <a:sym typeface="Georgia"/>
                </a:rPr>
                <a:t>Widzimy potencjał ulepszenia asystenta poprzez dostarczanie bardziej zróżnicowanych materiałów</a:t>
              </a:r>
              <a:endParaRPr sz="1100">
                <a:latin typeface="Georgia"/>
                <a:ea typeface="Georgia"/>
                <a:cs typeface="Georgia"/>
                <a:sym typeface="Georgia"/>
              </a:endParaRPr>
            </a:p>
          </p:txBody>
        </p:sp>
      </p:grpSp>
      <p:sp>
        <p:nvSpPr>
          <p:cNvPr id="217" name="Google Shape;217;p31"/>
          <p:cNvSpPr txBox="1"/>
          <p:nvPr/>
        </p:nvSpPr>
        <p:spPr>
          <a:xfrm>
            <a:off x="9340" y="205643"/>
            <a:ext cx="91254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Podsumowanie</a:t>
            </a:r>
            <a:endParaRPr sz="1100"/>
          </a:p>
        </p:txBody>
      </p:sp>
      <p:sp>
        <p:nvSpPr>
          <p:cNvPr id="218" name="Google Shape;218;p31"/>
          <p:cNvSpPr/>
          <p:nvPr/>
        </p:nvSpPr>
        <p:spPr>
          <a:xfrm rot="5400000">
            <a:off x="0" y="0"/>
            <a:ext cx="685800" cy="685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9" name="Google Shape;21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9975" y="1336008"/>
            <a:ext cx="4307199" cy="25829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62626"/>
        </a:solidFill>
      </p:bgPr>
    </p:bg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2"/>
          <p:cNvSpPr txBox="1"/>
          <p:nvPr/>
        </p:nvSpPr>
        <p:spPr>
          <a:xfrm>
            <a:off x="9340" y="205643"/>
            <a:ext cx="91254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Bibliografia</a:t>
            </a:r>
            <a:endParaRPr sz="1100"/>
          </a:p>
        </p:txBody>
      </p:sp>
      <p:sp>
        <p:nvSpPr>
          <p:cNvPr id="225" name="Google Shape;225;p32"/>
          <p:cNvSpPr/>
          <p:nvPr/>
        </p:nvSpPr>
        <p:spPr>
          <a:xfrm rot="5400000">
            <a:off x="0" y="0"/>
            <a:ext cx="685800" cy="685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32"/>
          <p:cNvSpPr txBox="1"/>
          <p:nvPr/>
        </p:nvSpPr>
        <p:spPr>
          <a:xfrm>
            <a:off x="556500" y="1182600"/>
            <a:ext cx="8031000" cy="27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330200" lvl="0" marL="457200" marR="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Georgia"/>
              <a:buAutoNum type="arabicPeriod"/>
            </a:pPr>
            <a:r>
              <a:rPr lang="pl" sz="16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Romulo Gapuz Jr., 2020, "pickle2json"</a:t>
            </a:r>
            <a:endParaRPr sz="16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45720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GitHub. </a:t>
            </a:r>
            <a:r>
              <a:rPr lang="pl" sz="1600" u="sng">
                <a:solidFill>
                  <a:schemeClr val="hlink"/>
                </a:solidFill>
                <a:latin typeface="Georgia"/>
                <a:ea typeface="Georgia"/>
                <a:cs typeface="Georgia"/>
                <a:sym typeface="Georgia"/>
                <a:hlinkClick r:id="rId3"/>
              </a:rPr>
              <a:t>https://gist.github.com/romgapuz/c7a4cedb85f090ac1b55383a58fa572c</a:t>
            </a:r>
            <a:endParaRPr sz="16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30200" lvl="0" marL="457200" marR="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Georgia"/>
              <a:buAutoNum type="arabicPeriod"/>
            </a:pPr>
            <a:r>
              <a:rPr lang="pl" sz="16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Chandan Singh, 2022, “gpt-paper-title-generator”</a:t>
            </a:r>
            <a:endParaRPr sz="16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GitHub. </a:t>
            </a:r>
            <a:r>
              <a:rPr lang="pl" sz="1600" u="sng">
                <a:solidFill>
                  <a:schemeClr val="hlink"/>
                </a:solidFill>
                <a:latin typeface="Georgia"/>
                <a:ea typeface="Georgia"/>
                <a:cs typeface="Georgia"/>
                <a:sym typeface="Georgia"/>
                <a:hlinkClick r:id="rId4"/>
              </a:rPr>
              <a:t>https://github.com/csinva/gpt-paper-title-generator</a:t>
            </a:r>
            <a:endParaRPr sz="16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30200" lvl="0" marL="457200" marR="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Georgia"/>
              <a:buAutoNum type="arabicPeriod"/>
            </a:pPr>
            <a:r>
              <a:rPr lang="pl" sz="16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Python Software Foundation, 2023, “Python 3.12.1 - dokumentacja”</a:t>
            </a:r>
            <a:endParaRPr sz="16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45720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Python 3. </a:t>
            </a:r>
            <a:r>
              <a:rPr lang="pl" sz="1600" u="sng">
                <a:solidFill>
                  <a:schemeClr val="hlink"/>
                </a:solidFill>
                <a:latin typeface="Georgia"/>
                <a:ea typeface="Georgia"/>
                <a:cs typeface="Georgia"/>
                <a:sym typeface="Georgia"/>
                <a:hlinkClick r:id="rId5"/>
              </a:rPr>
              <a:t>https://docs.python.org/3/</a:t>
            </a:r>
            <a:endParaRPr sz="16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30200" lvl="0" marL="457200" marR="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Georgia"/>
              <a:buAutoNum type="arabicPeriod"/>
            </a:pPr>
            <a:r>
              <a:rPr lang="pl" sz="16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JetBrains s.r.o., 2023, “ProfessionalJupyter notebook support”</a:t>
            </a:r>
            <a:endParaRPr sz="160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457200" lvl="0" marL="0" marR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pl" sz="16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https://www.jetbrains.com/help/pycharm/jupyter-notebook-support.html</a:t>
            </a:r>
            <a:endParaRPr sz="19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27" name="Google Shape;227;p32"/>
          <p:cNvSpPr txBox="1"/>
          <p:nvPr/>
        </p:nvSpPr>
        <p:spPr>
          <a:xfrm>
            <a:off x="792500" y="4156750"/>
            <a:ext cx="7326900" cy="6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>
                <a:solidFill>
                  <a:schemeClr val="lt1"/>
                </a:solidFill>
              </a:rPr>
              <a:t>Źródła zdjęć:</a:t>
            </a:r>
            <a:br>
              <a:rPr lang="pl" sz="700"/>
            </a:br>
            <a:r>
              <a:rPr lang="pl" sz="7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https://github.com/logos</a:t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https://www.stickpng.com/img/icons-logos-emojis/tech-companies/pycharm-logo</a:t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https://www.istockphoto.com/pl/obrazy/planning</a:t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9"/>
              </a:rPr>
              <a:t>https://friconix.com/icon/fi-stluxl-jupyter-notebook/</a:t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 sz="7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0"/>
              </a:rPr>
              <a:t>https://www.facebook.com/GraphicaZW/</a:t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62626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/>
          <p:cNvSpPr txBox="1"/>
          <p:nvPr/>
        </p:nvSpPr>
        <p:spPr>
          <a:xfrm>
            <a:off x="9290" y="2352443"/>
            <a:ext cx="91254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 sz="39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Dziękujemy za uwagę!</a:t>
            </a:r>
            <a:endParaRPr sz="2600"/>
          </a:p>
        </p:txBody>
      </p:sp>
      <p:sp>
        <p:nvSpPr>
          <p:cNvPr id="233" name="Google Shape;233;p33"/>
          <p:cNvSpPr/>
          <p:nvPr/>
        </p:nvSpPr>
        <p:spPr>
          <a:xfrm rot="5400000">
            <a:off x="0" y="0"/>
            <a:ext cx="685800" cy="685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ustom 30">
      <a:dk1>
        <a:srgbClr val="000000"/>
      </a:dk1>
      <a:lt1>
        <a:srgbClr val="FFFFFF"/>
      </a:lt1>
      <a:dk2>
        <a:srgbClr val="FFC000"/>
      </a:dk2>
      <a:lt2>
        <a:srgbClr val="E7E6E6"/>
      </a:lt2>
      <a:accent1>
        <a:srgbClr val="D8A713"/>
      </a:accent1>
      <a:accent2>
        <a:srgbClr val="F2D130"/>
      </a:accent2>
      <a:accent3>
        <a:srgbClr val="D88F06"/>
      </a:accent3>
      <a:accent4>
        <a:srgbClr val="F2D130"/>
      </a:accent4>
      <a:accent5>
        <a:srgbClr val="D88F06"/>
      </a:accent5>
      <a:accent6>
        <a:srgbClr val="F2D13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