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2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y="5143500" cx="9144000"/>
  <p:notesSz cx="6858000" cy="9144000"/>
  <p:embeddedFontLst>
    <p:embeddedFont>
      <p:font typeface="Montserrat"/>
      <p:regular r:id="rId30"/>
      <p:bold r:id="rId31"/>
      <p:italic r:id="rId32"/>
      <p:boldItalic r:id="rId33"/>
    </p:embeddedFont>
    <p:embeddedFont>
      <p:font typeface="Montserrat Medium"/>
      <p:regular r:id="rId34"/>
      <p:bold r:id="rId35"/>
      <p:italic r:id="rId36"/>
      <p:boldItalic r:id="rId37"/>
    </p:embeddedFont>
    <p:embeddedFont>
      <p:font typeface="Montserrat ExtraBold"/>
      <p:bold r:id="rId38"/>
      <p:boldItalic r:id="rId39"/>
    </p:embeddedFont>
    <p:embeddedFont>
      <p:font typeface="Roboto Mono"/>
      <p:regular r:id="rId40"/>
      <p:bold r:id="rId41"/>
      <p:italic r:id="rId42"/>
      <p:boldItalic r:id="rId4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obotoMono-regular.fntdata"/><Relationship Id="rId20" Type="http://schemas.openxmlformats.org/officeDocument/2006/relationships/slide" Target="slides/slide15.xml"/><Relationship Id="rId42" Type="http://schemas.openxmlformats.org/officeDocument/2006/relationships/font" Target="fonts/RobotoMono-italic.fntdata"/><Relationship Id="rId41" Type="http://schemas.openxmlformats.org/officeDocument/2006/relationships/font" Target="fonts/RobotoMono-bold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43" Type="http://schemas.openxmlformats.org/officeDocument/2006/relationships/font" Target="fonts/RobotoMono-boldItalic.fnt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Montserrat-bold.fntdata"/><Relationship Id="rId30" Type="http://schemas.openxmlformats.org/officeDocument/2006/relationships/font" Target="fonts/Montserrat-regular.fntdata"/><Relationship Id="rId11" Type="http://schemas.openxmlformats.org/officeDocument/2006/relationships/slide" Target="slides/slide6.xml"/><Relationship Id="rId33" Type="http://schemas.openxmlformats.org/officeDocument/2006/relationships/font" Target="fonts/Montserrat-boldItalic.fntdata"/><Relationship Id="rId10" Type="http://schemas.openxmlformats.org/officeDocument/2006/relationships/slide" Target="slides/slide5.xml"/><Relationship Id="rId32" Type="http://schemas.openxmlformats.org/officeDocument/2006/relationships/font" Target="fonts/Montserrat-italic.fntdata"/><Relationship Id="rId13" Type="http://schemas.openxmlformats.org/officeDocument/2006/relationships/slide" Target="slides/slide8.xml"/><Relationship Id="rId35" Type="http://schemas.openxmlformats.org/officeDocument/2006/relationships/font" Target="fonts/MontserratMedium-bold.fntdata"/><Relationship Id="rId12" Type="http://schemas.openxmlformats.org/officeDocument/2006/relationships/slide" Target="slides/slide7.xml"/><Relationship Id="rId34" Type="http://schemas.openxmlformats.org/officeDocument/2006/relationships/font" Target="fonts/MontserratMedium-regular.fntdata"/><Relationship Id="rId15" Type="http://schemas.openxmlformats.org/officeDocument/2006/relationships/slide" Target="slides/slide10.xml"/><Relationship Id="rId37" Type="http://schemas.openxmlformats.org/officeDocument/2006/relationships/font" Target="fonts/MontserratMedium-boldItalic.fntdata"/><Relationship Id="rId14" Type="http://schemas.openxmlformats.org/officeDocument/2006/relationships/slide" Target="slides/slide9.xml"/><Relationship Id="rId36" Type="http://schemas.openxmlformats.org/officeDocument/2006/relationships/font" Target="fonts/MontserratMedium-italic.fntdata"/><Relationship Id="rId17" Type="http://schemas.openxmlformats.org/officeDocument/2006/relationships/slide" Target="slides/slide12.xml"/><Relationship Id="rId39" Type="http://schemas.openxmlformats.org/officeDocument/2006/relationships/font" Target="fonts/MontserratExtraBold-boldItalic.fntdata"/><Relationship Id="rId16" Type="http://schemas.openxmlformats.org/officeDocument/2006/relationships/slide" Target="slides/slide11.xml"/><Relationship Id="rId38" Type="http://schemas.openxmlformats.org/officeDocument/2006/relationships/font" Target="fonts/MontserratExtraBold-bold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2a588a16045_0_3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2a588a16045_0_3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2a588a16045_0_3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2a588a16045_0_3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2a588a16045_0_3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2a588a16045_0_3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2a588a16045_0_3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2a588a16045_0_3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2a588a16045_0_4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2a588a16045_0_4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2a588a16045_0_4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2a588a16045_0_4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2a588a16045_0_4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2a588a16045_0_4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2a588a16045_0_4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2a588a16045_0_4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2a588a16045_0_4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2a588a16045_0_4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2a588a16045_0_4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2a588a16045_0_4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a588a16045_0_2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2a588a16045_0_2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2a588a16045_0_4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2a588a16045_0_4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2a588a16045_0_4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2a588a16045_0_4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2a588a16045_0_4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2a588a16045_0_4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2a5929e6d5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2a5929e6d5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2a588a16045_0_4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2a588a16045_0_4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2a588a16045_0_2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2a588a16045_0_2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2a588a16045_0_2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2a588a16045_0_2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2a592aa9c6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2a592aa9c6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2a588a16045_0_2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2a588a16045_0_2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2a588a16045_0_3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2a588a16045_0_3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2a588a16045_0_3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2a588a16045_0_3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2a588a16045_0_3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2a588a16045_0_3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4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7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8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9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hyperlink" Target="http://bit.ly/2Tynxth" TargetMode="External"/><Relationship Id="rId4" Type="http://schemas.openxmlformats.org/officeDocument/2006/relationships/hyperlink" Target="http://bit.ly/2TyoMsr" TargetMode="External"/><Relationship Id="rId5" Type="http://schemas.openxmlformats.org/officeDocument/2006/relationships/hyperlink" Target="http://bit.ly/2TtBDfr" TargetMode="Externa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6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/>
          <p:nvPr>
            <p:ph hasCustomPrompt="1" type="title"/>
          </p:nvPr>
        </p:nvSpPr>
        <p:spPr>
          <a:xfrm>
            <a:off x="1920750" y="1634425"/>
            <a:ext cx="5302500" cy="111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9" name="Google Shape;39;p11"/>
          <p:cNvSpPr txBox="1"/>
          <p:nvPr>
            <p:ph idx="1" type="body"/>
          </p:nvPr>
        </p:nvSpPr>
        <p:spPr>
          <a:xfrm>
            <a:off x="2786550" y="3094475"/>
            <a:ext cx="3570900" cy="5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indent="-342900" lvl="1" marL="91440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2pPr>
            <a:lvl3pPr indent="-342900" lvl="2" marL="137160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3pPr>
            <a:lvl4pPr indent="-342900" lvl="3" marL="182880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4pPr>
            <a:lvl5pPr indent="-342900" lvl="4" marL="228600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5pPr>
            <a:lvl6pPr indent="-342900" lvl="5" marL="274320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6pPr>
            <a:lvl7pPr indent="-342900" lvl="6" marL="320040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7pPr>
            <a:lvl8pPr indent="-342900" lvl="7" marL="3657600" rtl="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8pPr>
            <a:lvl9pPr indent="-342900" lvl="8" marL="4114800" rtl="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rgbClr val="FFFFFF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ullet Points">
  <p:cSld name="CAPTION_ONLY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Google Shape;43;p13"/>
          <p:cNvSpPr txBox="1"/>
          <p:nvPr>
            <p:ph idx="1" type="body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1625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indent="-301625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indent="-301625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indent="-301625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indent="-301625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indent="-301625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indent="-301625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indent="-301625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indent="-301625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SECTION_TITLE_AND_DESCRIPTION_1_1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/>
          <p:nvPr>
            <p:ph type="title"/>
          </p:nvPr>
        </p:nvSpPr>
        <p:spPr>
          <a:xfrm>
            <a:off x="3538497" y="26155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6" name="Google Shape;46;p14"/>
          <p:cNvSpPr txBox="1"/>
          <p:nvPr>
            <p:ph idx="1" type="subTitle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14"/>
          <p:cNvSpPr txBox="1"/>
          <p:nvPr>
            <p:ph idx="2" type="title"/>
          </p:nvPr>
        </p:nvSpPr>
        <p:spPr>
          <a:xfrm>
            <a:off x="6028553" y="26155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8" name="Google Shape;48;p14"/>
          <p:cNvSpPr txBox="1"/>
          <p:nvPr>
            <p:ph idx="3" type="subTitle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9" name="Google Shape;49;p14"/>
          <p:cNvSpPr txBox="1"/>
          <p:nvPr>
            <p:ph idx="4" type="title"/>
          </p:nvPr>
        </p:nvSpPr>
        <p:spPr>
          <a:xfrm>
            <a:off x="1048447" y="26155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0" name="Google Shape;50;p14"/>
          <p:cNvSpPr txBox="1"/>
          <p:nvPr>
            <p:ph idx="5" type="subTitle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14"/>
          <p:cNvSpPr txBox="1"/>
          <p:nvPr>
            <p:ph hasCustomPrompt="1" idx="6" type="title"/>
          </p:nvPr>
        </p:nvSpPr>
        <p:spPr>
          <a:xfrm>
            <a:off x="1048450" y="1770700"/>
            <a:ext cx="20670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4"/>
          <p:cNvSpPr txBox="1"/>
          <p:nvPr>
            <p:ph hasCustomPrompt="1" idx="7" type="title"/>
          </p:nvPr>
        </p:nvSpPr>
        <p:spPr>
          <a:xfrm>
            <a:off x="3538500" y="1770700"/>
            <a:ext cx="20670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4"/>
          <p:cNvSpPr txBox="1"/>
          <p:nvPr>
            <p:ph hasCustomPrompt="1" idx="8" type="title"/>
          </p:nvPr>
        </p:nvSpPr>
        <p:spPr>
          <a:xfrm>
            <a:off x="6028550" y="1770700"/>
            <a:ext cx="20670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ext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/>
          <p:nvPr>
            <p:ph type="ctrTitle"/>
          </p:nvPr>
        </p:nvSpPr>
        <p:spPr>
          <a:xfrm>
            <a:off x="4285500" y="2832875"/>
            <a:ext cx="3657300" cy="644700"/>
          </a:xfrm>
          <a:prstGeom prst="rect">
            <a:avLst/>
          </a:prstGeom>
          <a:effectLst>
            <a:outerShdw blurRad="57150" rotWithShape="0" algn="bl" dir="5400000" dist="19050">
              <a:srgbClr val="76A5AF">
                <a:alpha val="88000"/>
              </a:srgbClr>
            </a:outerShdw>
          </a:effectLst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b="1" sz="60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6" name="Google Shape;56;p15"/>
          <p:cNvSpPr txBox="1"/>
          <p:nvPr>
            <p:ph idx="1" type="subTitle"/>
          </p:nvPr>
        </p:nvSpPr>
        <p:spPr>
          <a:xfrm>
            <a:off x="4144050" y="3549850"/>
            <a:ext cx="39402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6"/>
          <p:cNvSpPr txBox="1"/>
          <p:nvPr>
            <p:ph type="ctrTitle"/>
          </p:nvPr>
        </p:nvSpPr>
        <p:spPr>
          <a:xfrm>
            <a:off x="1850525" y="1157925"/>
            <a:ext cx="5442900" cy="260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b="1" sz="3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9" name="Google Shape;59;p16"/>
          <p:cNvSpPr txBox="1"/>
          <p:nvPr>
            <p:ph idx="1" type="subTitle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wo Columns">
  <p:cSld name="SECTION_TITLE_AND_DESCRIPTION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 txBox="1"/>
          <p:nvPr>
            <p:ph type="title"/>
          </p:nvPr>
        </p:nvSpPr>
        <p:spPr>
          <a:xfrm>
            <a:off x="1937338" y="2463175"/>
            <a:ext cx="23901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2" name="Google Shape;62;p17"/>
          <p:cNvSpPr txBox="1"/>
          <p:nvPr>
            <p:ph idx="1" type="subTitle"/>
          </p:nvPr>
        </p:nvSpPr>
        <p:spPr>
          <a:xfrm>
            <a:off x="1937338" y="3148075"/>
            <a:ext cx="23901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3" name="Google Shape;63;p17"/>
          <p:cNvSpPr txBox="1"/>
          <p:nvPr>
            <p:ph idx="2" type="title"/>
          </p:nvPr>
        </p:nvSpPr>
        <p:spPr>
          <a:xfrm>
            <a:off x="4816563" y="2463175"/>
            <a:ext cx="23901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4" name="Google Shape;64;p17"/>
          <p:cNvSpPr txBox="1"/>
          <p:nvPr>
            <p:ph idx="3" type="subTitle"/>
          </p:nvPr>
        </p:nvSpPr>
        <p:spPr>
          <a:xfrm>
            <a:off x="4816563" y="3148075"/>
            <a:ext cx="23901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5" name="Google Shape;65;p17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hree Columns ">
  <p:cSld name="SECTION_TITLE_AND_DESCRIPTION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type="title"/>
          </p:nvPr>
        </p:nvSpPr>
        <p:spPr>
          <a:xfrm>
            <a:off x="3538497" y="27679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8" name="Google Shape;68;p18"/>
          <p:cNvSpPr txBox="1"/>
          <p:nvPr>
            <p:ph idx="1" type="subTitle"/>
          </p:nvPr>
        </p:nvSpPr>
        <p:spPr>
          <a:xfrm>
            <a:off x="3538497" y="34528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9" name="Google Shape;69;p18"/>
          <p:cNvSpPr txBox="1"/>
          <p:nvPr>
            <p:ph idx="2" type="title"/>
          </p:nvPr>
        </p:nvSpPr>
        <p:spPr>
          <a:xfrm>
            <a:off x="6028553" y="27679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0" name="Google Shape;70;p18"/>
          <p:cNvSpPr txBox="1"/>
          <p:nvPr>
            <p:ph idx="3" type="subTitle"/>
          </p:nvPr>
        </p:nvSpPr>
        <p:spPr>
          <a:xfrm>
            <a:off x="6028553" y="34528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1" name="Google Shape;71;p18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2" name="Google Shape;72;p18"/>
          <p:cNvSpPr txBox="1"/>
          <p:nvPr>
            <p:ph idx="5" type="title"/>
          </p:nvPr>
        </p:nvSpPr>
        <p:spPr>
          <a:xfrm>
            <a:off x="1048447" y="276797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3" name="Google Shape;73;p18"/>
          <p:cNvSpPr txBox="1"/>
          <p:nvPr>
            <p:ph idx="6" type="subTitle"/>
          </p:nvPr>
        </p:nvSpPr>
        <p:spPr>
          <a:xfrm>
            <a:off x="1048447" y="3452875"/>
            <a:ext cx="20670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ext">
  <p:cSld name="TITLE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type="ctrTitle"/>
          </p:nvPr>
        </p:nvSpPr>
        <p:spPr>
          <a:xfrm>
            <a:off x="1273500" y="1369000"/>
            <a:ext cx="6597000" cy="210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b="1" sz="45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6" name="Google Shape;76;p19"/>
          <p:cNvSpPr txBox="1"/>
          <p:nvPr>
            <p:ph idx="1" type="subTitle"/>
          </p:nvPr>
        </p:nvSpPr>
        <p:spPr>
          <a:xfrm>
            <a:off x="2481900" y="2519525"/>
            <a:ext cx="41802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">
  <p:cSld name="CAPTION_ONLY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title"/>
          </p:nvPr>
        </p:nvSpPr>
        <p:spPr>
          <a:xfrm>
            <a:off x="3762670" y="3177750"/>
            <a:ext cx="3068700" cy="59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Google Shape;13;p3"/>
          <p:cNvSpPr txBox="1"/>
          <p:nvPr>
            <p:ph hasCustomPrompt="1" idx="2" type="title"/>
          </p:nvPr>
        </p:nvSpPr>
        <p:spPr>
          <a:xfrm>
            <a:off x="1048270" y="3287500"/>
            <a:ext cx="2412900" cy="931500"/>
          </a:xfrm>
          <a:prstGeom prst="rect">
            <a:avLst/>
          </a:prstGeom>
          <a:effectLst>
            <a:outerShdw blurRad="114300" rotWithShape="0" algn="bl" dir="6360000" dist="28575">
              <a:schemeClr val="accent1">
                <a:alpha val="50000"/>
              </a:scheme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/>
          <p:nvPr>
            <p:ph idx="1" type="subTitle"/>
          </p:nvPr>
        </p:nvSpPr>
        <p:spPr>
          <a:xfrm>
            <a:off x="3762670" y="3720650"/>
            <a:ext cx="30687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1">
  <p:cSld name="CAPTION_ONLY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2">
  <p:cSld name="CAPTION_ONLY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2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3">
  <p:cSld name="CAPTION_ONLY_1_1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wo Lists">
  <p:cSld name="SECTION_TITLE_AND_DESCRIPTION_1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4"/>
          <p:cNvSpPr txBox="1"/>
          <p:nvPr>
            <p:ph type="title"/>
          </p:nvPr>
        </p:nvSpPr>
        <p:spPr>
          <a:xfrm>
            <a:off x="938500" y="445025"/>
            <a:ext cx="4964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7" name="Google Shape;87;p24"/>
          <p:cNvSpPr txBox="1"/>
          <p:nvPr>
            <p:ph idx="1" type="body"/>
          </p:nvPr>
        </p:nvSpPr>
        <p:spPr>
          <a:xfrm>
            <a:off x="1067241" y="2651775"/>
            <a:ext cx="3258900" cy="17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8" name="Google Shape;88;p24"/>
          <p:cNvSpPr txBox="1"/>
          <p:nvPr>
            <p:ph idx="2" type="body"/>
          </p:nvPr>
        </p:nvSpPr>
        <p:spPr>
          <a:xfrm>
            <a:off x="4673852" y="2651775"/>
            <a:ext cx="3258900" cy="17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9" name="Google Shape;89;p24"/>
          <p:cNvSpPr txBox="1"/>
          <p:nvPr>
            <p:ph idx="3" type="title"/>
          </p:nvPr>
        </p:nvSpPr>
        <p:spPr>
          <a:xfrm>
            <a:off x="1213499" y="1955125"/>
            <a:ext cx="32589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0" name="Google Shape;90;p24"/>
          <p:cNvSpPr txBox="1"/>
          <p:nvPr>
            <p:ph idx="4" type="title"/>
          </p:nvPr>
        </p:nvSpPr>
        <p:spPr>
          <a:xfrm>
            <a:off x="4820099" y="1955125"/>
            <a:ext cx="32589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Four Columns">
  <p:cSld name="TITLE_1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3" name="Google Shape;93;p25"/>
          <p:cNvSpPr txBox="1"/>
          <p:nvPr>
            <p:ph idx="2" type="title"/>
          </p:nvPr>
        </p:nvSpPr>
        <p:spPr>
          <a:xfrm>
            <a:off x="898386" y="3052625"/>
            <a:ext cx="16716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4" name="Google Shape;94;p25"/>
          <p:cNvSpPr txBox="1"/>
          <p:nvPr>
            <p:ph idx="1" type="subTitle"/>
          </p:nvPr>
        </p:nvSpPr>
        <p:spPr>
          <a:xfrm>
            <a:off x="898389" y="3558837"/>
            <a:ext cx="1671600" cy="11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5" name="Google Shape;95;p25"/>
          <p:cNvSpPr txBox="1"/>
          <p:nvPr>
            <p:ph idx="3" type="title"/>
          </p:nvPr>
        </p:nvSpPr>
        <p:spPr>
          <a:xfrm>
            <a:off x="2790261" y="3052625"/>
            <a:ext cx="16716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6" name="Google Shape;96;p25"/>
          <p:cNvSpPr txBox="1"/>
          <p:nvPr>
            <p:ph idx="4" type="subTitle"/>
          </p:nvPr>
        </p:nvSpPr>
        <p:spPr>
          <a:xfrm>
            <a:off x="2790264" y="3558837"/>
            <a:ext cx="1671600" cy="11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7" name="Google Shape;97;p25"/>
          <p:cNvSpPr txBox="1"/>
          <p:nvPr>
            <p:ph idx="5" type="title"/>
          </p:nvPr>
        </p:nvSpPr>
        <p:spPr>
          <a:xfrm>
            <a:off x="4682136" y="3052625"/>
            <a:ext cx="16716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8" name="Google Shape;98;p25"/>
          <p:cNvSpPr txBox="1"/>
          <p:nvPr>
            <p:ph idx="6" type="subTitle"/>
          </p:nvPr>
        </p:nvSpPr>
        <p:spPr>
          <a:xfrm>
            <a:off x="4682139" y="3558837"/>
            <a:ext cx="1671600" cy="11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9" name="Google Shape;99;p25"/>
          <p:cNvSpPr txBox="1"/>
          <p:nvPr>
            <p:ph idx="7" type="title"/>
          </p:nvPr>
        </p:nvSpPr>
        <p:spPr>
          <a:xfrm>
            <a:off x="6574011" y="3052625"/>
            <a:ext cx="16716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0" name="Google Shape;100;p25"/>
          <p:cNvSpPr txBox="1"/>
          <p:nvPr>
            <p:ph idx="8" type="subTitle"/>
          </p:nvPr>
        </p:nvSpPr>
        <p:spPr>
          <a:xfrm>
            <a:off x="6574014" y="3558837"/>
            <a:ext cx="1671600" cy="11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Numbers">
  <p:cSld name="CAPTION_ONLY_1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6"/>
          <p:cNvSpPr txBox="1"/>
          <p:nvPr>
            <p:ph hasCustomPrompt="1" type="title"/>
          </p:nvPr>
        </p:nvSpPr>
        <p:spPr>
          <a:xfrm>
            <a:off x="4996800" y="661843"/>
            <a:ext cx="31593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3" name="Google Shape;103;p26"/>
          <p:cNvSpPr txBox="1"/>
          <p:nvPr>
            <p:ph idx="1" type="subTitle"/>
          </p:nvPr>
        </p:nvSpPr>
        <p:spPr>
          <a:xfrm>
            <a:off x="4911000" y="1265850"/>
            <a:ext cx="3330900" cy="41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4" name="Google Shape;104;p26"/>
          <p:cNvSpPr txBox="1"/>
          <p:nvPr>
            <p:ph hasCustomPrompt="1" idx="2" type="title"/>
          </p:nvPr>
        </p:nvSpPr>
        <p:spPr>
          <a:xfrm>
            <a:off x="4996800" y="2099193"/>
            <a:ext cx="31593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5" name="Google Shape;105;p26"/>
          <p:cNvSpPr txBox="1"/>
          <p:nvPr>
            <p:ph idx="3" type="subTitle"/>
          </p:nvPr>
        </p:nvSpPr>
        <p:spPr>
          <a:xfrm>
            <a:off x="4911000" y="2703200"/>
            <a:ext cx="3330900" cy="41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06" name="Google Shape;106;p26"/>
          <p:cNvSpPr txBox="1"/>
          <p:nvPr>
            <p:ph hasCustomPrompt="1" idx="4" type="title"/>
          </p:nvPr>
        </p:nvSpPr>
        <p:spPr>
          <a:xfrm>
            <a:off x="4996800" y="3536543"/>
            <a:ext cx="3159300" cy="72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7" name="Google Shape;107;p26"/>
          <p:cNvSpPr txBox="1"/>
          <p:nvPr>
            <p:ph idx="5" type="subTitle"/>
          </p:nvPr>
        </p:nvSpPr>
        <p:spPr>
          <a:xfrm>
            <a:off x="4911000" y="4140550"/>
            <a:ext cx="3330900" cy="41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Six Columns  ">
  <p:cSld name="SECTION_TITLE_AND_DESCRIPTION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 txBox="1"/>
          <p:nvPr>
            <p:ph type="title"/>
          </p:nvPr>
        </p:nvSpPr>
        <p:spPr>
          <a:xfrm>
            <a:off x="3538497" y="1818541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0" name="Google Shape;110;p27"/>
          <p:cNvSpPr txBox="1"/>
          <p:nvPr>
            <p:ph idx="1" type="subTitle"/>
          </p:nvPr>
        </p:nvSpPr>
        <p:spPr>
          <a:xfrm>
            <a:off x="3538498" y="2324765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1" name="Google Shape;111;p27"/>
          <p:cNvSpPr txBox="1"/>
          <p:nvPr>
            <p:ph idx="2" type="title"/>
          </p:nvPr>
        </p:nvSpPr>
        <p:spPr>
          <a:xfrm>
            <a:off x="6028553" y="1818541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2" name="Google Shape;112;p27"/>
          <p:cNvSpPr txBox="1"/>
          <p:nvPr>
            <p:ph idx="3" type="subTitle"/>
          </p:nvPr>
        </p:nvSpPr>
        <p:spPr>
          <a:xfrm>
            <a:off x="6028552" y="2324765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3" name="Google Shape;113;p27"/>
          <p:cNvSpPr txBox="1"/>
          <p:nvPr>
            <p:ph idx="4"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4" name="Google Shape;114;p27"/>
          <p:cNvSpPr txBox="1"/>
          <p:nvPr>
            <p:ph idx="5" type="title"/>
          </p:nvPr>
        </p:nvSpPr>
        <p:spPr>
          <a:xfrm>
            <a:off x="1048447" y="1818541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5" name="Google Shape;115;p27"/>
          <p:cNvSpPr txBox="1"/>
          <p:nvPr>
            <p:ph idx="6" type="subTitle"/>
          </p:nvPr>
        </p:nvSpPr>
        <p:spPr>
          <a:xfrm>
            <a:off x="1048450" y="2324765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6" name="Google Shape;116;p27"/>
          <p:cNvSpPr txBox="1"/>
          <p:nvPr>
            <p:ph idx="7" type="title"/>
          </p:nvPr>
        </p:nvSpPr>
        <p:spPr>
          <a:xfrm>
            <a:off x="3538497" y="332503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7" name="Google Shape;117;p27"/>
          <p:cNvSpPr txBox="1"/>
          <p:nvPr>
            <p:ph idx="8" type="subTitle"/>
          </p:nvPr>
        </p:nvSpPr>
        <p:spPr>
          <a:xfrm>
            <a:off x="3538498" y="3831259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8" name="Google Shape;118;p27"/>
          <p:cNvSpPr txBox="1"/>
          <p:nvPr>
            <p:ph idx="9" type="title"/>
          </p:nvPr>
        </p:nvSpPr>
        <p:spPr>
          <a:xfrm>
            <a:off x="6028553" y="332503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9" name="Google Shape;119;p27"/>
          <p:cNvSpPr txBox="1"/>
          <p:nvPr>
            <p:ph idx="13" type="subTitle"/>
          </p:nvPr>
        </p:nvSpPr>
        <p:spPr>
          <a:xfrm>
            <a:off x="6028552" y="3831259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0" name="Google Shape;120;p27"/>
          <p:cNvSpPr txBox="1"/>
          <p:nvPr>
            <p:ph idx="14" type="title"/>
          </p:nvPr>
        </p:nvSpPr>
        <p:spPr>
          <a:xfrm>
            <a:off x="1048447" y="3325035"/>
            <a:ext cx="2067000" cy="54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1" name="Google Shape;121;p27"/>
          <p:cNvSpPr txBox="1"/>
          <p:nvPr>
            <p:ph idx="15" type="subTitle"/>
          </p:nvPr>
        </p:nvSpPr>
        <p:spPr>
          <a:xfrm>
            <a:off x="1048450" y="3831259"/>
            <a:ext cx="2067000" cy="64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Four Columns 1">
  <p:cSld name="TITLE_1_1_2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8"/>
          <p:cNvSpPr txBox="1"/>
          <p:nvPr>
            <p:ph type="title"/>
          </p:nvPr>
        </p:nvSpPr>
        <p:spPr>
          <a:xfrm>
            <a:off x="938500" y="445025"/>
            <a:ext cx="50436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4" name="Google Shape;124;p28"/>
          <p:cNvSpPr txBox="1"/>
          <p:nvPr>
            <p:ph idx="2" type="title"/>
          </p:nvPr>
        </p:nvSpPr>
        <p:spPr>
          <a:xfrm>
            <a:off x="1338238" y="2359825"/>
            <a:ext cx="2727600" cy="3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5" name="Google Shape;125;p28"/>
          <p:cNvSpPr txBox="1"/>
          <p:nvPr>
            <p:ph idx="1" type="subTitle"/>
          </p:nvPr>
        </p:nvSpPr>
        <p:spPr>
          <a:xfrm>
            <a:off x="1338238" y="1713051"/>
            <a:ext cx="2727600" cy="6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6" name="Google Shape;126;p28"/>
          <p:cNvSpPr txBox="1"/>
          <p:nvPr>
            <p:ph idx="3" type="title"/>
          </p:nvPr>
        </p:nvSpPr>
        <p:spPr>
          <a:xfrm>
            <a:off x="1338238" y="3988950"/>
            <a:ext cx="2727600" cy="3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7" name="Google Shape;127;p28"/>
          <p:cNvSpPr txBox="1"/>
          <p:nvPr>
            <p:ph idx="4" type="subTitle"/>
          </p:nvPr>
        </p:nvSpPr>
        <p:spPr>
          <a:xfrm>
            <a:off x="1338238" y="3342176"/>
            <a:ext cx="2727600" cy="6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8" name="Google Shape;128;p28"/>
          <p:cNvSpPr txBox="1"/>
          <p:nvPr>
            <p:ph idx="5" type="title"/>
          </p:nvPr>
        </p:nvSpPr>
        <p:spPr>
          <a:xfrm>
            <a:off x="5078163" y="2359825"/>
            <a:ext cx="2727600" cy="3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9" name="Google Shape;129;p28"/>
          <p:cNvSpPr txBox="1"/>
          <p:nvPr>
            <p:ph idx="6" type="subTitle"/>
          </p:nvPr>
        </p:nvSpPr>
        <p:spPr>
          <a:xfrm>
            <a:off x="5078163" y="1713051"/>
            <a:ext cx="2727600" cy="6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0" name="Google Shape;130;p28"/>
          <p:cNvSpPr txBox="1"/>
          <p:nvPr>
            <p:ph idx="7" type="title"/>
          </p:nvPr>
        </p:nvSpPr>
        <p:spPr>
          <a:xfrm>
            <a:off x="5078163" y="3988950"/>
            <a:ext cx="2727600" cy="37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1" name="Google Shape;131;p28"/>
          <p:cNvSpPr txBox="1"/>
          <p:nvPr>
            <p:ph idx="8" type="subTitle"/>
          </p:nvPr>
        </p:nvSpPr>
        <p:spPr>
          <a:xfrm>
            <a:off x="5078163" y="3342176"/>
            <a:ext cx="2727600" cy="6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">
  <p:cSld name="SECTION_TITLE_AND_DESCRIPTION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9"/>
          <p:cNvSpPr txBox="1"/>
          <p:nvPr>
            <p:ph idx="1" type="subTitle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4" name="Google Shape;134;p29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1">
  <p:cSld name="TITLE_ONLY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7" name="Google Shape;137;p30"/>
          <p:cNvSpPr txBox="1"/>
          <p:nvPr>
            <p:ph idx="1" type="subTitle"/>
          </p:nvPr>
        </p:nvSpPr>
        <p:spPr>
          <a:xfrm>
            <a:off x="938500" y="2435925"/>
            <a:ext cx="2556300" cy="204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Google Shape;17;p4"/>
          <p:cNvSpPr txBox="1"/>
          <p:nvPr>
            <p:ph idx="1" type="body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2">
  <p:cSld name="CAPTION_ONLY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1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0" name="Google Shape;140;p31"/>
          <p:cNvSpPr txBox="1"/>
          <p:nvPr>
            <p:ph idx="1" type="subTitle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">
  <p:cSld name="SECTION_HEADER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2"/>
          <p:cNvSpPr txBox="1"/>
          <p:nvPr>
            <p:ph type="title"/>
          </p:nvPr>
        </p:nvSpPr>
        <p:spPr>
          <a:xfrm>
            <a:off x="2062800" y="2442050"/>
            <a:ext cx="5018400" cy="59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3" name="Google Shape;143;p32"/>
          <p:cNvSpPr txBox="1"/>
          <p:nvPr>
            <p:ph idx="1" type="subTitle"/>
          </p:nvPr>
        </p:nvSpPr>
        <p:spPr>
          <a:xfrm>
            <a:off x="2896500" y="3391325"/>
            <a:ext cx="3351000" cy="119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 + Credits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3"/>
          <p:cNvSpPr txBox="1"/>
          <p:nvPr>
            <p:ph type="title"/>
          </p:nvPr>
        </p:nvSpPr>
        <p:spPr>
          <a:xfrm>
            <a:off x="924870" y="760375"/>
            <a:ext cx="3068700" cy="59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6" name="Google Shape;146;p33"/>
          <p:cNvSpPr txBox="1"/>
          <p:nvPr>
            <p:ph idx="1" type="subTitle"/>
          </p:nvPr>
        </p:nvSpPr>
        <p:spPr>
          <a:xfrm>
            <a:off x="924875" y="1684275"/>
            <a:ext cx="3305400" cy="109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47" name="Google Shape;147;p33"/>
          <p:cNvSpPr txBox="1"/>
          <p:nvPr/>
        </p:nvSpPr>
        <p:spPr>
          <a:xfrm>
            <a:off x="924875" y="3570000"/>
            <a:ext cx="3305400" cy="6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pl" sz="10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CREDITS: This presentation template was created by </a:t>
            </a:r>
            <a:r>
              <a:rPr lang="pl" sz="1000">
                <a:solidFill>
                  <a:schemeClr val="accent1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pl" sz="10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including icons by </a:t>
            </a:r>
            <a:r>
              <a:rPr lang="pl" sz="1000">
                <a:solidFill>
                  <a:schemeClr val="accent1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pl" sz="10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and infographics &amp; images by </a:t>
            </a:r>
            <a:r>
              <a:rPr lang="pl" sz="1000">
                <a:solidFill>
                  <a:schemeClr val="accent1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lang="pl" sz="10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. </a:t>
            </a:r>
            <a:endParaRPr sz="1000">
              <a:solidFill>
                <a:schemeClr val="accen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accen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ullet points 1">
  <p:cSld name="SECTION_TITLE_AND_DESCRIPTION_1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4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0" name="Google Shape;150;p34"/>
          <p:cNvSpPr txBox="1"/>
          <p:nvPr>
            <p:ph idx="1" type="body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list">
  <p:cSld name="TITLE_AND_TWO_COLUMNS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5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3" name="Google Shape;153;p35"/>
          <p:cNvSpPr txBox="1"/>
          <p:nvPr>
            <p:ph idx="1" type="body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" name="Google Shape;20;p5"/>
          <p:cNvSpPr txBox="1"/>
          <p:nvPr>
            <p:ph idx="1" type="body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1" name="Google Shape;21;p5"/>
          <p:cNvSpPr txBox="1"/>
          <p:nvPr>
            <p:ph idx="2" type="body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/>
          <p:nvPr>
            <p:ph type="title"/>
          </p:nvPr>
        </p:nvSpPr>
        <p:spPr>
          <a:xfrm>
            <a:off x="5337175" y="1297125"/>
            <a:ext cx="2837400" cy="1252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6" name="Google Shape;26;p7"/>
          <p:cNvSpPr txBox="1"/>
          <p:nvPr>
            <p:ph idx="1" type="body"/>
          </p:nvPr>
        </p:nvSpPr>
        <p:spPr>
          <a:xfrm>
            <a:off x="5337175" y="2593875"/>
            <a:ext cx="2837400" cy="125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indent="-3302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indent="-3302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indent="-3302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indent="-3302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indent="-3302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indent="-3302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indent="-3302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indent="-3302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/>
          <p:nvPr>
            <p:ph type="title"/>
          </p:nvPr>
        </p:nvSpPr>
        <p:spPr>
          <a:xfrm>
            <a:off x="929477" y="436183"/>
            <a:ext cx="2746500" cy="409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/>
        </p:txBody>
      </p:sp>
      <p:pic>
        <p:nvPicPr>
          <p:cNvPr id="29" name="Google Shape;29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3278924" y="414050"/>
            <a:ext cx="7626551" cy="288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400000">
            <a:off x="4822414" y="-351911"/>
            <a:ext cx="9309797" cy="352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/>
          <p:nvPr>
            <p:ph idx="1" type="subTitle"/>
          </p:nvPr>
        </p:nvSpPr>
        <p:spPr>
          <a:xfrm>
            <a:off x="938500" y="1769575"/>
            <a:ext cx="28716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33" name="Google Shape;33;p9"/>
          <p:cNvSpPr txBox="1"/>
          <p:nvPr>
            <p:ph idx="2" type="body"/>
          </p:nvPr>
        </p:nvSpPr>
        <p:spPr>
          <a:xfrm>
            <a:off x="4703375" y="909600"/>
            <a:ext cx="3468900" cy="332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4" name="Google Shape;34;p9"/>
          <p:cNvSpPr txBox="1"/>
          <p:nvPr>
            <p:ph type="title"/>
          </p:nvPr>
        </p:nvSpPr>
        <p:spPr>
          <a:xfrm>
            <a:off x="938500" y="445025"/>
            <a:ext cx="32238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 ExtraBold"/>
              <a:buNone/>
              <a:defRPr sz="28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17500" lvl="2" marL="13716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17500" lvl="3" marL="1828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17500" lvl="4" marL="22860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8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6"/>
          <p:cNvSpPr txBox="1"/>
          <p:nvPr>
            <p:ph type="ctrTitle"/>
          </p:nvPr>
        </p:nvSpPr>
        <p:spPr>
          <a:xfrm>
            <a:off x="1138950" y="1859275"/>
            <a:ext cx="6365400" cy="6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3200"/>
              <a:t>Narzędzie do rozpoznawania języka w tekście</a:t>
            </a:r>
            <a:endParaRPr sz="3200"/>
          </a:p>
        </p:txBody>
      </p:sp>
      <p:sp>
        <p:nvSpPr>
          <p:cNvPr id="159" name="Google Shape;159;p36"/>
          <p:cNvSpPr txBox="1"/>
          <p:nvPr>
            <p:ph idx="1" type="subTitle"/>
          </p:nvPr>
        </p:nvSpPr>
        <p:spPr>
          <a:xfrm>
            <a:off x="2044200" y="3085475"/>
            <a:ext cx="50556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800"/>
              <a:t>Z wykorzystaniem bibliotek fasttext, langdetect, polyglot oraz gcld3</a:t>
            </a:r>
            <a:endParaRPr sz="1800"/>
          </a:p>
        </p:txBody>
      </p:sp>
      <p:sp>
        <p:nvSpPr>
          <p:cNvPr id="160" name="Google Shape;160;p36"/>
          <p:cNvSpPr txBox="1"/>
          <p:nvPr/>
        </p:nvSpPr>
        <p:spPr>
          <a:xfrm>
            <a:off x="4268375" y="4367450"/>
            <a:ext cx="4755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Mikołaj Wach, Kraków 18.12.2023r.</a:t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5"/>
          <p:cNvSpPr txBox="1"/>
          <p:nvPr>
            <p:ph type="title"/>
          </p:nvPr>
        </p:nvSpPr>
        <p:spPr>
          <a:xfrm>
            <a:off x="765125" y="180850"/>
            <a:ext cx="4964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Gcld3</a:t>
            </a:r>
            <a:endParaRPr/>
          </a:p>
        </p:txBody>
      </p:sp>
      <p:sp>
        <p:nvSpPr>
          <p:cNvPr id="214" name="Google Shape;214;p45"/>
          <p:cNvSpPr txBox="1"/>
          <p:nvPr/>
        </p:nvSpPr>
        <p:spPr>
          <a:xfrm>
            <a:off x="1137725" y="756600"/>
            <a:ext cx="4755600" cy="43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7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Gcld3 (Google Compact Language Detector 3) </a:t>
            </a:r>
            <a:r>
              <a:rPr lang="pl" sz="17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- to narzędzie do identyfikacji języka opracowane przez Google, które zapewnia szybkie i niezawodne wykrywanie języka dla ponad 100 języków. Zostało zaprojektowane do pracy na krótkich fragmentach tekstu i oferuje doskonałą wydajność. </a:t>
            </a:r>
            <a:endParaRPr sz="17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 sz="17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Cechy:</a:t>
            </a:r>
            <a:endParaRPr sz="17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 sz="17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Szybka i lekka identyfikacja języka.</a:t>
            </a:r>
            <a:endParaRPr sz="17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 sz="17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Możliwość obsługi krótkich tekstów.</a:t>
            </a:r>
            <a:endParaRPr sz="17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 sz="17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Zapewnia dokładne wyniki wykrywania języka.</a:t>
            </a:r>
            <a:endParaRPr sz="17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 sz="17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Obsługuje szeroki zakres języków.</a:t>
            </a:r>
            <a:endParaRPr sz="17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46"/>
          <p:cNvSpPr txBox="1"/>
          <p:nvPr>
            <p:ph idx="1" type="subTitle"/>
          </p:nvPr>
        </p:nvSpPr>
        <p:spPr>
          <a:xfrm>
            <a:off x="2481900" y="2519525"/>
            <a:ext cx="4180200" cy="4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46"/>
          <p:cNvSpPr txBox="1"/>
          <p:nvPr>
            <p:ph type="ctrTitle"/>
          </p:nvPr>
        </p:nvSpPr>
        <p:spPr>
          <a:xfrm>
            <a:off x="1240475" y="584675"/>
            <a:ext cx="6597000" cy="210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Test rozpoznawania języka dla pojedynczego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słowa dla 3 języków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9125" y="1023175"/>
            <a:ext cx="6871050" cy="3515425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47"/>
          <p:cNvSpPr txBox="1"/>
          <p:nvPr>
            <p:ph type="title"/>
          </p:nvPr>
        </p:nvSpPr>
        <p:spPr>
          <a:xfrm>
            <a:off x="990775" y="186400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polski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8"/>
          <p:cNvSpPr txBox="1"/>
          <p:nvPr>
            <p:ph type="title"/>
          </p:nvPr>
        </p:nvSpPr>
        <p:spPr>
          <a:xfrm>
            <a:off x="608250" y="33767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angielski</a:t>
            </a:r>
            <a:endParaRPr/>
          </a:p>
        </p:txBody>
      </p:sp>
      <p:pic>
        <p:nvPicPr>
          <p:cNvPr id="232" name="Google Shape;232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7950" y="1018700"/>
            <a:ext cx="7199575" cy="3695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9"/>
          <p:cNvSpPr txBox="1"/>
          <p:nvPr>
            <p:ph type="title"/>
          </p:nvPr>
        </p:nvSpPr>
        <p:spPr>
          <a:xfrm>
            <a:off x="756850" y="337700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chiński</a:t>
            </a:r>
            <a:endParaRPr/>
          </a:p>
        </p:txBody>
      </p:sp>
      <p:pic>
        <p:nvPicPr>
          <p:cNvPr id="238" name="Google Shape;238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8500" y="944400"/>
            <a:ext cx="7126175" cy="3645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50"/>
          <p:cNvSpPr txBox="1"/>
          <p:nvPr>
            <p:ph type="ctrTitle"/>
          </p:nvPr>
        </p:nvSpPr>
        <p:spPr>
          <a:xfrm>
            <a:off x="1273500" y="947950"/>
            <a:ext cx="6597000" cy="210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Test rozpoznawania języka dla jednego zdania: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51"/>
          <p:cNvSpPr txBox="1"/>
          <p:nvPr>
            <p:ph type="title"/>
          </p:nvPr>
        </p:nvSpPr>
        <p:spPr>
          <a:xfrm>
            <a:off x="715575" y="337700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polski</a:t>
            </a:r>
            <a:endParaRPr/>
          </a:p>
        </p:txBody>
      </p:sp>
      <p:pic>
        <p:nvPicPr>
          <p:cNvPr id="249" name="Google Shape;249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4275" y="1030525"/>
            <a:ext cx="7195450" cy="368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52"/>
          <p:cNvSpPr txBox="1"/>
          <p:nvPr>
            <p:ph type="title"/>
          </p:nvPr>
        </p:nvSpPr>
        <p:spPr>
          <a:xfrm>
            <a:off x="781625" y="3707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angielski</a:t>
            </a:r>
            <a:endParaRPr/>
          </a:p>
        </p:txBody>
      </p:sp>
      <p:pic>
        <p:nvPicPr>
          <p:cNvPr id="255" name="Google Shape;255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8500" y="1092850"/>
            <a:ext cx="7078099" cy="3633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53"/>
          <p:cNvSpPr txBox="1"/>
          <p:nvPr>
            <p:ph type="title"/>
          </p:nvPr>
        </p:nvSpPr>
        <p:spPr>
          <a:xfrm>
            <a:off x="748600" y="354200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chiński</a:t>
            </a:r>
            <a:endParaRPr/>
          </a:p>
        </p:txBody>
      </p:sp>
      <p:pic>
        <p:nvPicPr>
          <p:cNvPr id="261" name="Google Shape;261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5450" y="982475"/>
            <a:ext cx="7095724" cy="3630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54"/>
          <p:cNvSpPr txBox="1"/>
          <p:nvPr>
            <p:ph type="ctrTitle"/>
          </p:nvPr>
        </p:nvSpPr>
        <p:spPr>
          <a:xfrm>
            <a:off x="1273500" y="782825"/>
            <a:ext cx="6597000" cy="210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Test rozpoznawania języka dla krótkiego tekstu: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7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Abstrakt</a:t>
            </a:r>
            <a:endParaRPr/>
          </a:p>
        </p:txBody>
      </p:sp>
      <p:sp>
        <p:nvSpPr>
          <p:cNvPr id="166" name="Google Shape;166;p37"/>
          <p:cNvSpPr txBox="1"/>
          <p:nvPr>
            <p:ph idx="1" type="body"/>
          </p:nvPr>
        </p:nvSpPr>
        <p:spPr>
          <a:xfrm>
            <a:off x="1072325" y="1244625"/>
            <a:ext cx="49464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" sz="1900">
                <a:latin typeface="Montserrat Medium"/>
                <a:ea typeface="Montserrat Medium"/>
                <a:cs typeface="Montserrat Medium"/>
                <a:sym typeface="Montserrat Medium"/>
              </a:rPr>
              <a:t>Celem projektu jest stworzenie narzędzia z interfejsem graficznym do porównywania efektywności wykrywania języka biblioteki fasttext z wykorzystalniem modelu id.176.bin w zestawieniu z trzema innymi bibliotekami tj. langdetect,polyglot i gcld3, poprzez utworzenie aplikacji z graficznym interfejsem.</a:t>
            </a:r>
            <a:endParaRPr sz="19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55"/>
          <p:cNvSpPr txBox="1"/>
          <p:nvPr>
            <p:ph type="title"/>
          </p:nvPr>
        </p:nvSpPr>
        <p:spPr>
          <a:xfrm>
            <a:off x="707350" y="379000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polski</a:t>
            </a:r>
            <a:endParaRPr/>
          </a:p>
        </p:txBody>
      </p:sp>
      <p:pic>
        <p:nvPicPr>
          <p:cNvPr id="272" name="Google Shape;272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0225" y="1013800"/>
            <a:ext cx="6937751" cy="354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56"/>
          <p:cNvSpPr txBox="1"/>
          <p:nvPr>
            <p:ph type="title"/>
          </p:nvPr>
        </p:nvSpPr>
        <p:spPr>
          <a:xfrm>
            <a:off x="608250" y="3129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angielski</a:t>
            </a:r>
            <a:endParaRPr/>
          </a:p>
        </p:txBody>
      </p:sp>
      <p:pic>
        <p:nvPicPr>
          <p:cNvPr id="278" name="Google Shape;278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8500" y="1041450"/>
            <a:ext cx="7045075" cy="360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57"/>
          <p:cNvSpPr txBox="1"/>
          <p:nvPr>
            <p:ph type="title"/>
          </p:nvPr>
        </p:nvSpPr>
        <p:spPr>
          <a:xfrm>
            <a:off x="682575" y="32117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chiński</a:t>
            </a:r>
            <a:endParaRPr/>
          </a:p>
        </p:txBody>
      </p:sp>
      <p:pic>
        <p:nvPicPr>
          <p:cNvPr id="284" name="Google Shape;284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8500" y="1040250"/>
            <a:ext cx="6999025" cy="358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8"/>
          <p:cNvSpPr txBox="1"/>
          <p:nvPr>
            <p:ph type="title"/>
          </p:nvPr>
        </p:nvSpPr>
        <p:spPr>
          <a:xfrm>
            <a:off x="624850" y="382300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Podsumowanie</a:t>
            </a:r>
            <a:endParaRPr/>
          </a:p>
        </p:txBody>
      </p:sp>
      <p:sp>
        <p:nvSpPr>
          <p:cNvPr id="290" name="Google Shape;290;p58"/>
          <p:cNvSpPr txBox="1"/>
          <p:nvPr>
            <p:ph idx="1" type="subTitle"/>
          </p:nvPr>
        </p:nvSpPr>
        <p:spPr>
          <a:xfrm>
            <a:off x="875750" y="1323700"/>
            <a:ext cx="5696400" cy="204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Z przeprowadzonych testów wynika, że biblioteka fasttext z wykorzystaniem modelu lid.176.bin trenowanego na danych z Wikipedia, Tatoeba i SETimes wykrywa języki z największą skutecznością w porównaniu do domyślnych modeli bibliotek langdetect,polyglot i gcld3.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59"/>
          <p:cNvSpPr txBox="1"/>
          <p:nvPr>
            <p:ph type="title"/>
          </p:nvPr>
        </p:nvSpPr>
        <p:spPr>
          <a:xfrm>
            <a:off x="1962849" y="2837325"/>
            <a:ext cx="5731800" cy="59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Dziękuje za uwagę!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8"/>
          <p:cNvSpPr txBox="1"/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Biblioteki użyte w projekcie: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38"/>
          <p:cNvSpPr txBox="1"/>
          <p:nvPr>
            <p:ph idx="1" type="body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pl" sz="2000"/>
              <a:t>tkinter wraz z tkkbootstrap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pl" sz="2000"/>
              <a:t>iso-639-lang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pl" sz="2000"/>
              <a:t>fasttext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pl" sz="2000"/>
              <a:t>langdetect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pl" sz="2000"/>
              <a:t>polyglot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pl" sz="2000"/>
              <a:t>gcld3</a:t>
            </a:r>
            <a:endParaRPr sz="2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9"/>
          <p:cNvSpPr txBox="1"/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Tkinter i tkkbootstrap</a:t>
            </a:r>
            <a:endParaRPr/>
          </a:p>
        </p:txBody>
      </p:sp>
      <p:sp>
        <p:nvSpPr>
          <p:cNvPr id="178" name="Google Shape;178;p39"/>
          <p:cNvSpPr txBox="1"/>
          <p:nvPr/>
        </p:nvSpPr>
        <p:spPr>
          <a:xfrm>
            <a:off x="842125" y="1180600"/>
            <a:ext cx="4755600" cy="32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Tkinter</a:t>
            </a:r>
            <a:r>
              <a:rPr lang="pl"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 – biblioteka Pythona umożliwiająca tworzenie interfejsu graficznego (GUI). Tkinter jest dołączony do standardowych instalacji Pythona w systemach Linux, Microsoft Windows i Mac OS X.</a:t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Tkkbootstrap </a:t>
            </a:r>
            <a:r>
              <a:rPr lang="pl"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- rozszerzenie motywu dla tkinter, które umożliwia tworzenie na żądanie nowoczesnych, płaskich motywów inspirowanych Bootstrapem.</a:t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40"/>
          <p:cNvSpPr txBox="1"/>
          <p:nvPr>
            <p:ph type="title"/>
          </p:nvPr>
        </p:nvSpPr>
        <p:spPr>
          <a:xfrm>
            <a:off x="771225" y="368350"/>
            <a:ext cx="57357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Interfejs graficzny</a:t>
            </a:r>
            <a:endParaRPr/>
          </a:p>
        </p:txBody>
      </p:sp>
      <p:pic>
        <p:nvPicPr>
          <p:cNvPr id="184" name="Google Shape;184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4275" y="1030525"/>
            <a:ext cx="7195450" cy="368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1"/>
          <p:cNvSpPr txBox="1"/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I</a:t>
            </a:r>
            <a:r>
              <a:rPr lang="pl"/>
              <a:t>so-639-lang</a:t>
            </a:r>
            <a:endParaRPr/>
          </a:p>
        </p:txBody>
      </p:sp>
      <p:sp>
        <p:nvSpPr>
          <p:cNvPr id="190" name="Google Shape;190;p41"/>
          <p:cNvSpPr txBox="1"/>
          <p:nvPr/>
        </p:nvSpPr>
        <p:spPr>
          <a:xfrm>
            <a:off x="1230150" y="1386425"/>
            <a:ext cx="47556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iso639-lang </a:t>
            </a:r>
            <a:r>
              <a:rPr lang="pl"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- to prosta biblioteka do obsługi serii międzynarodowych standardów ISO 639 dla kodów językowych.</a:t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42"/>
          <p:cNvSpPr txBox="1"/>
          <p:nvPr>
            <p:ph type="title"/>
          </p:nvPr>
        </p:nvSpPr>
        <p:spPr>
          <a:xfrm>
            <a:off x="740350" y="23037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Fasttext</a:t>
            </a:r>
            <a:endParaRPr/>
          </a:p>
        </p:txBody>
      </p:sp>
      <p:sp>
        <p:nvSpPr>
          <p:cNvPr id="196" name="Google Shape;196;p42"/>
          <p:cNvSpPr txBox="1"/>
          <p:nvPr/>
        </p:nvSpPr>
        <p:spPr>
          <a:xfrm>
            <a:off x="1144900" y="809075"/>
            <a:ext cx="4755600" cy="41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l">
                <a:solidFill>
                  <a:schemeClr val="dk2"/>
                </a:solidFill>
                <a:latin typeface="Roboto Mono"/>
                <a:ea typeface="Roboto Mono"/>
                <a:cs typeface="Roboto Mono"/>
                <a:sym typeface="Roboto Mono"/>
              </a:rPr>
              <a:t>FastText</a:t>
            </a:r>
            <a:r>
              <a:rPr lang="pl">
                <a:solidFill>
                  <a:schemeClr val="dk2"/>
                </a:solidFill>
                <a:latin typeface="Roboto Mono"/>
                <a:ea typeface="Roboto Mono"/>
                <a:cs typeface="Roboto Mono"/>
                <a:sym typeface="Roboto Mono"/>
              </a:rPr>
              <a:t> - to biblioteka realizująca rozszerzenie modelu Word2Vec, które doskonale sprawdza się w identyfikacji języka. Stworzona przez firmę Facebook. Zapewnia implementację nawet dla 294 języków, w tym projekcie zastosowany został model dla 176 języków. Cechy: </a:t>
            </a:r>
            <a:endParaRPr>
              <a:solidFill>
                <a:schemeClr val="dk2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-31750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 Mono"/>
              <a:buChar char="●"/>
            </a:pPr>
            <a:r>
              <a:rPr lang="pl">
                <a:solidFill>
                  <a:schemeClr val="dk2"/>
                </a:solidFill>
                <a:latin typeface="Roboto Mono"/>
                <a:ea typeface="Roboto Mono"/>
                <a:cs typeface="Roboto Mono"/>
                <a:sym typeface="Roboto Mono"/>
              </a:rPr>
              <a:t>Wydajna i dokładna identyfikacja języka</a:t>
            </a:r>
            <a:endParaRPr>
              <a:solidFill>
                <a:schemeClr val="dk2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-31750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 Mono"/>
              <a:buChar char="●"/>
            </a:pPr>
            <a:r>
              <a:rPr lang="pl">
                <a:solidFill>
                  <a:schemeClr val="dk2"/>
                </a:solidFill>
                <a:latin typeface="Roboto Mono"/>
                <a:ea typeface="Roboto Mono"/>
                <a:cs typeface="Roboto Mono"/>
                <a:sym typeface="Roboto Mono"/>
              </a:rPr>
              <a:t>Uwzględnia informacje o podsłowach dla uzyskania lepszych wyników</a:t>
            </a:r>
            <a:endParaRPr>
              <a:solidFill>
                <a:schemeClr val="dk2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-31750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 Mono"/>
              <a:buChar char="●"/>
            </a:pPr>
            <a:r>
              <a:rPr lang="pl">
                <a:solidFill>
                  <a:schemeClr val="dk2"/>
                </a:solidFill>
                <a:latin typeface="Roboto Mono"/>
                <a:ea typeface="Roboto Mono"/>
                <a:cs typeface="Roboto Mono"/>
                <a:sym typeface="Roboto Mono"/>
              </a:rPr>
              <a:t>Odpowiedni dla różnych długości tekstu</a:t>
            </a:r>
            <a:endParaRPr>
              <a:solidFill>
                <a:schemeClr val="dk2"/>
              </a:solidFill>
              <a:latin typeface="Roboto Mono"/>
              <a:ea typeface="Roboto Mono"/>
              <a:cs typeface="Roboto Mono"/>
              <a:sym typeface="Roboto Mono"/>
            </a:endParaRPr>
          </a:p>
          <a:p>
            <a:pPr indent="-31750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 Mono"/>
              <a:buChar char="●"/>
            </a:pPr>
            <a:r>
              <a:rPr lang="pl">
                <a:solidFill>
                  <a:schemeClr val="dk2"/>
                </a:solidFill>
                <a:latin typeface="Roboto Mono"/>
                <a:ea typeface="Roboto Mono"/>
                <a:cs typeface="Roboto Mono"/>
                <a:sym typeface="Roboto Mono"/>
              </a:rPr>
              <a:t>Wstępnie wytrenowane modele dostępne dla wielu języków</a:t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43"/>
          <p:cNvSpPr txBox="1"/>
          <p:nvPr>
            <p:ph idx="4294967295" type="title"/>
          </p:nvPr>
        </p:nvSpPr>
        <p:spPr>
          <a:xfrm>
            <a:off x="649525" y="3129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>
                <a:solidFill>
                  <a:schemeClr val="lt2"/>
                </a:solidFill>
              </a:rPr>
              <a:t>Langdetect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202" name="Google Shape;202;p43"/>
          <p:cNvSpPr txBox="1"/>
          <p:nvPr/>
        </p:nvSpPr>
        <p:spPr>
          <a:xfrm>
            <a:off x="1007225" y="998975"/>
            <a:ext cx="4755600" cy="40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Langdetect </a:t>
            </a:r>
            <a:r>
              <a:rPr lang="pl"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- to lekka biblioteka, która zapewnia wykrywanie języka przy minimalnej konfiguracji. Jest ona oparta na interfejsie API wykrywania języka Google. Wspiera 55 języków. </a:t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Cechy:</a:t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</a:pPr>
            <a:r>
              <a:rPr lang="pl"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Lekkie i szybkie wykrywanie języka</a:t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</a:pPr>
            <a:r>
              <a:rPr lang="pl"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Oparta na analizie częstotliwości n-gramów</a:t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</a:pPr>
            <a:r>
              <a:rPr lang="pl"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Obsługuje szeroki zakres języków</a:t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</a:pPr>
            <a:r>
              <a:rPr lang="pl"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Zaprojektowany z myślą o prostocie i łatwości użytkowania</a:t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44"/>
          <p:cNvSpPr txBox="1"/>
          <p:nvPr>
            <p:ph type="title"/>
          </p:nvPr>
        </p:nvSpPr>
        <p:spPr>
          <a:xfrm>
            <a:off x="401875" y="164325"/>
            <a:ext cx="4629300" cy="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Polyglot</a:t>
            </a:r>
            <a:endParaRPr/>
          </a:p>
        </p:txBody>
      </p:sp>
      <p:sp>
        <p:nvSpPr>
          <p:cNvPr id="208" name="Google Shape;208;p44"/>
          <p:cNvSpPr txBox="1"/>
          <p:nvPr/>
        </p:nvSpPr>
        <p:spPr>
          <a:xfrm>
            <a:off x="938500" y="701775"/>
            <a:ext cx="4755600" cy="43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Polyglot</a:t>
            </a:r>
            <a:r>
              <a:rPr lang="pl" sz="1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 - to wszechstronna biblioteka, która doskonale sprawdza się w wykrywaniu języków z różnych skryptów. Obsługuje ponad 100 języków(196 dla wykrywania języków w tekście).</a:t>
            </a:r>
            <a:endParaRPr sz="1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Cechy:</a:t>
            </a:r>
            <a:endParaRPr sz="1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ontserrat"/>
              <a:buChar char="●"/>
            </a:pPr>
            <a:r>
              <a:rPr lang="pl" sz="1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Wszechstronna wielojęzyczna biblioteka NLP</a:t>
            </a:r>
            <a:endParaRPr sz="1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ontserrat"/>
              <a:buChar char="●"/>
            </a:pPr>
            <a:r>
              <a:rPr lang="pl" sz="1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Obsługuje wykrywanie języka, rozpoznawanie jednostek nazwanych, tagowanie części mowy i nie tylko</a:t>
            </a:r>
            <a:endParaRPr sz="1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ontserrat"/>
              <a:buChar char="●"/>
            </a:pPr>
            <a:r>
              <a:rPr lang="pl" sz="1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Wstępnie wytrenowane modele dostępne dla różnych języków</a:t>
            </a:r>
            <a:endParaRPr sz="1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ontserrat"/>
              <a:buChar char="●"/>
            </a:pPr>
            <a:r>
              <a:rPr lang="pl" sz="1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Zaprojektowany dla aplikacji wielojęzycznych</a:t>
            </a:r>
            <a:endParaRPr sz="1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0097A7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