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Montserrat"/>
      <p:regular r:id="rId18"/>
      <p:bold r:id="rId19"/>
      <p:italic r:id="rId20"/>
      <p:boldItalic r:id="rId21"/>
    </p:embeddedFont>
    <p:embeddedFont>
      <p:font typeface="Lato"/>
      <p:regular r:id="rId22"/>
      <p:bold r:id="rId23"/>
      <p:italic r:id="rId24"/>
      <p:boldItalic r:id="rId25"/>
    </p:embeddedFont>
    <p:embeddedFont>
      <p:font typeface="Montserrat Light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italic.fntdata"/><Relationship Id="rId22" Type="http://schemas.openxmlformats.org/officeDocument/2006/relationships/font" Target="fonts/Lato-regular.fntdata"/><Relationship Id="rId21" Type="http://schemas.openxmlformats.org/officeDocument/2006/relationships/font" Target="fonts/Montserrat-boldItalic.fntdata"/><Relationship Id="rId24" Type="http://schemas.openxmlformats.org/officeDocument/2006/relationships/font" Target="fonts/Lato-italic.fntdata"/><Relationship Id="rId23" Type="http://schemas.openxmlformats.org/officeDocument/2006/relationships/font" Target="fonts/Lat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ontserratLight-regular.fntdata"/><Relationship Id="rId25" Type="http://schemas.openxmlformats.org/officeDocument/2006/relationships/font" Target="fonts/Lato-boldItalic.fntdata"/><Relationship Id="rId28" Type="http://schemas.openxmlformats.org/officeDocument/2006/relationships/font" Target="fonts/MontserratLight-italic.fntdata"/><Relationship Id="rId27" Type="http://schemas.openxmlformats.org/officeDocument/2006/relationships/font" Target="fonts/MontserratLight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MontserratLight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Montserrat-bold.fntdata"/><Relationship Id="rId18" Type="http://schemas.openxmlformats.org/officeDocument/2006/relationships/font" Target="fonts/Montserra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1ed29c1576f_0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1ed29c1576f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ed29c1576f_0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1ed29c1576f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a58689e845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2a58689e845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a1efcfe1e7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a1efcfe1e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a58689e845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a58689e845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a58689e845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2a58689e84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ed29c1576f_0_1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ed29c1576f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a58689e845_1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2a58689e845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a58689e845_1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2a58689e845_1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a58689e845_1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a58689e845_1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a58689e845_1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a58689e845_1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med"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blog.floydhub.com/gentle-introduction-to-text-summarization-in-machine-learning/" TargetMode="External"/><Relationship Id="rId4" Type="http://schemas.openxmlformats.org/officeDocument/2006/relationships/hyperlink" Target="https://github.com/edubey/text-summarizer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/>
              <a:t>Text-Summarizer</a:t>
            </a:r>
            <a:endParaRPr sz="4200"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3537150" y="2730425"/>
            <a:ext cx="45363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latin typeface="Montserrat Light"/>
                <a:ea typeface="Montserrat Light"/>
                <a:cs typeface="Montserrat Light"/>
                <a:sym typeface="Montserrat Light"/>
              </a:rPr>
              <a:t>Autorzy:</a:t>
            </a:r>
            <a:endParaRPr sz="13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300">
                <a:latin typeface="Montserrat Light"/>
                <a:ea typeface="Montserrat Light"/>
                <a:cs typeface="Montserrat Light"/>
                <a:sym typeface="Montserrat Light"/>
              </a:rPr>
              <a:t>W. Zamarski</a:t>
            </a:r>
            <a:endParaRPr i="1" sz="13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300">
                <a:latin typeface="Montserrat Light"/>
                <a:ea typeface="Montserrat Light"/>
                <a:cs typeface="Montserrat Light"/>
                <a:sym typeface="Montserrat Light"/>
              </a:rPr>
              <a:t>F. Tryhuk</a:t>
            </a:r>
            <a:endParaRPr i="1" sz="1300"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300">
                <a:latin typeface="Montserrat Light"/>
                <a:ea typeface="Montserrat Light"/>
                <a:cs typeface="Montserrat Light"/>
                <a:sym typeface="Montserrat Light"/>
              </a:rPr>
              <a:t>S. Zych</a:t>
            </a:r>
            <a:endParaRPr sz="130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2"/>
          <p:cNvSpPr txBox="1"/>
          <p:nvPr>
            <p:ph idx="4294967295" type="title"/>
          </p:nvPr>
        </p:nvSpPr>
        <p:spPr>
          <a:xfrm>
            <a:off x="1745225" y="228475"/>
            <a:ext cx="56535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Interfejs graficzny</a:t>
            </a:r>
            <a:endParaRPr sz="3200"/>
          </a:p>
        </p:txBody>
      </p:sp>
      <p:pic>
        <p:nvPicPr>
          <p:cNvPr id="189" name="Google Shape;18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5225" y="912075"/>
            <a:ext cx="5653551" cy="390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3"/>
          <p:cNvSpPr txBox="1"/>
          <p:nvPr>
            <p:ph type="title"/>
          </p:nvPr>
        </p:nvSpPr>
        <p:spPr>
          <a:xfrm>
            <a:off x="1297500" y="670375"/>
            <a:ext cx="7038900" cy="63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Bibliografia</a:t>
            </a:r>
            <a:endParaRPr sz="3200"/>
          </a:p>
        </p:txBody>
      </p:sp>
      <p:sp>
        <p:nvSpPr>
          <p:cNvPr id="195" name="Google Shape;195;p23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[1] </a:t>
            </a:r>
            <a:r>
              <a:rPr lang="en" u="sng">
                <a:solidFill>
                  <a:schemeClr val="hlink"/>
                </a:solidFill>
                <a:hlinkClick r:id="rId3"/>
              </a:rPr>
              <a:t>blog.floydhub.com/gentle-introduction-to-text-summarization-in-machine-learning/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[2] </a:t>
            </a:r>
            <a:r>
              <a:rPr lang="en" u="sng">
                <a:solidFill>
                  <a:schemeClr val="hlink"/>
                </a:solidFill>
                <a:hlinkClick r:id="rId4"/>
              </a:rPr>
              <a:t>github.com/edubey/text-summarizer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4"/>
          <p:cNvSpPr txBox="1"/>
          <p:nvPr>
            <p:ph type="title"/>
          </p:nvPr>
        </p:nvSpPr>
        <p:spPr>
          <a:xfrm>
            <a:off x="1281125" y="2109000"/>
            <a:ext cx="6868200" cy="9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/>
              <a:t>Dziękujemy za uwagę</a:t>
            </a:r>
            <a:endParaRPr sz="47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title"/>
          </p:nvPr>
        </p:nvSpPr>
        <p:spPr>
          <a:xfrm>
            <a:off x="1297500" y="657150"/>
            <a:ext cx="70389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Abstrakt</a:t>
            </a:r>
            <a:endParaRPr sz="3600"/>
          </a:p>
        </p:txBody>
      </p:sp>
      <p:sp>
        <p:nvSpPr>
          <p:cNvPr id="141" name="Google Shape;141;p1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600"/>
              <a:t>Generowanie automatycznych podsumowań tekstu jest jednym z istotnych zastosowań metod przetwarzania języków naturalnych. Do tego problemu podejść można na wiele sposobów, ale najpopularniejsze są rozwiązania ekstrakcyjne i abstrakcyjne. Chociaż metody abstrakcyjne cieszą się ostatnio rosnącą popularnością, ich wysoki poziom skomplikowania czyni je trudnymi w implementacji oraz często obarcza je ciężkimi do wykrycia błędami. Z tych powodów, w naszym projekcie skupiliśmy się na podejściu ekstrakcyjnym, umożliwiającym błyskawiczne uzyskanie najistotniejszych informacji z tekstów o znacznej długości.</a:t>
            </a:r>
            <a:endParaRPr sz="1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5"/>
          <p:cNvSpPr txBox="1"/>
          <p:nvPr>
            <p:ph type="title"/>
          </p:nvPr>
        </p:nvSpPr>
        <p:spPr>
          <a:xfrm>
            <a:off x="1297500" y="657150"/>
            <a:ext cx="70389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Cel i zakres</a:t>
            </a:r>
            <a:endParaRPr sz="3600"/>
          </a:p>
        </p:txBody>
      </p:sp>
      <p:sp>
        <p:nvSpPr>
          <p:cNvPr id="147" name="Google Shape;147;p15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" sz="2200"/>
              <a:t>Cel podstawowy – automatyczne tworzenie sensownych i zrozumiałych streszczeń artykułów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" sz="2200"/>
              <a:t>Dodatkowe funkcjonalności:</a:t>
            </a:r>
            <a:endParaRPr sz="22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AutoNum type="alphaLcPeriod"/>
            </a:pPr>
            <a:r>
              <a:rPr lang="en" sz="1900"/>
              <a:t>Różne metody wprowadzania tekstu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AutoNum type="alphaLcPeriod"/>
            </a:pPr>
            <a:r>
              <a:rPr lang="en" sz="1900"/>
              <a:t>Dobranie poziomu szczegółowości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AutoNum type="alphaLcPeriod"/>
            </a:pPr>
            <a:r>
              <a:rPr lang="en" sz="1900"/>
              <a:t>Interfejs graficzny</a:t>
            </a:r>
            <a:endParaRPr sz="19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6"/>
          <p:cNvSpPr txBox="1"/>
          <p:nvPr>
            <p:ph type="title"/>
          </p:nvPr>
        </p:nvSpPr>
        <p:spPr>
          <a:xfrm>
            <a:off x="1297500" y="657150"/>
            <a:ext cx="70389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Zasada działania</a:t>
            </a:r>
            <a:endParaRPr sz="3600"/>
          </a:p>
        </p:txBody>
      </p:sp>
      <p:sp>
        <p:nvSpPr>
          <p:cNvPr id="153" name="Google Shape;153;p16"/>
          <p:cNvSpPr txBox="1"/>
          <p:nvPr>
            <p:ph idx="1" type="body"/>
          </p:nvPr>
        </p:nvSpPr>
        <p:spPr>
          <a:xfrm>
            <a:off x="1297500" y="1567550"/>
            <a:ext cx="73677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" sz="2200"/>
              <a:t>Tokenizacja tekstu w zdania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" sz="2200"/>
              <a:t>Przetwarzanie zdań</a:t>
            </a:r>
            <a:endParaRPr sz="22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AutoNum type="alphaLcPeriod"/>
            </a:pPr>
            <a:r>
              <a:rPr lang="en" sz="1900"/>
              <a:t>Usunięcie stopwords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AutoNum type="alphaLcPeriod"/>
            </a:pPr>
            <a:r>
              <a:rPr lang="en" sz="1900"/>
              <a:t>Przeformatowanie tekstu</a:t>
            </a:r>
            <a:endParaRPr sz="19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" sz="2200"/>
              <a:t>Analiza zdań (tablic słów) pod względem częstości słów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" sz="2200"/>
              <a:t>Wybranie najważniejszych zdań</a:t>
            </a:r>
            <a:endParaRPr sz="2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7"/>
          <p:cNvSpPr txBox="1"/>
          <p:nvPr>
            <p:ph type="title"/>
          </p:nvPr>
        </p:nvSpPr>
        <p:spPr>
          <a:xfrm>
            <a:off x="1297500" y="657150"/>
            <a:ext cx="70389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Użyte biblioteki Python:</a:t>
            </a:r>
            <a:endParaRPr sz="3600"/>
          </a:p>
        </p:txBody>
      </p:sp>
      <p:sp>
        <p:nvSpPr>
          <p:cNvPr id="159" name="Google Shape;159;p17"/>
          <p:cNvSpPr txBox="1"/>
          <p:nvPr>
            <p:ph idx="1" type="body"/>
          </p:nvPr>
        </p:nvSpPr>
        <p:spPr>
          <a:xfrm>
            <a:off x="1051800" y="1567550"/>
            <a:ext cx="7629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984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2200">
                <a:latin typeface="Montserrat"/>
                <a:ea typeface="Montserrat"/>
                <a:cs typeface="Montserrat"/>
                <a:sym typeface="Montserrat"/>
              </a:rPr>
              <a:t>tkinter - stworzenie interfejsu graficznego,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2200">
                <a:latin typeface="Montserrat"/>
                <a:ea typeface="Montserrat"/>
                <a:cs typeface="Montserrat"/>
                <a:sym typeface="Montserrat"/>
              </a:rPr>
              <a:t>nltk -  przetwarzanie tekstu,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2200">
                <a:latin typeface="Montserrat"/>
                <a:ea typeface="Montserrat"/>
                <a:cs typeface="Montserrat"/>
                <a:sym typeface="Montserrat"/>
              </a:rPr>
              <a:t>re - czyszczenie tekstu,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2200">
                <a:latin typeface="Montserrat"/>
                <a:ea typeface="Montserrat"/>
                <a:cs typeface="Montserrat"/>
                <a:sym typeface="Montserrat"/>
              </a:rPr>
              <a:t>bs4 - parsowanie zawartości strony internetowej,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  <a:p>
            <a:pPr indent="-2984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2200">
                <a:latin typeface="Montserrat"/>
                <a:ea typeface="Montserrat"/>
                <a:cs typeface="Montserrat"/>
                <a:sym typeface="Montserrat"/>
              </a:rPr>
              <a:t>urllib - pobieranie zawartości strony internetowej,</a:t>
            </a:r>
            <a:endParaRPr sz="22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8"/>
          <p:cNvSpPr txBox="1"/>
          <p:nvPr>
            <p:ph type="title"/>
          </p:nvPr>
        </p:nvSpPr>
        <p:spPr>
          <a:xfrm>
            <a:off x="1297500" y="657150"/>
            <a:ext cx="70389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Wczytanie tekstu źródłowego</a:t>
            </a:r>
            <a:endParaRPr sz="3200"/>
          </a:p>
        </p:txBody>
      </p:sp>
      <p:sp>
        <p:nvSpPr>
          <p:cNvPr id="165" name="Google Shape;165;p18"/>
          <p:cNvSpPr txBox="1"/>
          <p:nvPr>
            <p:ph idx="1" type="body"/>
          </p:nvPr>
        </p:nvSpPr>
        <p:spPr>
          <a:xfrm>
            <a:off x="1297500" y="1348800"/>
            <a:ext cx="7038900" cy="340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569CD6"/>
                </a:solidFill>
                <a:latin typeface="Courier New"/>
                <a:ea typeface="Courier New"/>
                <a:cs typeface="Courier New"/>
                <a:sym typeface="Courier New"/>
              </a:rPr>
              <a:t>def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50">
                <a:solidFill>
                  <a:srgbClr val="DCDCAA"/>
                </a:solidFill>
                <a:latin typeface="Courier New"/>
                <a:ea typeface="Courier New"/>
                <a:cs typeface="Courier New"/>
                <a:sym typeface="Courier New"/>
              </a:rPr>
              <a:t>_read_from_webpage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050">
                <a:solidFill>
                  <a:srgbClr val="9CDCFE"/>
                </a:solidFill>
                <a:latin typeface="Courier New"/>
                <a:ea typeface="Courier New"/>
                <a:cs typeface="Courier New"/>
                <a:sym typeface="Courier New"/>
              </a:rPr>
              <a:t>webpage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50">
                <a:solidFill>
                  <a:srgbClr val="6AA94F"/>
                </a:solidFill>
                <a:latin typeface="Courier New"/>
                <a:ea typeface="Courier New"/>
                <a:cs typeface="Courier New"/>
                <a:sym typeface="Courier New"/>
              </a:rPr>
              <a:t>#fetching the content from the URL</a:t>
            </a:r>
            <a:endParaRPr sz="1050">
              <a:solidFill>
                <a:srgbClr val="6AA94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fetched_data = urllib.request.urlopen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webpage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article_read = fetched_data.read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()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50">
                <a:solidFill>
                  <a:srgbClr val="6AA94F"/>
                </a:solidFill>
                <a:latin typeface="Courier New"/>
                <a:ea typeface="Courier New"/>
                <a:cs typeface="Courier New"/>
                <a:sym typeface="Courier New"/>
              </a:rPr>
              <a:t>#parsing the URL content and storing in a variable</a:t>
            </a:r>
            <a:endParaRPr sz="1050">
              <a:solidFill>
                <a:srgbClr val="6AA94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article_parsed = BeautifulSoup.BeautifulSoup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article_read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lang="en" sz="1050">
                <a:solidFill>
                  <a:srgbClr val="CE9178"/>
                </a:solidFill>
                <a:latin typeface="Courier New"/>
                <a:ea typeface="Courier New"/>
                <a:cs typeface="Courier New"/>
                <a:sym typeface="Courier New"/>
              </a:rPr>
              <a:t>'html.parser'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50">
                <a:solidFill>
                  <a:srgbClr val="6AA94F"/>
                </a:solidFill>
                <a:latin typeface="Courier New"/>
                <a:ea typeface="Courier New"/>
                <a:cs typeface="Courier New"/>
                <a:sym typeface="Courier New"/>
              </a:rPr>
              <a:t>#returning &lt;p&gt; tags</a:t>
            </a:r>
            <a:endParaRPr sz="1050">
              <a:solidFill>
                <a:srgbClr val="6AA94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paragraphs = article_parsed.find_all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050">
                <a:solidFill>
                  <a:srgbClr val="CE9178"/>
                </a:solidFill>
                <a:latin typeface="Courier New"/>
                <a:ea typeface="Courier New"/>
                <a:cs typeface="Courier New"/>
                <a:sym typeface="Courier New"/>
              </a:rPr>
              <a:t>'p'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article_content = </a:t>
            </a:r>
            <a:r>
              <a:rPr lang="en" sz="1050">
                <a:solidFill>
                  <a:srgbClr val="CE9178"/>
                </a:solidFill>
                <a:latin typeface="Courier New"/>
                <a:ea typeface="Courier New"/>
                <a:cs typeface="Courier New"/>
                <a:sym typeface="Courier New"/>
              </a:rPr>
              <a:t>''</a:t>
            </a:r>
            <a:endParaRPr sz="1050">
              <a:solidFill>
                <a:srgbClr val="CE9178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50">
                <a:solidFill>
                  <a:srgbClr val="6AA94F"/>
                </a:solidFill>
                <a:latin typeface="Courier New"/>
                <a:ea typeface="Courier New"/>
                <a:cs typeface="Courier New"/>
                <a:sym typeface="Courier New"/>
              </a:rPr>
              <a:t>#looping through the paragraphs and adding them to the variable</a:t>
            </a:r>
            <a:endParaRPr sz="1050">
              <a:solidFill>
                <a:srgbClr val="6AA94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50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p </a:t>
            </a:r>
            <a:r>
              <a:rPr lang="en" sz="1050">
                <a:solidFill>
                  <a:srgbClr val="82C6FF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paragraphs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s = </a:t>
            </a:r>
            <a:r>
              <a:rPr lang="en" sz="1050">
                <a:solidFill>
                  <a:srgbClr val="4EC9B0"/>
                </a:solidFill>
                <a:latin typeface="Courier New"/>
                <a:ea typeface="Courier New"/>
                <a:cs typeface="Courier New"/>
                <a:sym typeface="Courier New"/>
              </a:rPr>
              <a:t>str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p.text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s = re.sub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050">
                <a:solidFill>
                  <a:srgbClr val="CE9178"/>
                </a:solidFill>
                <a:latin typeface="Courier New"/>
                <a:ea typeface="Courier New"/>
                <a:cs typeface="Courier New"/>
                <a:sym typeface="Courier New"/>
              </a:rPr>
              <a:t>'\[\d+\]'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50">
                <a:solidFill>
                  <a:srgbClr val="CE9178"/>
                </a:solidFill>
                <a:latin typeface="Courier New"/>
                <a:ea typeface="Courier New"/>
                <a:cs typeface="Courier New"/>
                <a:sym typeface="Courier New"/>
              </a:rPr>
              <a:t>''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s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article_content += s</a:t>
            </a:r>
            <a:endParaRPr sz="1050">
              <a:solidFill>
                <a:srgbClr val="D4D4D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50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article_content</a:t>
            </a:r>
            <a:endParaRPr sz="1050">
              <a:solidFill>
                <a:srgbClr val="D4D4D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D4D4D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D4D4D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569CD6"/>
                </a:solidFill>
                <a:latin typeface="Courier New"/>
                <a:ea typeface="Courier New"/>
                <a:cs typeface="Courier New"/>
                <a:sym typeface="Courier New"/>
              </a:rPr>
              <a:t>def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50">
                <a:solidFill>
                  <a:srgbClr val="DCDCAA"/>
                </a:solidFill>
                <a:latin typeface="Courier New"/>
                <a:ea typeface="Courier New"/>
                <a:cs typeface="Courier New"/>
                <a:sym typeface="Courier New"/>
              </a:rPr>
              <a:t>_read_from_file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050">
                <a:solidFill>
                  <a:srgbClr val="9CDCFE"/>
                </a:solidFill>
                <a:latin typeface="Courier New"/>
                <a:ea typeface="Courier New"/>
                <a:cs typeface="Courier New"/>
                <a:sym typeface="Courier New"/>
              </a:rPr>
              <a:t>file_name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50">
                <a:solidFill>
                  <a:srgbClr val="9CDCFE"/>
                </a:solidFill>
                <a:latin typeface="Courier New"/>
                <a:ea typeface="Courier New"/>
                <a:cs typeface="Courier New"/>
                <a:sym typeface="Courier New"/>
              </a:rPr>
              <a:t>file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" sz="1050">
                <a:solidFill>
                  <a:srgbClr val="DCDCAA"/>
                </a:solidFill>
                <a:latin typeface="Courier New"/>
                <a:ea typeface="Courier New"/>
                <a:cs typeface="Courier New"/>
                <a:sym typeface="Courier New"/>
              </a:rPr>
              <a:t>open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file_name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50">
                <a:solidFill>
                  <a:srgbClr val="CE9178"/>
                </a:solidFill>
                <a:latin typeface="Courier New"/>
                <a:ea typeface="Courier New"/>
                <a:cs typeface="Courier New"/>
                <a:sym typeface="Courier New"/>
              </a:rPr>
              <a:t>"r"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filedata = </a:t>
            </a:r>
            <a:r>
              <a:rPr lang="en" sz="1050">
                <a:solidFill>
                  <a:srgbClr val="9CDCFE"/>
                </a:solidFill>
                <a:latin typeface="Courier New"/>
                <a:ea typeface="Courier New"/>
                <a:cs typeface="Courier New"/>
                <a:sym typeface="Courier New"/>
              </a:rPr>
              <a:t>file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.readlines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()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50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filedata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1050">
                <a:solidFill>
                  <a:srgbClr val="B5CEA8"/>
                </a:solidFill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]</a:t>
            </a:r>
            <a:endParaRPr sz="85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9"/>
          <p:cNvSpPr txBox="1"/>
          <p:nvPr>
            <p:ph type="title"/>
          </p:nvPr>
        </p:nvSpPr>
        <p:spPr>
          <a:xfrm>
            <a:off x="1297500" y="657150"/>
            <a:ext cx="70389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Stworzenie worka słów</a:t>
            </a:r>
            <a:endParaRPr sz="3200"/>
          </a:p>
        </p:txBody>
      </p:sp>
      <p:sp>
        <p:nvSpPr>
          <p:cNvPr id="171" name="Google Shape;171;p19"/>
          <p:cNvSpPr txBox="1"/>
          <p:nvPr>
            <p:ph idx="1" type="body"/>
          </p:nvPr>
        </p:nvSpPr>
        <p:spPr>
          <a:xfrm>
            <a:off x="1297500" y="1348800"/>
            <a:ext cx="7038900" cy="340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569CD6"/>
                </a:solidFill>
                <a:latin typeface="Courier New"/>
                <a:ea typeface="Courier New"/>
                <a:cs typeface="Courier New"/>
                <a:sym typeface="Courier New"/>
              </a:rPr>
              <a:t>def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50">
                <a:solidFill>
                  <a:srgbClr val="DCDCAA"/>
                </a:solidFill>
                <a:latin typeface="Courier New"/>
                <a:ea typeface="Courier New"/>
                <a:cs typeface="Courier New"/>
                <a:sym typeface="Courier New"/>
              </a:rPr>
              <a:t>_create_dictionary_table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050">
                <a:solidFill>
                  <a:srgbClr val="9CDCFE"/>
                </a:solidFill>
                <a:latin typeface="Courier New"/>
                <a:ea typeface="Courier New"/>
                <a:cs typeface="Courier New"/>
                <a:sym typeface="Courier New"/>
              </a:rPr>
              <a:t>text_string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) -&gt; </a:t>
            </a:r>
            <a:r>
              <a:rPr lang="en" sz="1050">
                <a:solidFill>
                  <a:srgbClr val="4EC9B0"/>
                </a:solidFill>
                <a:latin typeface="Courier New"/>
                <a:ea typeface="Courier New"/>
                <a:cs typeface="Courier New"/>
                <a:sym typeface="Courier New"/>
              </a:rPr>
              <a:t>dict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nltk.download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050">
                <a:solidFill>
                  <a:srgbClr val="CE9178"/>
                </a:solidFill>
                <a:latin typeface="Courier New"/>
                <a:ea typeface="Courier New"/>
                <a:cs typeface="Courier New"/>
                <a:sym typeface="Courier New"/>
              </a:rPr>
              <a:t>'stopwords'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nltk.download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050">
                <a:solidFill>
                  <a:srgbClr val="CE9178"/>
                </a:solidFill>
                <a:latin typeface="Courier New"/>
                <a:ea typeface="Courier New"/>
                <a:cs typeface="Courier New"/>
                <a:sym typeface="Courier New"/>
              </a:rPr>
              <a:t>'punkt'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50">
                <a:solidFill>
                  <a:srgbClr val="6AA94F"/>
                </a:solidFill>
                <a:latin typeface="Courier New"/>
                <a:ea typeface="Courier New"/>
                <a:cs typeface="Courier New"/>
                <a:sym typeface="Courier New"/>
              </a:rPr>
              <a:t>#removing stop words</a:t>
            </a:r>
            <a:endParaRPr sz="1050">
              <a:solidFill>
                <a:srgbClr val="6AA94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stop_words = </a:t>
            </a:r>
            <a:r>
              <a:rPr lang="en" sz="1050">
                <a:solidFill>
                  <a:srgbClr val="4EC9B0"/>
                </a:solidFill>
                <a:latin typeface="Courier New"/>
                <a:ea typeface="Courier New"/>
                <a:cs typeface="Courier New"/>
                <a:sym typeface="Courier New"/>
              </a:rPr>
              <a:t>set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stopwords.words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050">
                <a:solidFill>
                  <a:srgbClr val="CE9178"/>
                </a:solidFill>
                <a:latin typeface="Courier New"/>
                <a:ea typeface="Courier New"/>
                <a:cs typeface="Courier New"/>
                <a:sym typeface="Courier New"/>
              </a:rPr>
              <a:t>"english"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))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words = word_tokenize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text_string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50">
                <a:solidFill>
                  <a:srgbClr val="6AA94F"/>
                </a:solidFill>
                <a:latin typeface="Courier New"/>
                <a:ea typeface="Courier New"/>
                <a:cs typeface="Courier New"/>
                <a:sym typeface="Courier New"/>
              </a:rPr>
              <a:t>#reducing words to their root form</a:t>
            </a:r>
            <a:endParaRPr sz="1050">
              <a:solidFill>
                <a:srgbClr val="6AA94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stem = PorterStemmer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()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D4D4D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50">
                <a:solidFill>
                  <a:srgbClr val="6AA94F"/>
                </a:solidFill>
                <a:latin typeface="Courier New"/>
                <a:ea typeface="Courier New"/>
                <a:cs typeface="Courier New"/>
                <a:sym typeface="Courier New"/>
              </a:rPr>
              <a:t>#creating dictionary for the word frequency table</a:t>
            </a:r>
            <a:endParaRPr sz="1050">
              <a:solidFill>
                <a:srgbClr val="6AA94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frequency_table = </a:t>
            </a:r>
            <a:r>
              <a:rPr lang="en" sz="1050">
                <a:solidFill>
                  <a:srgbClr val="4EC9B0"/>
                </a:solidFill>
                <a:latin typeface="Courier New"/>
                <a:ea typeface="Courier New"/>
                <a:cs typeface="Courier New"/>
                <a:sym typeface="Courier New"/>
              </a:rPr>
              <a:t>dict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()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50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wd </a:t>
            </a:r>
            <a:r>
              <a:rPr lang="en" sz="1050">
                <a:solidFill>
                  <a:srgbClr val="82C6FF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words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1050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wd </a:t>
            </a:r>
            <a:r>
              <a:rPr lang="en" sz="1050">
                <a:solidFill>
                  <a:srgbClr val="82C6FF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stop_words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1050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continue</a:t>
            </a:r>
            <a:endParaRPr sz="1050">
              <a:solidFill>
                <a:srgbClr val="C586C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wd = stem.stem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wd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1050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wd </a:t>
            </a:r>
            <a:r>
              <a:rPr lang="en" sz="1050">
                <a:solidFill>
                  <a:srgbClr val="82C6FF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frequency_table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frequency_table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wd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]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+= </a:t>
            </a:r>
            <a:r>
              <a:rPr lang="en" sz="1050">
                <a:solidFill>
                  <a:srgbClr val="B5CEA8"/>
                </a:solidFill>
                <a:latin typeface="Courier New"/>
                <a:ea typeface="Courier New"/>
                <a:cs typeface="Courier New"/>
                <a:sym typeface="Courier New"/>
              </a:rPr>
              <a:t>1</a:t>
            </a:r>
            <a:endParaRPr sz="1050">
              <a:solidFill>
                <a:srgbClr val="B5CEA8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1050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105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frequency_table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wd</a:t>
            </a:r>
            <a:r>
              <a:rPr lang="en" sz="105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]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" sz="1050">
                <a:solidFill>
                  <a:srgbClr val="B5CEA8"/>
                </a:solidFill>
                <a:latin typeface="Courier New"/>
                <a:ea typeface="Courier New"/>
                <a:cs typeface="Courier New"/>
                <a:sym typeface="Courier New"/>
              </a:rPr>
              <a:t>1</a:t>
            </a:r>
            <a:endParaRPr sz="1050">
              <a:solidFill>
                <a:srgbClr val="B5CEA8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D4D4D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50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" sz="105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frequency_table</a:t>
            </a:r>
            <a:endParaRPr sz="1050">
              <a:solidFill>
                <a:srgbClr val="569CD6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0"/>
          <p:cNvSpPr txBox="1"/>
          <p:nvPr>
            <p:ph type="title"/>
          </p:nvPr>
        </p:nvSpPr>
        <p:spPr>
          <a:xfrm>
            <a:off x="1297500" y="657150"/>
            <a:ext cx="71877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Wyliczenie średnich wartości zdań</a:t>
            </a:r>
            <a:endParaRPr sz="3200"/>
          </a:p>
        </p:txBody>
      </p:sp>
      <p:sp>
        <p:nvSpPr>
          <p:cNvPr id="177" name="Google Shape;177;p20"/>
          <p:cNvSpPr txBox="1"/>
          <p:nvPr>
            <p:ph idx="1" type="body"/>
          </p:nvPr>
        </p:nvSpPr>
        <p:spPr>
          <a:xfrm>
            <a:off x="1297500" y="1348800"/>
            <a:ext cx="7038900" cy="340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700">
                <a:solidFill>
                  <a:srgbClr val="569CD6"/>
                </a:solidFill>
                <a:latin typeface="Courier New"/>
                <a:ea typeface="Courier New"/>
                <a:cs typeface="Courier New"/>
                <a:sym typeface="Courier New"/>
              </a:rPr>
              <a:t>def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700">
                <a:solidFill>
                  <a:srgbClr val="DCDCAA"/>
                </a:solidFill>
                <a:latin typeface="Courier New"/>
                <a:ea typeface="Courier New"/>
                <a:cs typeface="Courier New"/>
                <a:sym typeface="Courier New"/>
              </a:rPr>
              <a:t>_calculate_sentence_scores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700">
                <a:solidFill>
                  <a:srgbClr val="9CDCFE"/>
                </a:solidFill>
                <a:latin typeface="Courier New"/>
                <a:ea typeface="Courier New"/>
                <a:cs typeface="Courier New"/>
                <a:sym typeface="Courier New"/>
              </a:rPr>
              <a:t>sentences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700">
                <a:solidFill>
                  <a:srgbClr val="9CDCFE"/>
                </a:solidFill>
                <a:latin typeface="Courier New"/>
                <a:ea typeface="Courier New"/>
                <a:cs typeface="Courier New"/>
                <a:sym typeface="Courier New"/>
              </a:rPr>
              <a:t>frequency_table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) -&gt; </a:t>
            </a:r>
            <a:r>
              <a:rPr lang="en" sz="700">
                <a:solidFill>
                  <a:srgbClr val="4EC9B0"/>
                </a:solidFill>
                <a:latin typeface="Courier New"/>
                <a:ea typeface="Courier New"/>
                <a:cs typeface="Courier New"/>
                <a:sym typeface="Courier New"/>
              </a:rPr>
              <a:t>dict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700">
              <a:solidFill>
                <a:srgbClr val="6AA94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sentence_weight = </a:t>
            </a:r>
            <a:r>
              <a:rPr lang="en" sz="700">
                <a:solidFill>
                  <a:srgbClr val="4EC9B0"/>
                </a:solidFill>
                <a:latin typeface="Courier New"/>
                <a:ea typeface="Courier New"/>
                <a:cs typeface="Courier New"/>
                <a:sym typeface="Courier New"/>
              </a:rPr>
              <a:t>dict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()</a:t>
            </a:r>
            <a:endParaRPr sz="70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t/>
            </a:r>
            <a:endParaRPr sz="700">
              <a:solidFill>
                <a:srgbClr val="D4D4D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700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sentence </a:t>
            </a:r>
            <a:r>
              <a:rPr lang="en" sz="700">
                <a:solidFill>
                  <a:srgbClr val="82C6FF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sentences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70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sentence_wordcount_without_stop_words = </a:t>
            </a:r>
            <a:r>
              <a:rPr lang="en" sz="700">
                <a:solidFill>
                  <a:srgbClr val="B5CEA8"/>
                </a:solidFill>
                <a:latin typeface="Courier New"/>
                <a:ea typeface="Courier New"/>
                <a:cs typeface="Courier New"/>
                <a:sym typeface="Courier New"/>
              </a:rPr>
              <a:t>0</a:t>
            </a:r>
            <a:endParaRPr sz="700">
              <a:solidFill>
                <a:srgbClr val="B5CEA8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700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word_weight </a:t>
            </a:r>
            <a:r>
              <a:rPr lang="en" sz="700">
                <a:solidFill>
                  <a:srgbClr val="82C6FF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frequency_table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70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700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word_weight </a:t>
            </a:r>
            <a:r>
              <a:rPr lang="en" sz="700">
                <a:solidFill>
                  <a:srgbClr val="82C6FF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sentence.lower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():</a:t>
            </a:r>
            <a:endParaRPr sz="70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sentence_wordcount_without_stop_words += </a:t>
            </a:r>
            <a:r>
              <a:rPr lang="en" sz="700">
                <a:solidFill>
                  <a:srgbClr val="B5CEA8"/>
                </a:solidFill>
                <a:latin typeface="Courier New"/>
                <a:ea typeface="Courier New"/>
                <a:cs typeface="Courier New"/>
                <a:sym typeface="Courier New"/>
              </a:rPr>
              <a:t>1</a:t>
            </a:r>
            <a:endParaRPr sz="700">
              <a:solidFill>
                <a:srgbClr val="B5CEA8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</a:t>
            </a:r>
            <a:r>
              <a:rPr lang="en" sz="700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sentence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[:</a:t>
            </a:r>
            <a:r>
              <a:rPr lang="en" sz="700">
                <a:solidFill>
                  <a:srgbClr val="B5CEA8"/>
                </a:solidFill>
                <a:latin typeface="Courier New"/>
                <a:ea typeface="Courier New"/>
                <a:cs typeface="Courier New"/>
                <a:sym typeface="Courier New"/>
              </a:rPr>
              <a:t>7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]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700">
                <a:solidFill>
                  <a:srgbClr val="82C6FF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sentence_weight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70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    sentence_weight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sentence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[:</a:t>
            </a:r>
            <a:r>
              <a:rPr lang="en" sz="700">
                <a:solidFill>
                  <a:srgbClr val="B5CEA8"/>
                </a:solidFill>
                <a:latin typeface="Courier New"/>
                <a:ea typeface="Courier New"/>
                <a:cs typeface="Courier New"/>
                <a:sym typeface="Courier New"/>
              </a:rPr>
              <a:t>7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]]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+= frequency_table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word_weight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]</a:t>
            </a:r>
            <a:endParaRPr sz="70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</a:t>
            </a:r>
            <a:r>
              <a:rPr lang="en" sz="700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70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    sentence_weight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sentence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[:</a:t>
            </a:r>
            <a:r>
              <a:rPr lang="en" sz="700">
                <a:solidFill>
                  <a:srgbClr val="B5CEA8"/>
                </a:solidFill>
                <a:latin typeface="Courier New"/>
                <a:ea typeface="Courier New"/>
                <a:cs typeface="Courier New"/>
                <a:sym typeface="Courier New"/>
              </a:rPr>
              <a:t>7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]]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= frequency_table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word_weight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]</a:t>
            </a:r>
            <a:endParaRPr sz="70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sentence_weight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sentence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[:</a:t>
            </a:r>
            <a:r>
              <a:rPr lang="en" sz="700">
                <a:solidFill>
                  <a:srgbClr val="B5CEA8"/>
                </a:solidFill>
                <a:latin typeface="Courier New"/>
                <a:ea typeface="Courier New"/>
                <a:cs typeface="Courier New"/>
                <a:sym typeface="Courier New"/>
              </a:rPr>
              <a:t>7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]]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= sentence_weight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sentence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[:</a:t>
            </a:r>
            <a:r>
              <a:rPr lang="en" sz="700">
                <a:solidFill>
                  <a:srgbClr val="B5CEA8"/>
                </a:solidFill>
                <a:latin typeface="Courier New"/>
                <a:ea typeface="Courier New"/>
                <a:cs typeface="Courier New"/>
                <a:sym typeface="Courier New"/>
              </a:rPr>
              <a:t>7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]]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/ sentence_wordcount_without_stop_words</a:t>
            </a:r>
            <a:endParaRPr sz="700">
              <a:solidFill>
                <a:srgbClr val="D4D4D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t/>
            </a:r>
            <a:endParaRPr sz="700">
              <a:solidFill>
                <a:srgbClr val="D4D4D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700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sentence_weight</a:t>
            </a:r>
            <a:endParaRPr sz="700">
              <a:solidFill>
                <a:srgbClr val="D4D4D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t/>
            </a:r>
            <a:endParaRPr sz="700">
              <a:solidFill>
                <a:srgbClr val="D4D4D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t/>
            </a:r>
            <a:endParaRPr sz="700">
              <a:solidFill>
                <a:srgbClr val="D4D4D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700">
                <a:solidFill>
                  <a:srgbClr val="569CD6"/>
                </a:solidFill>
                <a:latin typeface="Courier New"/>
                <a:ea typeface="Courier New"/>
                <a:cs typeface="Courier New"/>
                <a:sym typeface="Courier New"/>
              </a:rPr>
              <a:t>def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700">
                <a:solidFill>
                  <a:srgbClr val="DCDCAA"/>
                </a:solidFill>
                <a:latin typeface="Courier New"/>
                <a:ea typeface="Courier New"/>
                <a:cs typeface="Courier New"/>
                <a:sym typeface="Courier New"/>
              </a:rPr>
              <a:t>_calculate_average_score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700">
                <a:solidFill>
                  <a:srgbClr val="9CDCFE"/>
                </a:solidFill>
                <a:latin typeface="Courier New"/>
                <a:ea typeface="Courier New"/>
                <a:cs typeface="Courier New"/>
                <a:sym typeface="Courier New"/>
              </a:rPr>
              <a:t>sentence_weight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) -&gt; </a:t>
            </a:r>
            <a:r>
              <a:rPr lang="en" sz="700">
                <a:solidFill>
                  <a:srgbClr val="4EC9B0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700">
              <a:solidFill>
                <a:srgbClr val="6AA94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sum_values = </a:t>
            </a:r>
            <a:r>
              <a:rPr lang="en" sz="700">
                <a:solidFill>
                  <a:srgbClr val="B5CEA8"/>
                </a:solidFill>
                <a:latin typeface="Courier New"/>
                <a:ea typeface="Courier New"/>
                <a:cs typeface="Courier New"/>
                <a:sym typeface="Courier New"/>
              </a:rPr>
              <a:t>0</a:t>
            </a:r>
            <a:endParaRPr sz="700">
              <a:solidFill>
                <a:srgbClr val="B5CEA8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700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entry </a:t>
            </a:r>
            <a:r>
              <a:rPr lang="en" sz="700">
                <a:solidFill>
                  <a:srgbClr val="82C6FF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sentence_weight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70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sum_values += sentence_weight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entry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]</a:t>
            </a:r>
            <a:endParaRPr sz="700">
              <a:solidFill>
                <a:srgbClr val="6AA94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average_score = 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sum_values / </a:t>
            </a:r>
            <a:r>
              <a:rPr lang="en" sz="700">
                <a:solidFill>
                  <a:srgbClr val="DCDCAA"/>
                </a:solidFill>
                <a:latin typeface="Courier New"/>
                <a:ea typeface="Courier New"/>
                <a:cs typeface="Courier New"/>
                <a:sym typeface="Courier New"/>
              </a:rPr>
              <a:t>len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sentence_weight</a:t>
            </a:r>
            <a:r>
              <a:rPr lang="en" sz="700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))</a:t>
            </a:r>
            <a:endParaRPr sz="700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t/>
            </a:r>
            <a:endParaRPr sz="700">
              <a:solidFill>
                <a:srgbClr val="D4D4D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700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" sz="700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average_score</a:t>
            </a:r>
            <a:endParaRPr sz="700">
              <a:solidFill>
                <a:srgbClr val="569CD6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1"/>
          <p:cNvSpPr txBox="1"/>
          <p:nvPr>
            <p:ph type="title"/>
          </p:nvPr>
        </p:nvSpPr>
        <p:spPr>
          <a:xfrm>
            <a:off x="1297500" y="657150"/>
            <a:ext cx="72615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Generowanie podsumowania tekstu</a:t>
            </a:r>
            <a:endParaRPr sz="3000"/>
          </a:p>
        </p:txBody>
      </p:sp>
      <p:sp>
        <p:nvSpPr>
          <p:cNvPr id="183" name="Google Shape;183;p21"/>
          <p:cNvSpPr txBox="1"/>
          <p:nvPr>
            <p:ph idx="1" type="body"/>
          </p:nvPr>
        </p:nvSpPr>
        <p:spPr>
          <a:xfrm>
            <a:off x="1297500" y="1307850"/>
            <a:ext cx="7038900" cy="340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798">
                <a:solidFill>
                  <a:srgbClr val="569CD6"/>
                </a:solidFill>
                <a:latin typeface="Courier New"/>
                <a:ea typeface="Courier New"/>
                <a:cs typeface="Courier New"/>
                <a:sym typeface="Courier New"/>
              </a:rPr>
              <a:t>def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798">
                <a:solidFill>
                  <a:srgbClr val="DCDCAA"/>
                </a:solidFill>
                <a:latin typeface="Courier New"/>
                <a:ea typeface="Courier New"/>
                <a:cs typeface="Courier New"/>
                <a:sym typeface="Courier New"/>
              </a:rPr>
              <a:t>_get_article_summary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798">
                <a:solidFill>
                  <a:srgbClr val="9CDCFE"/>
                </a:solidFill>
                <a:latin typeface="Courier New"/>
                <a:ea typeface="Courier New"/>
                <a:cs typeface="Courier New"/>
                <a:sym typeface="Courier New"/>
              </a:rPr>
              <a:t>sentences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798">
                <a:solidFill>
                  <a:srgbClr val="9CDCFE"/>
                </a:solidFill>
                <a:latin typeface="Courier New"/>
                <a:ea typeface="Courier New"/>
                <a:cs typeface="Courier New"/>
                <a:sym typeface="Courier New"/>
              </a:rPr>
              <a:t>sentence_weight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798">
                <a:solidFill>
                  <a:srgbClr val="9CDCFE"/>
                </a:solidFill>
                <a:latin typeface="Courier New"/>
                <a:ea typeface="Courier New"/>
                <a:cs typeface="Courier New"/>
                <a:sym typeface="Courier New"/>
              </a:rPr>
              <a:t>threshold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798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sentence_counter = </a:t>
            </a:r>
            <a:r>
              <a:rPr lang="en" sz="798">
                <a:solidFill>
                  <a:srgbClr val="B5CEA8"/>
                </a:solidFill>
                <a:latin typeface="Courier New"/>
                <a:ea typeface="Courier New"/>
                <a:cs typeface="Courier New"/>
                <a:sym typeface="Courier New"/>
              </a:rPr>
              <a:t>0</a:t>
            </a:r>
            <a:endParaRPr sz="798">
              <a:solidFill>
                <a:srgbClr val="B5CEA8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article_summary = </a:t>
            </a:r>
            <a:r>
              <a:rPr lang="en" sz="798">
                <a:solidFill>
                  <a:srgbClr val="CE9178"/>
                </a:solidFill>
                <a:latin typeface="Courier New"/>
                <a:ea typeface="Courier New"/>
                <a:cs typeface="Courier New"/>
                <a:sym typeface="Courier New"/>
              </a:rPr>
              <a:t>''</a:t>
            </a:r>
            <a:endParaRPr sz="798">
              <a:solidFill>
                <a:srgbClr val="CE9178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798">
              <a:solidFill>
                <a:srgbClr val="D4D4D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798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while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798">
                <a:solidFill>
                  <a:srgbClr val="82C6FF"/>
                </a:solidFill>
                <a:latin typeface="Courier New"/>
                <a:ea typeface="Courier New"/>
                <a:cs typeface="Courier New"/>
                <a:sym typeface="Courier New"/>
              </a:rPr>
              <a:t>not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article_summary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798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798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sentence </a:t>
            </a:r>
            <a:r>
              <a:rPr lang="en" sz="798">
                <a:solidFill>
                  <a:srgbClr val="82C6FF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sentences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798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798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sentence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[:</a:t>
            </a:r>
            <a:r>
              <a:rPr lang="en" sz="798">
                <a:solidFill>
                  <a:srgbClr val="B5CEA8"/>
                </a:solidFill>
                <a:latin typeface="Courier New"/>
                <a:ea typeface="Courier New"/>
                <a:cs typeface="Courier New"/>
                <a:sym typeface="Courier New"/>
              </a:rPr>
              <a:t>7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]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798">
                <a:solidFill>
                  <a:srgbClr val="82C6FF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sentence_weight </a:t>
            </a:r>
            <a:r>
              <a:rPr lang="en" sz="798">
                <a:solidFill>
                  <a:srgbClr val="82C6FF"/>
                </a:solidFill>
                <a:latin typeface="Courier New"/>
                <a:ea typeface="Courier New"/>
                <a:cs typeface="Courier New"/>
                <a:sym typeface="Courier New"/>
              </a:rPr>
              <a:t>and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sentence_weight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sentence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[:</a:t>
            </a:r>
            <a:r>
              <a:rPr lang="en" sz="798">
                <a:solidFill>
                  <a:srgbClr val="B5CEA8"/>
                </a:solidFill>
                <a:latin typeface="Courier New"/>
                <a:ea typeface="Courier New"/>
                <a:cs typeface="Courier New"/>
                <a:sym typeface="Courier New"/>
              </a:rPr>
              <a:t>7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]]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&gt;= 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threshold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):</a:t>
            </a:r>
            <a:endParaRPr sz="798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article_summary += </a:t>
            </a:r>
            <a:r>
              <a:rPr lang="en" sz="798">
                <a:solidFill>
                  <a:srgbClr val="CE9178"/>
                </a:solidFill>
                <a:latin typeface="Courier New"/>
                <a:ea typeface="Courier New"/>
                <a:cs typeface="Courier New"/>
                <a:sym typeface="Courier New"/>
              </a:rPr>
              <a:t>" "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+ sentence</a:t>
            </a:r>
            <a:endParaRPr sz="798">
              <a:solidFill>
                <a:srgbClr val="D4D4D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sentence_counter += </a:t>
            </a:r>
            <a:r>
              <a:rPr lang="en" sz="798">
                <a:solidFill>
                  <a:srgbClr val="B5CEA8"/>
                </a:solidFill>
                <a:latin typeface="Courier New"/>
                <a:ea typeface="Courier New"/>
                <a:cs typeface="Courier New"/>
                <a:sym typeface="Courier New"/>
              </a:rPr>
              <a:t>1</a:t>
            </a:r>
            <a:endParaRPr sz="798">
              <a:solidFill>
                <a:srgbClr val="B5CEA8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798">
                <a:solidFill>
                  <a:srgbClr val="6AA94F"/>
                </a:solidFill>
                <a:latin typeface="Courier New"/>
                <a:ea typeface="Courier New"/>
                <a:cs typeface="Courier New"/>
                <a:sym typeface="Courier New"/>
              </a:rPr>
              <a:t>#If article_summary is still empty, lower the </a:t>
            </a:r>
            <a:r>
              <a:rPr lang="en" sz="798">
                <a:solidFill>
                  <a:srgbClr val="6AA94F"/>
                </a:solidFill>
                <a:latin typeface="Courier New"/>
                <a:ea typeface="Courier New"/>
                <a:cs typeface="Courier New"/>
                <a:sym typeface="Courier New"/>
              </a:rPr>
              <a:t>threshold</a:t>
            </a:r>
            <a:r>
              <a:rPr lang="en" sz="798">
                <a:solidFill>
                  <a:srgbClr val="6AA94F"/>
                </a:solidFill>
                <a:latin typeface="Courier New"/>
                <a:ea typeface="Courier New"/>
                <a:cs typeface="Courier New"/>
                <a:sym typeface="Courier New"/>
              </a:rPr>
              <a:t> and try again</a:t>
            </a:r>
            <a:endParaRPr sz="798">
              <a:solidFill>
                <a:srgbClr val="6AA94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threshold -= </a:t>
            </a:r>
            <a:r>
              <a:rPr lang="en" sz="798">
                <a:solidFill>
                  <a:srgbClr val="B5CEA8"/>
                </a:solidFill>
                <a:latin typeface="Courier New"/>
                <a:ea typeface="Courier New"/>
                <a:cs typeface="Courier New"/>
                <a:sym typeface="Courier New"/>
              </a:rPr>
              <a:t>0.1</a:t>
            </a:r>
            <a:endParaRPr sz="798">
              <a:solidFill>
                <a:srgbClr val="B5CEA8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798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threshold &lt;= </a:t>
            </a:r>
            <a:r>
              <a:rPr lang="en" sz="798">
                <a:solidFill>
                  <a:srgbClr val="B5CEA8"/>
                </a:solidFill>
                <a:latin typeface="Courier New"/>
                <a:ea typeface="Courier New"/>
                <a:cs typeface="Courier New"/>
                <a:sym typeface="Courier New"/>
              </a:rPr>
              <a:t>0.2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798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798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break</a:t>
            </a:r>
            <a:endParaRPr sz="798">
              <a:solidFill>
                <a:srgbClr val="C586C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798">
              <a:solidFill>
                <a:srgbClr val="D4D4D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798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article_summary</a:t>
            </a:r>
            <a:endParaRPr sz="798">
              <a:solidFill>
                <a:srgbClr val="D4D4D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798">
              <a:solidFill>
                <a:srgbClr val="D4D4D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798">
              <a:solidFill>
                <a:srgbClr val="D4D4D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798">
                <a:solidFill>
                  <a:srgbClr val="569CD6"/>
                </a:solidFill>
                <a:latin typeface="Courier New"/>
                <a:ea typeface="Courier New"/>
                <a:cs typeface="Courier New"/>
                <a:sym typeface="Courier New"/>
              </a:rPr>
              <a:t>def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798">
                <a:solidFill>
                  <a:srgbClr val="DCDCAA"/>
                </a:solidFill>
                <a:latin typeface="Courier New"/>
                <a:ea typeface="Courier New"/>
                <a:cs typeface="Courier New"/>
                <a:sym typeface="Courier New"/>
              </a:rPr>
              <a:t>_run_article_summary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798">
                <a:solidFill>
                  <a:srgbClr val="9CDCFE"/>
                </a:solidFill>
                <a:latin typeface="Courier New"/>
                <a:ea typeface="Courier New"/>
                <a:cs typeface="Courier New"/>
                <a:sym typeface="Courier New"/>
              </a:rPr>
              <a:t>article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798">
                <a:solidFill>
                  <a:srgbClr val="9CDCFE"/>
                </a:solidFill>
                <a:latin typeface="Courier New"/>
                <a:ea typeface="Courier New"/>
                <a:cs typeface="Courier New"/>
                <a:sym typeface="Courier New"/>
              </a:rPr>
              <a:t>treshold_multiplier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" sz="798">
                <a:solidFill>
                  <a:srgbClr val="B5CEA8"/>
                </a:solidFill>
                <a:latin typeface="Courier New"/>
                <a:ea typeface="Courier New"/>
                <a:cs typeface="Courier New"/>
                <a:sym typeface="Courier New"/>
              </a:rPr>
              <a:t>1.5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798">
              <a:solidFill>
                <a:srgbClr val="6AA94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frequency_table = _create_dictionary_table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article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798">
              <a:solidFill>
                <a:srgbClr val="6AA94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sentences = sent_tokenize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article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798">
              <a:solidFill>
                <a:srgbClr val="6AA94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sentence_scores = _calculate_sentence_scores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sentences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frequency_table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798">
              <a:solidFill>
                <a:srgbClr val="6AA94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threshold = _calculate_average_score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sentence_scores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* treshold_multiplier</a:t>
            </a:r>
            <a:endParaRPr sz="798">
              <a:solidFill>
                <a:srgbClr val="6AA94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article_summary = _get_article_summary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sentences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sentence_scores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threshold</a:t>
            </a:r>
            <a:r>
              <a:rPr lang="en" sz="798">
                <a:solidFill>
                  <a:srgbClr val="DCDCDC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798">
              <a:solidFill>
                <a:srgbClr val="DCDCDC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798">
              <a:solidFill>
                <a:srgbClr val="D4D4D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714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798">
                <a:solidFill>
                  <a:srgbClr val="C586C0"/>
                </a:solidFill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" sz="798">
                <a:solidFill>
                  <a:srgbClr val="D4D4D4"/>
                </a:solidFill>
                <a:latin typeface="Courier New"/>
                <a:ea typeface="Courier New"/>
                <a:cs typeface="Courier New"/>
                <a:sym typeface="Courier New"/>
              </a:rPr>
              <a:t> article_summary</a:t>
            </a:r>
            <a:endParaRPr sz="798">
              <a:solidFill>
                <a:srgbClr val="569CD6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