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5" r:id="rId9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DD6A65F-68E8-4511-9413-D9B52AC2071D}" v="1134" dt="2023-12-20T16:44:08.300"/>
    <p1510:client id="{DF6A7838-1F66-4AC3-95EF-A2BF4898EFC3}" v="181" dt="2023-12-20T16:07:20.92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83"/>
    <p:restoredTop sz="94748"/>
  </p:normalViewPr>
  <p:slideViewPr>
    <p:cSldViewPr snapToGrid="0">
      <p:cViewPr varScale="1">
        <p:scale>
          <a:sx n="151" d="100"/>
          <a:sy n="151" d="100"/>
        </p:scale>
        <p:origin x="208" y="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5/10/relationships/revisionInfo" Target="revisionInfo.xml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bg_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A30D12F-C1A3-4516-821A-33C3F8043A1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F882D3A0-A42D-4074-B2CF-6D1FB9799919}">
      <dgm:prSet/>
      <dgm:spPr/>
      <dgm:t>
        <a:bodyPr/>
        <a:lstStyle/>
        <a:p>
          <a:r>
            <a:rPr lang="pl-PL" baseline="0"/>
            <a:t>Stworzenie narzędzia do podsumowywania tekstów</a:t>
          </a:r>
          <a:endParaRPr lang="en-US"/>
        </a:p>
      </dgm:t>
    </dgm:pt>
    <dgm:pt modelId="{598355A7-B9E8-4207-BB17-53C34963D143}" type="parTrans" cxnId="{5151B44A-C3D9-40E8-88CA-074E3755A134}">
      <dgm:prSet/>
      <dgm:spPr/>
      <dgm:t>
        <a:bodyPr/>
        <a:lstStyle/>
        <a:p>
          <a:endParaRPr lang="en-US"/>
        </a:p>
      </dgm:t>
    </dgm:pt>
    <dgm:pt modelId="{A1FBCBE6-8311-4FC1-9C59-1FB45319AAD3}" type="sibTrans" cxnId="{5151B44A-C3D9-40E8-88CA-074E3755A134}">
      <dgm:prSet/>
      <dgm:spPr/>
      <dgm:t>
        <a:bodyPr/>
        <a:lstStyle/>
        <a:p>
          <a:endParaRPr lang="en-US"/>
        </a:p>
      </dgm:t>
    </dgm:pt>
    <dgm:pt modelId="{4B76C2D3-55CA-412E-8F7F-209AC4936753}">
      <dgm:prSet/>
      <dgm:spPr/>
      <dgm:t>
        <a:bodyPr/>
        <a:lstStyle/>
        <a:p>
          <a:r>
            <a:rPr lang="pl-PL" baseline="0"/>
            <a:t>Porównanie modeli</a:t>
          </a:r>
          <a:endParaRPr lang="en-US"/>
        </a:p>
      </dgm:t>
    </dgm:pt>
    <dgm:pt modelId="{FBF917FE-69B4-4BC8-8FD7-AC4FDB106372}" type="parTrans" cxnId="{E63931A6-E338-49C3-93FE-EFE3533171F9}">
      <dgm:prSet/>
      <dgm:spPr/>
      <dgm:t>
        <a:bodyPr/>
        <a:lstStyle/>
        <a:p>
          <a:endParaRPr lang="en-US"/>
        </a:p>
      </dgm:t>
    </dgm:pt>
    <dgm:pt modelId="{E42071A3-E1C4-4E67-9F48-755C794FFDEA}" type="sibTrans" cxnId="{E63931A6-E338-49C3-93FE-EFE3533171F9}">
      <dgm:prSet/>
      <dgm:spPr/>
      <dgm:t>
        <a:bodyPr/>
        <a:lstStyle/>
        <a:p>
          <a:endParaRPr lang="en-US"/>
        </a:p>
      </dgm:t>
    </dgm:pt>
    <dgm:pt modelId="{F1E944F1-B813-458F-BBA0-CC0B05E4309D}">
      <dgm:prSet/>
      <dgm:spPr/>
      <dgm:t>
        <a:bodyPr/>
        <a:lstStyle/>
        <a:p>
          <a:r>
            <a:rPr lang="pl-PL" baseline="0"/>
            <a:t>Teza: Rodzaj modelu wpływa na dokładność podsumowywanych tekstów. </a:t>
          </a:r>
          <a:endParaRPr lang="en-US"/>
        </a:p>
      </dgm:t>
    </dgm:pt>
    <dgm:pt modelId="{F7EDCA66-FA15-433B-B14F-FAA728418B02}" type="parTrans" cxnId="{DC268D85-F0C4-4CAF-A5DB-033F396C091B}">
      <dgm:prSet/>
      <dgm:spPr/>
      <dgm:t>
        <a:bodyPr/>
        <a:lstStyle/>
        <a:p>
          <a:endParaRPr lang="en-US"/>
        </a:p>
      </dgm:t>
    </dgm:pt>
    <dgm:pt modelId="{20E71BD1-9F2C-4E9E-B708-EC9971A18DC7}" type="sibTrans" cxnId="{DC268D85-F0C4-4CAF-A5DB-033F396C091B}">
      <dgm:prSet/>
      <dgm:spPr/>
      <dgm:t>
        <a:bodyPr/>
        <a:lstStyle/>
        <a:p>
          <a:endParaRPr lang="en-US"/>
        </a:p>
      </dgm:t>
    </dgm:pt>
    <dgm:pt modelId="{F10DE870-2286-44D8-8BC3-E3997F4A9F08}" type="pres">
      <dgm:prSet presAssocID="{3A30D12F-C1A3-4516-821A-33C3F8043A17}" presName="linear" presStyleCnt="0">
        <dgm:presLayoutVars>
          <dgm:animLvl val="lvl"/>
          <dgm:resizeHandles val="exact"/>
        </dgm:presLayoutVars>
      </dgm:prSet>
      <dgm:spPr/>
    </dgm:pt>
    <dgm:pt modelId="{1B0D4FFD-607E-4C27-A83A-50DA3A594CF2}" type="pres">
      <dgm:prSet presAssocID="{F882D3A0-A42D-4074-B2CF-6D1FB9799919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EF8DB99B-CD8E-4D4B-9629-E45CA8EF2062}" type="pres">
      <dgm:prSet presAssocID="{A1FBCBE6-8311-4FC1-9C59-1FB45319AAD3}" presName="spacer" presStyleCnt="0"/>
      <dgm:spPr/>
    </dgm:pt>
    <dgm:pt modelId="{59565300-F1C6-49FA-9DA4-17C09B008182}" type="pres">
      <dgm:prSet presAssocID="{4B76C2D3-55CA-412E-8F7F-209AC4936753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F739E434-BB15-4CD3-8D8E-CB18B90D95CD}" type="pres">
      <dgm:prSet presAssocID="{E42071A3-E1C4-4E67-9F48-755C794FFDEA}" presName="spacer" presStyleCnt="0"/>
      <dgm:spPr/>
    </dgm:pt>
    <dgm:pt modelId="{06BDDD15-0D61-47CE-91BC-AC1D7F971DC3}" type="pres">
      <dgm:prSet presAssocID="{F1E944F1-B813-458F-BBA0-CC0B05E4309D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F0376619-8FBE-459A-BF9F-5C1FF901BCEF}" type="presOf" srcId="{F882D3A0-A42D-4074-B2CF-6D1FB9799919}" destId="{1B0D4FFD-607E-4C27-A83A-50DA3A594CF2}" srcOrd="0" destOrd="0" presId="urn:microsoft.com/office/officeart/2005/8/layout/vList2"/>
    <dgm:cxn modelId="{5151B44A-C3D9-40E8-88CA-074E3755A134}" srcId="{3A30D12F-C1A3-4516-821A-33C3F8043A17}" destId="{F882D3A0-A42D-4074-B2CF-6D1FB9799919}" srcOrd="0" destOrd="0" parTransId="{598355A7-B9E8-4207-BB17-53C34963D143}" sibTransId="{A1FBCBE6-8311-4FC1-9C59-1FB45319AAD3}"/>
    <dgm:cxn modelId="{A7573A64-BF44-414C-99B8-D2EA85BCF407}" type="presOf" srcId="{3A30D12F-C1A3-4516-821A-33C3F8043A17}" destId="{F10DE870-2286-44D8-8BC3-E3997F4A9F08}" srcOrd="0" destOrd="0" presId="urn:microsoft.com/office/officeart/2005/8/layout/vList2"/>
    <dgm:cxn modelId="{DC268D85-F0C4-4CAF-A5DB-033F396C091B}" srcId="{3A30D12F-C1A3-4516-821A-33C3F8043A17}" destId="{F1E944F1-B813-458F-BBA0-CC0B05E4309D}" srcOrd="2" destOrd="0" parTransId="{F7EDCA66-FA15-433B-B14F-FAA728418B02}" sibTransId="{20E71BD1-9F2C-4E9E-B708-EC9971A18DC7}"/>
    <dgm:cxn modelId="{E63931A6-E338-49C3-93FE-EFE3533171F9}" srcId="{3A30D12F-C1A3-4516-821A-33C3F8043A17}" destId="{4B76C2D3-55CA-412E-8F7F-209AC4936753}" srcOrd="1" destOrd="0" parTransId="{FBF917FE-69B4-4BC8-8FD7-AC4FDB106372}" sibTransId="{E42071A3-E1C4-4E67-9F48-755C794FFDEA}"/>
    <dgm:cxn modelId="{F195CBBB-F2E2-4918-891E-71ED06D2BAC0}" type="presOf" srcId="{4B76C2D3-55CA-412E-8F7F-209AC4936753}" destId="{59565300-F1C6-49FA-9DA4-17C09B008182}" srcOrd="0" destOrd="0" presId="urn:microsoft.com/office/officeart/2005/8/layout/vList2"/>
    <dgm:cxn modelId="{4EDD51FC-3B10-4736-914B-F27328429434}" type="presOf" srcId="{F1E944F1-B813-458F-BBA0-CC0B05E4309D}" destId="{06BDDD15-0D61-47CE-91BC-AC1D7F971DC3}" srcOrd="0" destOrd="0" presId="urn:microsoft.com/office/officeart/2005/8/layout/vList2"/>
    <dgm:cxn modelId="{39A371ED-9804-4403-BA5A-3EBC17422070}" type="presParOf" srcId="{F10DE870-2286-44D8-8BC3-E3997F4A9F08}" destId="{1B0D4FFD-607E-4C27-A83A-50DA3A594CF2}" srcOrd="0" destOrd="0" presId="urn:microsoft.com/office/officeart/2005/8/layout/vList2"/>
    <dgm:cxn modelId="{4D18EDE8-5643-44BE-BC35-990F69108234}" type="presParOf" srcId="{F10DE870-2286-44D8-8BC3-E3997F4A9F08}" destId="{EF8DB99B-CD8E-4D4B-9629-E45CA8EF2062}" srcOrd="1" destOrd="0" presId="urn:microsoft.com/office/officeart/2005/8/layout/vList2"/>
    <dgm:cxn modelId="{478D5EDC-0481-4BDD-8BEA-169DC0B342BB}" type="presParOf" srcId="{F10DE870-2286-44D8-8BC3-E3997F4A9F08}" destId="{59565300-F1C6-49FA-9DA4-17C09B008182}" srcOrd="2" destOrd="0" presId="urn:microsoft.com/office/officeart/2005/8/layout/vList2"/>
    <dgm:cxn modelId="{28871EE0-8C81-45DA-AB44-DDF2E39087D6}" type="presParOf" srcId="{F10DE870-2286-44D8-8BC3-E3997F4A9F08}" destId="{F739E434-BB15-4CD3-8D8E-CB18B90D95CD}" srcOrd="3" destOrd="0" presId="urn:microsoft.com/office/officeart/2005/8/layout/vList2"/>
    <dgm:cxn modelId="{CEABC0D8-8F3D-437F-BE79-EC31846602FC}" type="presParOf" srcId="{F10DE870-2286-44D8-8BC3-E3997F4A9F08}" destId="{06BDDD15-0D61-47CE-91BC-AC1D7F971DC3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550BC19-44CF-4882-AFFD-551812DF085D}" type="doc">
      <dgm:prSet loTypeId="urn:microsoft.com/office/officeart/2018/2/layout/IconLabelList" loCatId="icon" qsTypeId="urn:microsoft.com/office/officeart/2005/8/quickstyle/simple1" qsCatId="simple" csTypeId="urn:microsoft.com/office/officeart/2018/5/colors/Iconchunking_neutralbg_accent1_2" csCatId="accent1" phldr="1"/>
      <dgm:spPr/>
      <dgm:t>
        <a:bodyPr/>
        <a:lstStyle/>
        <a:p>
          <a:endParaRPr lang="en-US"/>
        </a:p>
      </dgm:t>
    </dgm:pt>
    <dgm:pt modelId="{641E6214-B920-4A12-90C8-2CE16EA101C1}">
      <dgm:prSet/>
      <dgm:spPr/>
      <dgm:t>
        <a:bodyPr/>
        <a:lstStyle/>
        <a:p>
          <a:r>
            <a:rPr lang="pl-PL"/>
            <a:t>Nasza aplikacja działa </a:t>
          </a:r>
          <a:r>
            <a:rPr lang="pl-PL">
              <a:sym typeface="Wingdings" panose="05000000000000000000" pitchFamily="2" charset="2"/>
            </a:rPr>
            <a:t></a:t>
          </a:r>
          <a:endParaRPr lang="en-US"/>
        </a:p>
      </dgm:t>
    </dgm:pt>
    <dgm:pt modelId="{BEAB5C1B-8E58-4068-A55F-E3705F52C95C}" type="parTrans" cxnId="{C02AF2D7-5AA1-444A-B082-2E0BC8B428D1}">
      <dgm:prSet/>
      <dgm:spPr/>
      <dgm:t>
        <a:bodyPr/>
        <a:lstStyle/>
        <a:p>
          <a:endParaRPr lang="en-US"/>
        </a:p>
      </dgm:t>
    </dgm:pt>
    <dgm:pt modelId="{2F28924C-6D52-47CD-8634-F203739B43C3}" type="sibTrans" cxnId="{C02AF2D7-5AA1-444A-B082-2E0BC8B428D1}">
      <dgm:prSet/>
      <dgm:spPr/>
      <dgm:t>
        <a:bodyPr/>
        <a:lstStyle/>
        <a:p>
          <a:endParaRPr lang="en-US"/>
        </a:p>
      </dgm:t>
    </dgm:pt>
    <dgm:pt modelId="{96F1B70E-296C-40E4-94F3-C82CF9FBE063}">
      <dgm:prSet/>
      <dgm:spPr/>
      <dgm:t>
        <a:bodyPr/>
        <a:lstStyle/>
        <a:p>
          <a:r>
            <a:rPr lang="pl-PL"/>
            <a:t>Wybór modelu ma znaczenie </a:t>
          </a:r>
          <a:endParaRPr lang="en-US"/>
        </a:p>
      </dgm:t>
    </dgm:pt>
    <dgm:pt modelId="{3CD93180-5F5D-477E-96AA-5E3D01B622F0}" type="parTrans" cxnId="{733ADA93-15E0-4DE8-9BC5-6379FBBA9656}">
      <dgm:prSet/>
      <dgm:spPr/>
      <dgm:t>
        <a:bodyPr/>
        <a:lstStyle/>
        <a:p>
          <a:endParaRPr lang="en-US"/>
        </a:p>
      </dgm:t>
    </dgm:pt>
    <dgm:pt modelId="{D7F681FB-E98A-42CB-A429-DB4AADD68D7E}" type="sibTrans" cxnId="{733ADA93-15E0-4DE8-9BC5-6379FBBA9656}">
      <dgm:prSet/>
      <dgm:spPr/>
      <dgm:t>
        <a:bodyPr/>
        <a:lstStyle/>
        <a:p>
          <a:endParaRPr lang="en-US"/>
        </a:p>
      </dgm:t>
    </dgm:pt>
    <dgm:pt modelId="{B65ACC3E-31F9-4BF0-950D-629BFF4312DB}">
      <dgm:prSet/>
      <dgm:spPr/>
      <dgm:t>
        <a:bodyPr/>
        <a:lstStyle/>
        <a:p>
          <a:r>
            <a:rPr lang="pl-PL"/>
            <a:t>Wybór </a:t>
          </a:r>
          <a:r>
            <a:rPr lang="pl-PL" b="1" u="sng"/>
            <a:t>przeznaczenia</a:t>
          </a:r>
          <a:r>
            <a:rPr lang="pl-PL"/>
            <a:t> modelu jest istotny</a:t>
          </a:r>
          <a:endParaRPr lang="en-US"/>
        </a:p>
      </dgm:t>
    </dgm:pt>
    <dgm:pt modelId="{1A5A80D1-CB97-46F7-A9A1-AD71EB206612}" type="parTrans" cxnId="{B9DD7FB7-3200-4CDB-A4F3-7157D2DA8737}">
      <dgm:prSet/>
      <dgm:spPr/>
      <dgm:t>
        <a:bodyPr/>
        <a:lstStyle/>
        <a:p>
          <a:endParaRPr lang="en-US"/>
        </a:p>
      </dgm:t>
    </dgm:pt>
    <dgm:pt modelId="{8A90EBEF-BF5A-4CDE-9830-2B2B415C71F2}" type="sibTrans" cxnId="{B9DD7FB7-3200-4CDB-A4F3-7157D2DA8737}">
      <dgm:prSet/>
      <dgm:spPr/>
      <dgm:t>
        <a:bodyPr/>
        <a:lstStyle/>
        <a:p>
          <a:endParaRPr lang="en-US"/>
        </a:p>
      </dgm:t>
    </dgm:pt>
    <dgm:pt modelId="{EFD7CD98-0894-40D4-8007-397154D73152}">
      <dgm:prSet/>
      <dgm:spPr/>
      <dgm:t>
        <a:bodyPr/>
        <a:lstStyle/>
        <a:p>
          <a:r>
            <a:rPr lang="pl-PL" b="1"/>
            <a:t>„Do wszystkiego </a:t>
          </a:r>
        </a:p>
        <a:p>
          <a:r>
            <a:rPr lang="pl-PL" b="1"/>
            <a:t>= </a:t>
          </a:r>
        </a:p>
        <a:p>
          <a:r>
            <a:rPr lang="pl-PL" b="1"/>
            <a:t>do niczego”</a:t>
          </a:r>
          <a:endParaRPr lang="en-US"/>
        </a:p>
      </dgm:t>
    </dgm:pt>
    <dgm:pt modelId="{DFE10E9C-D528-493F-84D1-694F2AC85664}" type="parTrans" cxnId="{210923AE-F1F9-4017-9DB1-12AE04DCB25C}">
      <dgm:prSet/>
      <dgm:spPr/>
      <dgm:t>
        <a:bodyPr/>
        <a:lstStyle/>
        <a:p>
          <a:endParaRPr lang="en-US"/>
        </a:p>
      </dgm:t>
    </dgm:pt>
    <dgm:pt modelId="{B17B01EE-13FC-4EEE-AAE4-37A6AC538ECC}" type="sibTrans" cxnId="{210923AE-F1F9-4017-9DB1-12AE04DCB25C}">
      <dgm:prSet/>
      <dgm:spPr/>
      <dgm:t>
        <a:bodyPr/>
        <a:lstStyle/>
        <a:p>
          <a:endParaRPr lang="en-US"/>
        </a:p>
      </dgm:t>
    </dgm:pt>
    <dgm:pt modelId="{59C6391B-C470-4562-9DA8-16DDF916BDB9}" type="pres">
      <dgm:prSet presAssocID="{1550BC19-44CF-4882-AFFD-551812DF085D}" presName="root" presStyleCnt="0">
        <dgm:presLayoutVars>
          <dgm:dir/>
          <dgm:resizeHandles val="exact"/>
        </dgm:presLayoutVars>
      </dgm:prSet>
      <dgm:spPr/>
    </dgm:pt>
    <dgm:pt modelId="{878FEB6B-5D0C-4DAE-BC64-E022C36D1D69}" type="pres">
      <dgm:prSet presAssocID="{641E6214-B920-4A12-90C8-2CE16EA101C1}" presName="compNode" presStyleCnt="0"/>
      <dgm:spPr/>
    </dgm:pt>
    <dgm:pt modelId="{1720551E-FCCC-4AAC-BF9B-3DEF78DC19BA}" type="pres">
      <dgm:prSet presAssocID="{641E6214-B920-4A12-90C8-2CE16EA101C1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mart Phone"/>
        </a:ext>
      </dgm:extLst>
    </dgm:pt>
    <dgm:pt modelId="{57418289-51E5-4F99-8510-5F2221FF9028}" type="pres">
      <dgm:prSet presAssocID="{641E6214-B920-4A12-90C8-2CE16EA101C1}" presName="spaceRect" presStyleCnt="0"/>
      <dgm:spPr/>
    </dgm:pt>
    <dgm:pt modelId="{C26611A9-C42A-491F-85F6-71740CD6BB30}" type="pres">
      <dgm:prSet presAssocID="{641E6214-B920-4A12-90C8-2CE16EA101C1}" presName="textRect" presStyleLbl="revTx" presStyleIdx="0" presStyleCnt="4">
        <dgm:presLayoutVars>
          <dgm:chMax val="1"/>
          <dgm:chPref val="1"/>
        </dgm:presLayoutVars>
      </dgm:prSet>
      <dgm:spPr/>
    </dgm:pt>
    <dgm:pt modelId="{F13B51D8-C3B7-454E-AC4B-B5661946F267}" type="pres">
      <dgm:prSet presAssocID="{2F28924C-6D52-47CD-8634-F203739B43C3}" presName="sibTrans" presStyleCnt="0"/>
      <dgm:spPr/>
    </dgm:pt>
    <dgm:pt modelId="{B6340840-69C6-4865-AB50-050FD15C120E}" type="pres">
      <dgm:prSet presAssocID="{96F1B70E-296C-40E4-94F3-C82CF9FBE063}" presName="compNode" presStyleCnt="0"/>
      <dgm:spPr/>
    </dgm:pt>
    <dgm:pt modelId="{8C66D721-CB75-489B-B307-F1B5E257D694}" type="pres">
      <dgm:prSet presAssocID="{96F1B70E-296C-40E4-94F3-C82CF9FBE063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465852BB-7D51-4869-81EB-5ACBEBBBD27F}" type="pres">
      <dgm:prSet presAssocID="{96F1B70E-296C-40E4-94F3-C82CF9FBE063}" presName="spaceRect" presStyleCnt="0"/>
      <dgm:spPr/>
    </dgm:pt>
    <dgm:pt modelId="{0A4576B8-F4A5-4C50-9E4A-3DD683D01FD6}" type="pres">
      <dgm:prSet presAssocID="{96F1B70E-296C-40E4-94F3-C82CF9FBE063}" presName="textRect" presStyleLbl="revTx" presStyleIdx="1" presStyleCnt="4">
        <dgm:presLayoutVars>
          <dgm:chMax val="1"/>
          <dgm:chPref val="1"/>
        </dgm:presLayoutVars>
      </dgm:prSet>
      <dgm:spPr/>
    </dgm:pt>
    <dgm:pt modelId="{6E5CF6A1-04F2-4AAE-9B78-DC91686F2762}" type="pres">
      <dgm:prSet presAssocID="{D7F681FB-E98A-42CB-A429-DB4AADD68D7E}" presName="sibTrans" presStyleCnt="0"/>
      <dgm:spPr/>
    </dgm:pt>
    <dgm:pt modelId="{43F8EAB5-D4F8-4400-819A-47B3A5E527DD}" type="pres">
      <dgm:prSet presAssocID="{B65ACC3E-31F9-4BF0-950D-629BFF4312DB}" presName="compNode" presStyleCnt="0"/>
      <dgm:spPr/>
    </dgm:pt>
    <dgm:pt modelId="{6309A122-6426-4CDA-957D-57152A0E102C}" type="pres">
      <dgm:prSet presAssocID="{B65ACC3E-31F9-4BF0-950D-629BFF4312DB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Znacznik wyboru"/>
        </a:ext>
      </dgm:extLst>
    </dgm:pt>
    <dgm:pt modelId="{4892A456-1A2D-4787-A171-D000CAC00C0E}" type="pres">
      <dgm:prSet presAssocID="{B65ACC3E-31F9-4BF0-950D-629BFF4312DB}" presName="spaceRect" presStyleCnt="0"/>
      <dgm:spPr/>
    </dgm:pt>
    <dgm:pt modelId="{C11C7EE0-37B6-4AA7-9813-9926B7A49673}" type="pres">
      <dgm:prSet presAssocID="{B65ACC3E-31F9-4BF0-950D-629BFF4312DB}" presName="textRect" presStyleLbl="revTx" presStyleIdx="2" presStyleCnt="4">
        <dgm:presLayoutVars>
          <dgm:chMax val="1"/>
          <dgm:chPref val="1"/>
        </dgm:presLayoutVars>
      </dgm:prSet>
      <dgm:spPr/>
    </dgm:pt>
    <dgm:pt modelId="{E09CE3E2-9290-426C-97C0-FB2E62606FAC}" type="pres">
      <dgm:prSet presAssocID="{8A90EBEF-BF5A-4CDE-9830-2B2B415C71F2}" presName="sibTrans" presStyleCnt="0"/>
      <dgm:spPr/>
    </dgm:pt>
    <dgm:pt modelId="{4298EE23-EF62-4230-A247-059751C7A223}" type="pres">
      <dgm:prSet presAssocID="{EFD7CD98-0894-40D4-8007-397154D73152}" presName="compNode" presStyleCnt="0"/>
      <dgm:spPr/>
    </dgm:pt>
    <dgm:pt modelId="{39D3EE07-15FF-494A-AE0F-7BF45172CC64}" type="pres">
      <dgm:prSet presAssocID="{EFD7CD98-0894-40D4-8007-397154D73152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Angel Face Outline"/>
        </a:ext>
      </dgm:extLst>
    </dgm:pt>
    <dgm:pt modelId="{ACAB535E-AEF1-4F89-9F23-1F15D6DE5E65}" type="pres">
      <dgm:prSet presAssocID="{EFD7CD98-0894-40D4-8007-397154D73152}" presName="spaceRect" presStyleCnt="0"/>
      <dgm:spPr/>
    </dgm:pt>
    <dgm:pt modelId="{87F3639C-0DFB-4E8D-8DF7-A4F00CE0470C}" type="pres">
      <dgm:prSet presAssocID="{EFD7CD98-0894-40D4-8007-397154D73152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B7148350-B8F8-4CC5-98E1-041849424680}" type="presOf" srcId="{641E6214-B920-4A12-90C8-2CE16EA101C1}" destId="{C26611A9-C42A-491F-85F6-71740CD6BB30}" srcOrd="0" destOrd="0" presId="urn:microsoft.com/office/officeart/2018/2/layout/IconLabelList"/>
    <dgm:cxn modelId="{733ADA93-15E0-4DE8-9BC5-6379FBBA9656}" srcId="{1550BC19-44CF-4882-AFFD-551812DF085D}" destId="{96F1B70E-296C-40E4-94F3-C82CF9FBE063}" srcOrd="1" destOrd="0" parTransId="{3CD93180-5F5D-477E-96AA-5E3D01B622F0}" sibTransId="{D7F681FB-E98A-42CB-A429-DB4AADD68D7E}"/>
    <dgm:cxn modelId="{8BF940A6-01FB-4D0A-86B8-993BAC8E8511}" type="presOf" srcId="{EFD7CD98-0894-40D4-8007-397154D73152}" destId="{87F3639C-0DFB-4E8D-8DF7-A4F00CE0470C}" srcOrd="0" destOrd="0" presId="urn:microsoft.com/office/officeart/2018/2/layout/IconLabelList"/>
    <dgm:cxn modelId="{210923AE-F1F9-4017-9DB1-12AE04DCB25C}" srcId="{1550BC19-44CF-4882-AFFD-551812DF085D}" destId="{EFD7CD98-0894-40D4-8007-397154D73152}" srcOrd="3" destOrd="0" parTransId="{DFE10E9C-D528-493F-84D1-694F2AC85664}" sibTransId="{B17B01EE-13FC-4EEE-AAE4-37A6AC538ECC}"/>
    <dgm:cxn modelId="{7D10D5B0-0A47-4430-9F47-6651DF43665D}" type="presOf" srcId="{1550BC19-44CF-4882-AFFD-551812DF085D}" destId="{59C6391B-C470-4562-9DA8-16DDF916BDB9}" srcOrd="0" destOrd="0" presId="urn:microsoft.com/office/officeart/2018/2/layout/IconLabelList"/>
    <dgm:cxn modelId="{B9DD7FB7-3200-4CDB-A4F3-7157D2DA8737}" srcId="{1550BC19-44CF-4882-AFFD-551812DF085D}" destId="{B65ACC3E-31F9-4BF0-950D-629BFF4312DB}" srcOrd="2" destOrd="0" parTransId="{1A5A80D1-CB97-46F7-A9A1-AD71EB206612}" sibTransId="{8A90EBEF-BF5A-4CDE-9830-2B2B415C71F2}"/>
    <dgm:cxn modelId="{C02AF2D7-5AA1-444A-B082-2E0BC8B428D1}" srcId="{1550BC19-44CF-4882-AFFD-551812DF085D}" destId="{641E6214-B920-4A12-90C8-2CE16EA101C1}" srcOrd="0" destOrd="0" parTransId="{BEAB5C1B-8E58-4068-A55F-E3705F52C95C}" sibTransId="{2F28924C-6D52-47CD-8634-F203739B43C3}"/>
    <dgm:cxn modelId="{33A1CEF1-6830-4A72-938B-1AFF4EBF5A9B}" type="presOf" srcId="{96F1B70E-296C-40E4-94F3-C82CF9FBE063}" destId="{0A4576B8-F4A5-4C50-9E4A-3DD683D01FD6}" srcOrd="0" destOrd="0" presId="urn:microsoft.com/office/officeart/2018/2/layout/IconLabelList"/>
    <dgm:cxn modelId="{5EB68BF2-6C2A-4241-B077-F3393EABE1C1}" type="presOf" srcId="{B65ACC3E-31F9-4BF0-950D-629BFF4312DB}" destId="{C11C7EE0-37B6-4AA7-9813-9926B7A49673}" srcOrd="0" destOrd="0" presId="urn:microsoft.com/office/officeart/2018/2/layout/IconLabelList"/>
    <dgm:cxn modelId="{B3C72DBE-3BA0-4C21-8009-1DA2D7BC85E8}" type="presParOf" srcId="{59C6391B-C470-4562-9DA8-16DDF916BDB9}" destId="{878FEB6B-5D0C-4DAE-BC64-E022C36D1D69}" srcOrd="0" destOrd="0" presId="urn:microsoft.com/office/officeart/2018/2/layout/IconLabelList"/>
    <dgm:cxn modelId="{44269D59-6972-49BE-BA84-78855EFCF6D1}" type="presParOf" srcId="{878FEB6B-5D0C-4DAE-BC64-E022C36D1D69}" destId="{1720551E-FCCC-4AAC-BF9B-3DEF78DC19BA}" srcOrd="0" destOrd="0" presId="urn:microsoft.com/office/officeart/2018/2/layout/IconLabelList"/>
    <dgm:cxn modelId="{F59F2C6C-4A2F-4621-8014-285C07188EFE}" type="presParOf" srcId="{878FEB6B-5D0C-4DAE-BC64-E022C36D1D69}" destId="{57418289-51E5-4F99-8510-5F2221FF9028}" srcOrd="1" destOrd="0" presId="urn:microsoft.com/office/officeart/2018/2/layout/IconLabelList"/>
    <dgm:cxn modelId="{F3DA5B60-7F90-4546-89ED-CDF9645E43FE}" type="presParOf" srcId="{878FEB6B-5D0C-4DAE-BC64-E022C36D1D69}" destId="{C26611A9-C42A-491F-85F6-71740CD6BB30}" srcOrd="2" destOrd="0" presId="urn:microsoft.com/office/officeart/2018/2/layout/IconLabelList"/>
    <dgm:cxn modelId="{A5BB54BE-918E-4B9D-90D4-EFBE177027DD}" type="presParOf" srcId="{59C6391B-C470-4562-9DA8-16DDF916BDB9}" destId="{F13B51D8-C3B7-454E-AC4B-B5661946F267}" srcOrd="1" destOrd="0" presId="urn:microsoft.com/office/officeart/2018/2/layout/IconLabelList"/>
    <dgm:cxn modelId="{0262EC76-A07A-480E-9740-B4D1856BC592}" type="presParOf" srcId="{59C6391B-C470-4562-9DA8-16DDF916BDB9}" destId="{B6340840-69C6-4865-AB50-050FD15C120E}" srcOrd="2" destOrd="0" presId="urn:microsoft.com/office/officeart/2018/2/layout/IconLabelList"/>
    <dgm:cxn modelId="{DE018124-F6F3-43BF-B065-4DEB89DCD3AC}" type="presParOf" srcId="{B6340840-69C6-4865-AB50-050FD15C120E}" destId="{8C66D721-CB75-489B-B307-F1B5E257D694}" srcOrd="0" destOrd="0" presId="urn:microsoft.com/office/officeart/2018/2/layout/IconLabelList"/>
    <dgm:cxn modelId="{601719B5-957E-404D-8B98-DA6909A3F937}" type="presParOf" srcId="{B6340840-69C6-4865-AB50-050FD15C120E}" destId="{465852BB-7D51-4869-81EB-5ACBEBBBD27F}" srcOrd="1" destOrd="0" presId="urn:microsoft.com/office/officeart/2018/2/layout/IconLabelList"/>
    <dgm:cxn modelId="{EE2F1EF8-D59A-4FC3-9C6E-E4493B761893}" type="presParOf" srcId="{B6340840-69C6-4865-AB50-050FD15C120E}" destId="{0A4576B8-F4A5-4C50-9E4A-3DD683D01FD6}" srcOrd="2" destOrd="0" presId="urn:microsoft.com/office/officeart/2018/2/layout/IconLabelList"/>
    <dgm:cxn modelId="{52DC980B-C8C7-4F56-BBC8-9243D5ABEE68}" type="presParOf" srcId="{59C6391B-C470-4562-9DA8-16DDF916BDB9}" destId="{6E5CF6A1-04F2-4AAE-9B78-DC91686F2762}" srcOrd="3" destOrd="0" presId="urn:microsoft.com/office/officeart/2018/2/layout/IconLabelList"/>
    <dgm:cxn modelId="{322184AF-27E2-4E55-B51B-0DEA6ABD0D14}" type="presParOf" srcId="{59C6391B-C470-4562-9DA8-16DDF916BDB9}" destId="{43F8EAB5-D4F8-4400-819A-47B3A5E527DD}" srcOrd="4" destOrd="0" presId="urn:microsoft.com/office/officeart/2018/2/layout/IconLabelList"/>
    <dgm:cxn modelId="{C7DD1D23-EAA7-42B6-818F-C43A2B6B5E07}" type="presParOf" srcId="{43F8EAB5-D4F8-4400-819A-47B3A5E527DD}" destId="{6309A122-6426-4CDA-957D-57152A0E102C}" srcOrd="0" destOrd="0" presId="urn:microsoft.com/office/officeart/2018/2/layout/IconLabelList"/>
    <dgm:cxn modelId="{A868B4E1-C5F9-4CAB-AFEE-61CD5B908D81}" type="presParOf" srcId="{43F8EAB5-D4F8-4400-819A-47B3A5E527DD}" destId="{4892A456-1A2D-4787-A171-D000CAC00C0E}" srcOrd="1" destOrd="0" presId="urn:microsoft.com/office/officeart/2018/2/layout/IconLabelList"/>
    <dgm:cxn modelId="{A21BC29F-FAE4-460D-8D62-B51A31955D30}" type="presParOf" srcId="{43F8EAB5-D4F8-4400-819A-47B3A5E527DD}" destId="{C11C7EE0-37B6-4AA7-9813-9926B7A49673}" srcOrd="2" destOrd="0" presId="urn:microsoft.com/office/officeart/2018/2/layout/IconLabelList"/>
    <dgm:cxn modelId="{1913564B-DF10-415B-A1AE-C1F30510096D}" type="presParOf" srcId="{59C6391B-C470-4562-9DA8-16DDF916BDB9}" destId="{E09CE3E2-9290-426C-97C0-FB2E62606FAC}" srcOrd="5" destOrd="0" presId="urn:microsoft.com/office/officeart/2018/2/layout/IconLabelList"/>
    <dgm:cxn modelId="{50E7D4D0-742A-4DF0-9D93-ED792C347D52}" type="presParOf" srcId="{59C6391B-C470-4562-9DA8-16DDF916BDB9}" destId="{4298EE23-EF62-4230-A247-059751C7A223}" srcOrd="6" destOrd="0" presId="urn:microsoft.com/office/officeart/2018/2/layout/IconLabelList"/>
    <dgm:cxn modelId="{27151C45-8B5C-469D-A7D5-CEAE2CBBAA50}" type="presParOf" srcId="{4298EE23-EF62-4230-A247-059751C7A223}" destId="{39D3EE07-15FF-494A-AE0F-7BF45172CC64}" srcOrd="0" destOrd="0" presId="urn:microsoft.com/office/officeart/2018/2/layout/IconLabelList"/>
    <dgm:cxn modelId="{86689A40-0FE5-43C6-A78A-02F3D51B0946}" type="presParOf" srcId="{4298EE23-EF62-4230-A247-059751C7A223}" destId="{ACAB535E-AEF1-4F89-9F23-1F15D6DE5E65}" srcOrd="1" destOrd="0" presId="urn:microsoft.com/office/officeart/2018/2/layout/IconLabelList"/>
    <dgm:cxn modelId="{195B1E6D-8E69-4E4C-979A-810BE9E8F4F3}" type="presParOf" srcId="{4298EE23-EF62-4230-A247-059751C7A223}" destId="{87F3639C-0DFB-4E8D-8DF7-A4F00CE0470C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0D4FFD-607E-4C27-A83A-50DA3A594CF2}">
      <dsp:nvSpPr>
        <dsp:cNvPr id="0" name=""/>
        <dsp:cNvSpPr/>
      </dsp:nvSpPr>
      <dsp:spPr>
        <a:xfrm>
          <a:off x="0" y="48968"/>
          <a:ext cx="8595360" cy="1352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3400" kern="1200" baseline="0"/>
            <a:t>Stworzenie narzędzia do podsumowywania tekstów</a:t>
          </a:r>
          <a:endParaRPr lang="en-US" sz="3400" kern="1200"/>
        </a:p>
      </dsp:txBody>
      <dsp:txXfrm>
        <a:off x="66025" y="114993"/>
        <a:ext cx="8463310" cy="1220470"/>
      </dsp:txXfrm>
    </dsp:sp>
    <dsp:sp modelId="{59565300-F1C6-49FA-9DA4-17C09B008182}">
      <dsp:nvSpPr>
        <dsp:cNvPr id="0" name=""/>
        <dsp:cNvSpPr/>
      </dsp:nvSpPr>
      <dsp:spPr>
        <a:xfrm>
          <a:off x="0" y="1499408"/>
          <a:ext cx="8595360" cy="1352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3400" kern="1200" baseline="0"/>
            <a:t>Porównanie modeli</a:t>
          </a:r>
          <a:endParaRPr lang="en-US" sz="3400" kern="1200"/>
        </a:p>
      </dsp:txBody>
      <dsp:txXfrm>
        <a:off x="66025" y="1565433"/>
        <a:ext cx="8463310" cy="1220470"/>
      </dsp:txXfrm>
    </dsp:sp>
    <dsp:sp modelId="{06BDDD15-0D61-47CE-91BC-AC1D7F971DC3}">
      <dsp:nvSpPr>
        <dsp:cNvPr id="0" name=""/>
        <dsp:cNvSpPr/>
      </dsp:nvSpPr>
      <dsp:spPr>
        <a:xfrm>
          <a:off x="0" y="2949848"/>
          <a:ext cx="8595360" cy="1352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3400" kern="1200" baseline="0"/>
            <a:t>Teza: Rodzaj modelu wpływa na dokładność podsumowywanych tekstów. </a:t>
          </a:r>
          <a:endParaRPr lang="en-US" sz="3400" kern="1200"/>
        </a:p>
      </dsp:txBody>
      <dsp:txXfrm>
        <a:off x="66025" y="3015873"/>
        <a:ext cx="8463310" cy="122047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20551E-FCCC-4AAC-BF9B-3DEF78DC19BA}">
      <dsp:nvSpPr>
        <dsp:cNvPr id="0" name=""/>
        <dsp:cNvSpPr/>
      </dsp:nvSpPr>
      <dsp:spPr>
        <a:xfrm>
          <a:off x="851106" y="1134079"/>
          <a:ext cx="923318" cy="92331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397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6611A9-C42A-491F-85F6-71740CD6BB30}">
      <dsp:nvSpPr>
        <dsp:cNvPr id="0" name=""/>
        <dsp:cNvSpPr/>
      </dsp:nvSpPr>
      <dsp:spPr>
        <a:xfrm>
          <a:off x="286856" y="2347398"/>
          <a:ext cx="2051818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300" kern="1200"/>
            <a:t>Nasza aplikacja działa </a:t>
          </a:r>
          <a:r>
            <a:rPr lang="pl-PL" sz="1300" kern="1200">
              <a:sym typeface="Wingdings" panose="05000000000000000000" pitchFamily="2" charset="2"/>
            </a:rPr>
            <a:t></a:t>
          </a:r>
          <a:endParaRPr lang="en-US" sz="1300" kern="1200"/>
        </a:p>
      </dsp:txBody>
      <dsp:txXfrm>
        <a:off x="286856" y="2347398"/>
        <a:ext cx="2051818" cy="720000"/>
      </dsp:txXfrm>
    </dsp:sp>
    <dsp:sp modelId="{8C66D721-CB75-489B-B307-F1B5E257D694}">
      <dsp:nvSpPr>
        <dsp:cNvPr id="0" name=""/>
        <dsp:cNvSpPr/>
      </dsp:nvSpPr>
      <dsp:spPr>
        <a:xfrm>
          <a:off x="3261992" y="1134079"/>
          <a:ext cx="923318" cy="92331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397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4576B8-F4A5-4C50-9E4A-3DD683D01FD6}">
      <dsp:nvSpPr>
        <dsp:cNvPr id="0" name=""/>
        <dsp:cNvSpPr/>
      </dsp:nvSpPr>
      <dsp:spPr>
        <a:xfrm>
          <a:off x="2697742" y="2347398"/>
          <a:ext cx="2051818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300" kern="1200"/>
            <a:t>Wybór modelu ma znaczenie </a:t>
          </a:r>
          <a:endParaRPr lang="en-US" sz="1300" kern="1200"/>
        </a:p>
      </dsp:txBody>
      <dsp:txXfrm>
        <a:off x="2697742" y="2347398"/>
        <a:ext cx="2051818" cy="720000"/>
      </dsp:txXfrm>
    </dsp:sp>
    <dsp:sp modelId="{6309A122-6426-4CDA-957D-57152A0E102C}">
      <dsp:nvSpPr>
        <dsp:cNvPr id="0" name=""/>
        <dsp:cNvSpPr/>
      </dsp:nvSpPr>
      <dsp:spPr>
        <a:xfrm>
          <a:off x="5672879" y="1134079"/>
          <a:ext cx="923318" cy="923318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397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1C7EE0-37B6-4AA7-9813-9926B7A49673}">
      <dsp:nvSpPr>
        <dsp:cNvPr id="0" name=""/>
        <dsp:cNvSpPr/>
      </dsp:nvSpPr>
      <dsp:spPr>
        <a:xfrm>
          <a:off x="5108629" y="2347398"/>
          <a:ext cx="2051818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300" kern="1200"/>
            <a:t>Wybór </a:t>
          </a:r>
          <a:r>
            <a:rPr lang="pl-PL" sz="1300" b="1" u="sng" kern="1200"/>
            <a:t>przeznaczenia</a:t>
          </a:r>
          <a:r>
            <a:rPr lang="pl-PL" sz="1300" kern="1200"/>
            <a:t> modelu jest istotny</a:t>
          </a:r>
          <a:endParaRPr lang="en-US" sz="1300" kern="1200"/>
        </a:p>
      </dsp:txBody>
      <dsp:txXfrm>
        <a:off x="5108629" y="2347398"/>
        <a:ext cx="2051818" cy="720000"/>
      </dsp:txXfrm>
    </dsp:sp>
    <dsp:sp modelId="{39D3EE07-15FF-494A-AE0F-7BF45172CC64}">
      <dsp:nvSpPr>
        <dsp:cNvPr id="0" name=""/>
        <dsp:cNvSpPr/>
      </dsp:nvSpPr>
      <dsp:spPr>
        <a:xfrm>
          <a:off x="8083766" y="1134079"/>
          <a:ext cx="923318" cy="923318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397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F3639C-0DFB-4E8D-8DF7-A4F00CE0470C}">
      <dsp:nvSpPr>
        <dsp:cNvPr id="0" name=""/>
        <dsp:cNvSpPr/>
      </dsp:nvSpPr>
      <dsp:spPr>
        <a:xfrm>
          <a:off x="7519516" y="2347398"/>
          <a:ext cx="2051818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300" b="1" kern="1200"/>
            <a:t>„Do wszystkiego </a:t>
          </a:r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300" b="1" kern="1200"/>
            <a:t>= </a:t>
          </a:r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300" b="1" kern="1200"/>
            <a:t>do niczego”</a:t>
          </a:r>
          <a:endParaRPr lang="en-US" sz="1300" kern="1200"/>
        </a:p>
      </dsp:txBody>
      <dsp:txXfrm>
        <a:off x="7519516" y="2347398"/>
        <a:ext cx="2051818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9E016143-E03C-4CFD-AFDC-14E5BDEA754C}" type="datetimeFigureOut">
              <a:rPr lang="en-US" dirty="0"/>
              <a:t>1/4/24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354481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3E54A-A8CA-48C1-9504-691B58049D29}" type="datetimeFigureOut">
              <a:rPr lang="en-US" dirty="0"/>
              <a:t>1/4/24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9747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6C806-BBF7-471C-9527-881CE2266695}" type="datetimeFigureOut">
              <a:rPr lang="en-US" dirty="0"/>
              <a:t>1/4/24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1794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94063-DF36-4330-A365-08DA1FA5B7D6}" type="datetimeFigureOut">
              <a:rPr lang="en-US" dirty="0"/>
              <a:t>1/4/24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572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A7C6C-0F39-4D70-8E8D-FE5B9C95FA73}" type="datetimeFigureOut">
              <a:rPr lang="en-US" dirty="0"/>
              <a:t>1/4/24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855109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FA4AC-08CC-42CE-BD01-C191750A04EC}" type="datetimeFigureOut">
              <a:rPr lang="en-US" dirty="0"/>
              <a:t>1/4/24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0282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7A723-92A7-435B-B681-F25B092FEFEB}" type="datetimeFigureOut">
              <a:rPr lang="en-US" dirty="0"/>
              <a:t>1/4/24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1304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70639-886C-4FCF-9EAB-ABB5DA3F3F4A}" type="datetimeFigureOut">
              <a:rPr lang="en-US" dirty="0"/>
              <a:t>1/4/24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8299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30651-31F4-45D2-98AE-A2108F41BC07}" type="datetimeFigureOut">
              <a:rPr lang="en-US" dirty="0"/>
              <a:t>1/4/24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2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3789A-C914-4DB1-8815-80B5EC7335C5}" type="datetimeFigureOut">
              <a:rPr lang="en-US" dirty="0"/>
              <a:t>1/4/24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0947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blipFill>
            <a:blip r:embed="rId2"/>
            <a:stretch>
              <a:fillRect/>
            </a:stretch>
          </a:blip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440AA-91A0-436F-8FDB-C0F939DCAE21}" type="datetimeFigureOut">
              <a:rPr lang="en-US" dirty="0"/>
              <a:t>1/4/24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1128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0E59FD0C-5451-4CA0-86AF-E70AE3279989}" type="datetimeFigureOut">
              <a:rPr lang="en-US" dirty="0"/>
              <a:t>1/4/24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447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edition.cnn.com/2023/12/06/tech/google-launches-gemini-compete-with-chatgpt/index.htm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3" descr="Grafika trójwymiarowa osoby">
            <a:extLst>
              <a:ext uri="{FF2B5EF4-FFF2-40B4-BE49-F238E27FC236}">
                <a16:creationId xmlns:a16="http://schemas.microsoft.com/office/drawing/2014/main" id="{BEE6D2AD-8E30-F5EB-027D-EC843CEEFA7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40000"/>
          </a:blip>
          <a:srcRect t="19695" b="24055"/>
          <a:stretch/>
        </p:blipFill>
        <p:spPr>
          <a:xfrm>
            <a:off x="20" y="10"/>
            <a:ext cx="12188930" cy="6857990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pl-PL" dirty="0">
                <a:latin typeface="Consolas"/>
                <a:ea typeface="Calibri Light"/>
                <a:cs typeface="Calibri Light"/>
              </a:rPr>
              <a:t>Narzędzie do podsumowywania tekstów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algn="ctr"/>
            <a:r>
              <a:rPr lang="pl-PL">
                <a:solidFill>
                  <a:schemeClr val="tx1"/>
                </a:solidFill>
                <a:latin typeface="Consolas"/>
                <a:ea typeface="Calibri" panose="020F0502020204030204"/>
                <a:cs typeface="Calibri" panose="020F0502020204030204"/>
              </a:rPr>
              <a:t>Rafał Ciupek</a:t>
            </a:r>
            <a:endParaRPr lang="pl-PL">
              <a:solidFill>
                <a:schemeClr val="tx1"/>
              </a:solidFill>
              <a:latin typeface="Consolas"/>
            </a:endParaRPr>
          </a:p>
          <a:p>
            <a:pPr algn="ctr"/>
            <a:r>
              <a:rPr lang="pl-PL">
                <a:solidFill>
                  <a:schemeClr val="tx1"/>
                </a:solidFill>
                <a:latin typeface="Consolas"/>
                <a:ea typeface="Calibri" panose="020F0502020204030204"/>
                <a:cs typeface="Calibri" panose="020F0502020204030204"/>
              </a:rPr>
              <a:t>Bartosz </a:t>
            </a:r>
            <a:r>
              <a:rPr lang="pl-PL" err="1">
                <a:solidFill>
                  <a:schemeClr val="tx1"/>
                </a:solidFill>
                <a:latin typeface="Consolas"/>
                <a:ea typeface="Calibri" panose="020F0502020204030204"/>
                <a:cs typeface="Calibri" panose="020F0502020204030204"/>
              </a:rPr>
              <a:t>Fiejdasz</a:t>
            </a:r>
          </a:p>
          <a:p>
            <a:pPr algn="ctr"/>
            <a:r>
              <a:rPr lang="pl-PL">
                <a:solidFill>
                  <a:schemeClr val="tx1"/>
                </a:solidFill>
                <a:latin typeface="Consolas"/>
                <a:ea typeface="Calibri" panose="020F0502020204030204"/>
                <a:cs typeface="Calibri" panose="020F0502020204030204"/>
              </a:rPr>
              <a:t>Anna Franczyk</a:t>
            </a:r>
          </a:p>
        </p:txBody>
      </p:sp>
    </p:spTree>
    <p:extLst>
      <p:ext uri="{BB962C8B-B14F-4D97-AF65-F5344CB8AC3E}">
        <p14:creationId xmlns:p14="http://schemas.microsoft.com/office/powerpoint/2010/main" val="65031716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921C8DE-739F-B8B4-D8FB-B4BB39C3D3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>
                <a:latin typeface="Consolas"/>
              </a:rPr>
              <a:t>Cel projektu</a:t>
            </a:r>
          </a:p>
        </p:txBody>
      </p:sp>
      <p:graphicFrame>
        <p:nvGraphicFramePr>
          <p:cNvPr id="5" name="Symbol zastępczy zawartości 2">
            <a:extLst>
              <a:ext uri="{FF2B5EF4-FFF2-40B4-BE49-F238E27FC236}">
                <a16:creationId xmlns:a16="http://schemas.microsoft.com/office/drawing/2014/main" id="{A2911B4F-46D8-5A03-CE78-ABE0291D8176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261872" y="1828800"/>
          <a:ext cx="8595360" cy="43513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43478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921C8DE-739F-B8B4-D8FB-B4BB39C3D3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>
                <a:latin typeface="Consolas"/>
              </a:rPr>
              <a:t>Budowa aplikacji</a:t>
            </a:r>
          </a:p>
        </p:txBody>
      </p:sp>
      <p:pic>
        <p:nvPicPr>
          <p:cNvPr id="2050" name="Picture 2" descr="Brak opisu.">
            <a:extLst>
              <a:ext uri="{FF2B5EF4-FFF2-40B4-BE49-F238E27FC236}">
                <a16:creationId xmlns:a16="http://schemas.microsoft.com/office/drawing/2014/main" id="{3B650614-2DF4-677F-59CB-E43D8013930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78"/>
          <a:stretch/>
        </p:blipFill>
        <p:spPr bwMode="auto">
          <a:xfrm>
            <a:off x="1261872" y="2482081"/>
            <a:ext cx="3896486" cy="2917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Brak opisu.">
            <a:extLst>
              <a:ext uri="{FF2B5EF4-FFF2-40B4-BE49-F238E27FC236}">
                <a16:creationId xmlns:a16="http://schemas.microsoft.com/office/drawing/2014/main" id="{08756DF3-13EC-10C8-131C-265D13D39B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7523" y="2482080"/>
            <a:ext cx="4009539" cy="2917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53926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F505964-A8CF-A49B-3D6C-D348BEE65D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>
                <a:latin typeface="Consolas" panose="020B0609020204030204" pitchFamily="49" charset="0"/>
              </a:rPr>
              <a:t>Użyte modele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B05E8234-A033-3A95-5B73-2AB9BCF3230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sz="2400">
                <a:latin typeface="Consolas" panose="020B0609020204030204" pitchFamily="49" charset="0"/>
              </a:rPr>
              <a:t>Modele text2text</a:t>
            </a:r>
          </a:p>
          <a:p>
            <a:r>
              <a:rPr lang="pl-PL" sz="1600">
                <a:latin typeface="Consolas" panose="020B0609020204030204" pitchFamily="49" charset="0"/>
              </a:rPr>
              <a:t>Google/flan-t5-small</a:t>
            </a:r>
          </a:p>
          <a:p>
            <a:r>
              <a:rPr lang="pl-PL" sz="1600">
                <a:latin typeface="Consolas" panose="020B0609020204030204" pitchFamily="49" charset="0"/>
              </a:rPr>
              <a:t>Google/flan-t5-base</a:t>
            </a:r>
          </a:p>
          <a:p>
            <a:r>
              <a:rPr lang="pl-PL" sz="1600">
                <a:latin typeface="Consolas" panose="020B0609020204030204" pitchFamily="49" charset="0"/>
              </a:rPr>
              <a:t>Google/flan-t5-large</a:t>
            </a:r>
          </a:p>
          <a:p>
            <a:endParaRPr lang="pl-PL">
              <a:latin typeface="Consolas" panose="020B0609020204030204" pitchFamily="49" charset="0"/>
            </a:endParaRP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BEDE637E-7196-B877-A588-926D5DF3CA0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sz="2400">
                <a:latin typeface="Consolas" panose="020B0609020204030204" pitchFamily="49" charset="0"/>
                <a:ea typeface="+mn-lt"/>
                <a:cs typeface="+mn-lt"/>
              </a:rPr>
              <a:t>Modele summarize</a:t>
            </a:r>
          </a:p>
          <a:p>
            <a:r>
              <a:rPr lang="pl-PL" sz="1600">
                <a:latin typeface="Consolas" panose="020B0609020204030204" pitchFamily="49" charset="0"/>
                <a:ea typeface="+mn-lt"/>
                <a:cs typeface="+mn-lt"/>
              </a:rPr>
              <a:t>Facebook/bart-large-cnn</a:t>
            </a:r>
          </a:p>
          <a:p>
            <a:r>
              <a:rPr lang="pl-PL" sz="1600">
                <a:latin typeface="Consolas" panose="020B0609020204030204" pitchFamily="49" charset="0"/>
                <a:ea typeface="+mn-lt"/>
                <a:cs typeface="+mn-lt"/>
              </a:rPr>
              <a:t>Sshleifer/distilbart-cnn-12-6</a:t>
            </a:r>
          </a:p>
          <a:p>
            <a:r>
              <a:rPr lang="pl-PL" sz="1600">
                <a:latin typeface="Consolas" panose="020B0609020204030204" pitchFamily="49" charset="0"/>
                <a:ea typeface="+mn-lt"/>
                <a:cs typeface="+mn-lt"/>
              </a:rPr>
              <a:t>Google/pegasus-xsum</a:t>
            </a:r>
          </a:p>
        </p:txBody>
      </p:sp>
    </p:spTree>
    <p:extLst>
      <p:ext uri="{BB962C8B-B14F-4D97-AF65-F5344CB8AC3E}">
        <p14:creationId xmlns:p14="http://schemas.microsoft.com/office/powerpoint/2010/main" val="15625574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921C8DE-739F-B8B4-D8FB-B4BB39C3D3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>
                <a:latin typeface="Consolas"/>
              </a:rPr>
              <a:t>Przeprowadzenie testów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4D294C86-674E-8B34-0E0D-7DE680A678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pl-PL">
                <a:latin typeface="Consolas"/>
                <a:ea typeface="+mn-lt"/>
                <a:cs typeface="+mn-lt"/>
              </a:rPr>
              <a:t>Wybranie tekstu</a:t>
            </a:r>
          </a:p>
          <a:p>
            <a:pPr lvl="1"/>
            <a:r>
              <a:rPr lang="pl-PL">
                <a:latin typeface="Consolas"/>
                <a:ea typeface="+mn-lt"/>
                <a:cs typeface="+mn-lt"/>
                <a:hlinkClick r:id="rId2"/>
              </a:rPr>
              <a:t>Tekst o sztucznej inteligencji </a:t>
            </a:r>
            <a:r>
              <a:rPr lang="pl-PL" err="1">
                <a:latin typeface="Consolas"/>
                <a:ea typeface="+mn-lt"/>
                <a:cs typeface="+mn-lt"/>
                <a:hlinkClick r:id="rId2"/>
              </a:rPr>
              <a:t>Gemini</a:t>
            </a:r>
            <a:endParaRPr lang="pl-PL">
              <a:latin typeface="Consolas"/>
              <a:ea typeface="+mn-lt"/>
              <a:cs typeface="+mn-lt"/>
            </a:endParaRPr>
          </a:p>
          <a:p>
            <a:r>
              <a:rPr lang="pl-PL">
                <a:latin typeface="Consolas"/>
                <a:ea typeface="+mn-lt"/>
                <a:cs typeface="+mn-lt"/>
              </a:rPr>
              <a:t>Wybranie 3 ankietowanych którzy mieli:</a:t>
            </a:r>
          </a:p>
          <a:p>
            <a:pPr lvl="1"/>
            <a:r>
              <a:rPr lang="pl-PL">
                <a:latin typeface="Consolas"/>
                <a:ea typeface="+mn-lt"/>
                <a:cs typeface="+mn-lt"/>
              </a:rPr>
              <a:t>Przeczytać wybrany tekst</a:t>
            </a:r>
          </a:p>
          <a:p>
            <a:pPr lvl="1"/>
            <a:r>
              <a:rPr lang="pl-PL">
                <a:latin typeface="Consolas"/>
                <a:ea typeface="+mn-lt"/>
                <a:cs typeface="+mn-lt"/>
              </a:rPr>
              <a:t>Napisać czego dotyczył ten tekst</a:t>
            </a:r>
          </a:p>
          <a:p>
            <a:pPr lvl="1"/>
            <a:r>
              <a:rPr lang="pl-PL">
                <a:latin typeface="Consolas"/>
                <a:ea typeface="+mn-lt"/>
                <a:cs typeface="+mn-lt"/>
              </a:rPr>
              <a:t>Napisać najważniejsze informacje tekstu</a:t>
            </a:r>
          </a:p>
          <a:p>
            <a:pPr lvl="1"/>
            <a:r>
              <a:rPr lang="pl-PL">
                <a:latin typeface="Consolas"/>
                <a:ea typeface="+mn-lt"/>
                <a:cs typeface="+mn-lt"/>
              </a:rPr>
              <a:t>Wypisanie paru szczegółowych informacji z tekstu</a:t>
            </a:r>
          </a:p>
        </p:txBody>
      </p:sp>
    </p:spTree>
    <p:extLst>
      <p:ext uri="{BB962C8B-B14F-4D97-AF65-F5344CB8AC3E}">
        <p14:creationId xmlns:p14="http://schemas.microsoft.com/office/powerpoint/2010/main" val="8010413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921C8DE-739F-B8B4-D8FB-B4BB39C3D3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>
                <a:latin typeface="Consolas"/>
              </a:rPr>
              <a:t>Wyniki</a:t>
            </a:r>
          </a:p>
        </p:txBody>
      </p:sp>
      <p:graphicFrame>
        <p:nvGraphicFramePr>
          <p:cNvPr id="5" name="Tabela 4">
            <a:extLst>
              <a:ext uri="{FF2B5EF4-FFF2-40B4-BE49-F238E27FC236}">
                <a16:creationId xmlns:a16="http://schemas.microsoft.com/office/drawing/2014/main" id="{8DB60D65-1170-A985-1BD6-57BF38FAC1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2506726"/>
              </p:ext>
            </p:extLst>
          </p:nvPr>
        </p:nvGraphicFramePr>
        <p:xfrm>
          <a:off x="1160830" y="1998344"/>
          <a:ext cx="9053475" cy="4063577"/>
        </p:xfrm>
        <a:graphic>
          <a:graphicData uri="http://schemas.openxmlformats.org/drawingml/2006/table">
            <a:tbl>
              <a:tblPr firstRow="1" firstCol="1" bandRow="1"/>
              <a:tblGrid>
                <a:gridCol w="1015044">
                  <a:extLst>
                    <a:ext uri="{9D8B030D-6E8A-4147-A177-3AD203B41FA5}">
                      <a16:colId xmlns:a16="http://schemas.microsoft.com/office/drawing/2014/main" val="3879996463"/>
                    </a:ext>
                  </a:extLst>
                </a:gridCol>
                <a:gridCol w="1004055">
                  <a:extLst>
                    <a:ext uri="{9D8B030D-6E8A-4147-A177-3AD203B41FA5}">
                      <a16:colId xmlns:a16="http://schemas.microsoft.com/office/drawing/2014/main" val="2297464134"/>
                    </a:ext>
                  </a:extLst>
                </a:gridCol>
                <a:gridCol w="1009050">
                  <a:extLst>
                    <a:ext uri="{9D8B030D-6E8A-4147-A177-3AD203B41FA5}">
                      <a16:colId xmlns:a16="http://schemas.microsoft.com/office/drawing/2014/main" val="1788124272"/>
                    </a:ext>
                  </a:extLst>
                </a:gridCol>
                <a:gridCol w="1006053">
                  <a:extLst>
                    <a:ext uri="{9D8B030D-6E8A-4147-A177-3AD203B41FA5}">
                      <a16:colId xmlns:a16="http://schemas.microsoft.com/office/drawing/2014/main" val="1354886416"/>
                    </a:ext>
                  </a:extLst>
                </a:gridCol>
                <a:gridCol w="1006053">
                  <a:extLst>
                    <a:ext uri="{9D8B030D-6E8A-4147-A177-3AD203B41FA5}">
                      <a16:colId xmlns:a16="http://schemas.microsoft.com/office/drawing/2014/main" val="2998087207"/>
                    </a:ext>
                  </a:extLst>
                </a:gridCol>
                <a:gridCol w="1209861">
                  <a:extLst>
                    <a:ext uri="{9D8B030D-6E8A-4147-A177-3AD203B41FA5}">
                      <a16:colId xmlns:a16="http://schemas.microsoft.com/office/drawing/2014/main" val="2297894043"/>
                    </a:ext>
                  </a:extLst>
                </a:gridCol>
                <a:gridCol w="1492594">
                  <a:extLst>
                    <a:ext uri="{9D8B030D-6E8A-4147-A177-3AD203B41FA5}">
                      <a16:colId xmlns:a16="http://schemas.microsoft.com/office/drawing/2014/main" val="1847966001"/>
                    </a:ext>
                  </a:extLst>
                </a:gridCol>
                <a:gridCol w="1310765">
                  <a:extLst>
                    <a:ext uri="{9D8B030D-6E8A-4147-A177-3AD203B41FA5}">
                      <a16:colId xmlns:a16="http://schemas.microsoft.com/office/drawing/2014/main" val="143195446"/>
                    </a:ext>
                  </a:extLst>
                </a:gridCol>
              </a:tblGrid>
              <a:tr h="41050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l-PL" sz="900" kern="10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Słowa klucze</a:t>
                      </a:r>
                      <a:endParaRPr lang="pl-PL" sz="1200" kern="100">
                        <a:effectLst/>
                        <a:latin typeface="Consolas" panose="020B060902020403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l-PL" sz="900" kern="100" err="1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google</a:t>
                      </a:r>
                      <a:r>
                        <a:rPr lang="pl-PL" sz="900" kern="10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/flan-t5-small</a:t>
                      </a:r>
                      <a:endParaRPr lang="pl-PL" sz="1200" kern="100">
                        <a:effectLst/>
                        <a:latin typeface="Consolas" panose="020B060902020403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l-PL" sz="900" kern="10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google/flan-t5-base</a:t>
                      </a:r>
                      <a:endParaRPr lang="pl-PL" sz="1200" kern="100">
                        <a:effectLst/>
                        <a:latin typeface="Consolas" panose="020B060902020403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l-PL" sz="900" kern="10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google/flan-t5-large</a:t>
                      </a:r>
                      <a:endParaRPr lang="pl-PL" sz="1200" kern="100">
                        <a:effectLst/>
                        <a:latin typeface="Consolas" panose="020B060902020403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l-PL" sz="900" kern="10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google/flan-t5-xxl</a:t>
                      </a:r>
                      <a:endParaRPr lang="pl-PL" sz="1200" kern="100">
                        <a:effectLst/>
                        <a:latin typeface="Consolas" panose="020B060902020403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l-PL" sz="900" kern="10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facebook/bart-large-cnn</a:t>
                      </a:r>
                      <a:endParaRPr lang="pl-PL" sz="1200" kern="100">
                        <a:effectLst/>
                        <a:latin typeface="Consolas" panose="020B060902020403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l-PL" sz="900" kern="100" err="1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sshleifer</a:t>
                      </a:r>
                      <a:r>
                        <a:rPr lang="pl-PL" sz="900" kern="10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/distilbart-cnn-12-6</a:t>
                      </a:r>
                      <a:endParaRPr lang="pl-PL" sz="1200" kern="100">
                        <a:effectLst/>
                        <a:latin typeface="Consolas" panose="020B060902020403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l-PL" sz="900" kern="10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google/pegasus-xsum</a:t>
                      </a:r>
                      <a:endParaRPr lang="pl-PL" sz="1200" kern="100">
                        <a:effectLst/>
                        <a:latin typeface="Consolas" panose="020B060902020403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83073246"/>
                  </a:ext>
                </a:extLst>
              </a:tr>
              <a:tr h="41050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l-PL" sz="900" kern="10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Google</a:t>
                      </a:r>
                      <a:endParaRPr lang="pl-PL" sz="1200" kern="100">
                        <a:effectLst/>
                        <a:latin typeface="Consolas" panose="020B060902020403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l-PL" sz="900" kern="10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1200" kern="100">
                        <a:effectLst/>
                        <a:latin typeface="Consolas" panose="020B060902020403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E46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l-PL" sz="900" kern="10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1200" kern="100">
                        <a:effectLst/>
                        <a:latin typeface="Consolas" panose="020B060902020403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E46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l-PL" sz="900" kern="10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1200" kern="100">
                        <a:effectLst/>
                        <a:latin typeface="Consolas" panose="020B060902020403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E46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l-PL" sz="900" kern="10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1200" kern="100">
                        <a:effectLst/>
                        <a:latin typeface="Consolas" panose="020B060902020403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E46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l-PL" sz="900" kern="10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1200" kern="100">
                        <a:effectLst/>
                        <a:latin typeface="Consolas" panose="020B060902020403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E46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l-PL" sz="900" kern="10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1200" kern="100">
                        <a:effectLst/>
                        <a:latin typeface="Consolas" panose="020B060902020403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E46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l-PL" sz="900" kern="10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1200" kern="100">
                        <a:effectLst/>
                        <a:latin typeface="Consolas" panose="020B060902020403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E46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470923"/>
                  </a:ext>
                </a:extLst>
              </a:tr>
              <a:tr h="41050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l-PL" sz="900" kern="10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Gemini</a:t>
                      </a:r>
                      <a:endParaRPr lang="pl-PL" sz="1200" kern="100">
                        <a:effectLst/>
                        <a:latin typeface="Consolas" panose="020B060902020403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l-PL" sz="900" kern="10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1200" kern="100">
                        <a:effectLst/>
                        <a:latin typeface="Consolas" panose="020B060902020403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95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l-PL" sz="900" kern="10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1200" kern="100">
                        <a:effectLst/>
                        <a:latin typeface="Consolas" panose="020B060902020403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95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l-PL" sz="900" kern="10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1200" kern="100">
                        <a:effectLst/>
                        <a:latin typeface="Consolas" panose="020B060902020403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95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l-PL" sz="900" kern="10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1200" kern="100">
                        <a:effectLst/>
                        <a:latin typeface="Consolas" panose="020B060902020403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E46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l-PL" sz="900" kern="10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1200" kern="100">
                        <a:effectLst/>
                        <a:latin typeface="Consolas" panose="020B060902020403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E46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l-PL" sz="900" kern="10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1200" kern="100">
                        <a:effectLst/>
                        <a:latin typeface="Consolas" panose="020B060902020403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E46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l-PL" sz="900" kern="10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1200" kern="100">
                        <a:effectLst/>
                        <a:latin typeface="Consolas" panose="020B060902020403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E46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7776224"/>
                  </a:ext>
                </a:extLst>
              </a:tr>
              <a:tr h="41050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l-PL" sz="900" kern="10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New AI model</a:t>
                      </a:r>
                      <a:endParaRPr lang="pl-PL" sz="1200" kern="100">
                        <a:effectLst/>
                        <a:latin typeface="Consolas" panose="020B060902020403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l-PL" sz="900" kern="10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1200" kern="100">
                        <a:effectLst/>
                        <a:latin typeface="Consolas" panose="020B060902020403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E46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l-PL" sz="900" kern="10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1200" kern="100">
                        <a:effectLst/>
                        <a:latin typeface="Consolas" panose="020B060902020403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E46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l-PL" sz="900" kern="10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1200" kern="100">
                        <a:effectLst/>
                        <a:latin typeface="Consolas" panose="020B060902020403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95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l-PL" sz="900" kern="10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1200" kern="100">
                        <a:effectLst/>
                        <a:latin typeface="Consolas" panose="020B060902020403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95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l-PL" sz="900" kern="10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1200" kern="100">
                        <a:effectLst/>
                        <a:latin typeface="Consolas" panose="020B060902020403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95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l-PL" sz="900" kern="10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1200" kern="100">
                        <a:effectLst/>
                        <a:latin typeface="Consolas" panose="020B060902020403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95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l-PL" sz="900" kern="10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1200" kern="100">
                        <a:effectLst/>
                        <a:latin typeface="Consolas" panose="020B060902020403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95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1596174"/>
                  </a:ext>
                </a:extLst>
              </a:tr>
              <a:tr h="59484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l-PL" sz="900" kern="10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Integration with google product</a:t>
                      </a:r>
                      <a:endParaRPr lang="pl-PL" sz="1200" kern="100">
                        <a:effectLst/>
                        <a:latin typeface="Consolas" panose="020B060902020403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l-PL" sz="900" kern="10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1200" kern="100">
                        <a:effectLst/>
                        <a:latin typeface="Consolas" panose="020B060902020403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95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l-PL" sz="900" kern="10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1200" kern="100">
                        <a:effectLst/>
                        <a:latin typeface="Consolas" panose="020B060902020403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E46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l-PL" sz="900" kern="10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1200" kern="100">
                        <a:effectLst/>
                        <a:latin typeface="Consolas" panose="020B060902020403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95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l-PL" sz="900" kern="10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1200" kern="100">
                        <a:effectLst/>
                        <a:latin typeface="Consolas" panose="020B060902020403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E46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l-PL" sz="900" kern="10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1200" kern="100">
                        <a:effectLst/>
                        <a:latin typeface="Consolas" panose="020B060902020403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E46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l-PL" sz="900" kern="10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1200" kern="100">
                        <a:effectLst/>
                        <a:latin typeface="Consolas" panose="020B060902020403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E46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l-PL" sz="900" kern="10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1200" kern="100">
                        <a:effectLst/>
                        <a:latin typeface="Consolas" panose="020B060902020403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E46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8730638"/>
                  </a:ext>
                </a:extLst>
              </a:tr>
              <a:tr h="41050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l-PL" sz="900" kern="10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Largest AI model</a:t>
                      </a:r>
                      <a:endParaRPr lang="pl-PL" sz="1200" kern="100">
                        <a:effectLst/>
                        <a:latin typeface="Consolas" panose="020B060902020403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l-PL" sz="900" kern="10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1200" kern="100">
                        <a:effectLst/>
                        <a:latin typeface="Consolas" panose="020B060902020403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95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l-PL" sz="900" kern="10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1200" kern="100">
                        <a:effectLst/>
                        <a:latin typeface="Consolas" panose="020B060902020403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95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l-PL" sz="900" kern="10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1200" kern="100">
                        <a:effectLst/>
                        <a:latin typeface="Consolas" panose="020B060902020403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E46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l-PL" sz="900" kern="10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1200" kern="100">
                        <a:effectLst/>
                        <a:latin typeface="Consolas" panose="020B060902020403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95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l-PL" sz="900" kern="10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1200" kern="100">
                        <a:effectLst/>
                        <a:latin typeface="Consolas" panose="020B060902020403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95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l-PL" sz="900" kern="10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1200" kern="100">
                        <a:effectLst/>
                        <a:latin typeface="Consolas" panose="020B060902020403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E46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l-PL" sz="900" kern="10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1200" kern="100">
                        <a:effectLst/>
                        <a:latin typeface="Consolas" panose="020B060902020403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95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9385035"/>
                  </a:ext>
                </a:extLst>
              </a:tr>
              <a:tr h="41050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l-PL" sz="900" kern="10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Multimoda</a:t>
                      </a:r>
                      <a:endParaRPr lang="pl-PL" sz="1200" kern="100">
                        <a:effectLst/>
                        <a:latin typeface="Consolas" panose="020B060902020403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l-PL" sz="900" kern="10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1200" kern="100">
                        <a:effectLst/>
                        <a:latin typeface="Consolas" panose="020B060902020403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95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l-PL" sz="900" kern="10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1200" kern="100">
                        <a:effectLst/>
                        <a:latin typeface="Consolas" panose="020B060902020403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95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l-PL" sz="900" kern="10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1200" kern="100">
                        <a:effectLst/>
                        <a:latin typeface="Consolas" panose="020B060902020403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95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l-PL" sz="900" kern="10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1200" kern="100">
                        <a:effectLst/>
                        <a:latin typeface="Consolas" panose="020B060902020403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95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l-PL" sz="900" kern="10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1200" kern="100">
                        <a:effectLst/>
                        <a:latin typeface="Consolas" panose="020B060902020403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95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l-PL" sz="900" kern="10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1200" kern="100">
                        <a:effectLst/>
                        <a:latin typeface="Consolas" panose="020B060902020403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E46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l-PL" sz="900" kern="10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1200" kern="100">
                        <a:effectLst/>
                        <a:latin typeface="Consolas" panose="020B060902020403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95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5286617"/>
                  </a:ext>
                </a:extLst>
              </a:tr>
              <a:tr h="59484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l-PL" sz="900" kern="10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AI Competition</a:t>
                      </a:r>
                      <a:endParaRPr lang="pl-PL" sz="1200" kern="100">
                        <a:effectLst/>
                        <a:latin typeface="Consolas" panose="020B060902020403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l-PL" sz="900" kern="10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1200" kern="100">
                        <a:effectLst/>
                        <a:latin typeface="Consolas" panose="020B060902020403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95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l-PL" sz="900" kern="10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1200" kern="100">
                        <a:effectLst/>
                        <a:latin typeface="Consolas" panose="020B060902020403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95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l-PL" sz="900" kern="10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1200" kern="100">
                        <a:effectLst/>
                        <a:latin typeface="Consolas" panose="020B060902020403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E46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l-PL" sz="900" kern="10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1200" kern="100">
                        <a:effectLst/>
                        <a:latin typeface="Consolas" panose="020B060902020403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E46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l-PL" sz="900" kern="10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1200" kern="100">
                        <a:effectLst/>
                        <a:latin typeface="Consolas" panose="020B060902020403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E46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l-PL" sz="900" kern="10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1200" kern="100">
                        <a:effectLst/>
                        <a:latin typeface="Consolas" panose="020B060902020403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E46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l-PL" sz="900" kern="10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1200" kern="100">
                        <a:effectLst/>
                        <a:latin typeface="Consolas" panose="020B060902020403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E46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91349398"/>
                  </a:ext>
                </a:extLst>
              </a:tr>
              <a:tr h="41050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l-PL" sz="900" kern="10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1200" kern="100">
                        <a:effectLst/>
                        <a:latin typeface="Consolas" panose="020B060902020403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l-PL" sz="900" kern="10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29%</a:t>
                      </a:r>
                      <a:endParaRPr lang="pl-PL" sz="1200" kern="100">
                        <a:effectLst/>
                        <a:latin typeface="Consolas" panose="020B060902020403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l-PL" sz="900" kern="10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43%</a:t>
                      </a:r>
                      <a:endParaRPr lang="pl-PL" sz="1200" kern="100">
                        <a:effectLst/>
                        <a:latin typeface="Consolas" panose="020B060902020403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l-PL" sz="900" kern="10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43%</a:t>
                      </a:r>
                      <a:endParaRPr lang="pl-PL" sz="1200" kern="100">
                        <a:effectLst/>
                        <a:latin typeface="Consolas" panose="020B060902020403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l-PL" sz="900" kern="10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57%</a:t>
                      </a:r>
                      <a:endParaRPr lang="pl-PL" sz="1200" kern="100">
                        <a:effectLst/>
                        <a:latin typeface="Consolas" panose="020B060902020403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l-PL" sz="900" kern="10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57%</a:t>
                      </a:r>
                      <a:endParaRPr lang="pl-PL" sz="1200" kern="100">
                        <a:effectLst/>
                        <a:latin typeface="Consolas" panose="020B060902020403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l-PL" sz="900" kern="10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86%</a:t>
                      </a:r>
                      <a:endParaRPr lang="pl-PL" sz="1200" kern="100">
                        <a:effectLst/>
                        <a:latin typeface="Consolas" panose="020B060902020403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l-PL" sz="900" kern="10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57%</a:t>
                      </a:r>
                      <a:endParaRPr lang="pl-PL" sz="1200" kern="100">
                        <a:effectLst/>
                        <a:latin typeface="Consolas" panose="020B060902020403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66673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225071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" name="Rectangle 8">
            <a:extLst>
              <a:ext uri="{FF2B5EF4-FFF2-40B4-BE49-F238E27FC236}">
                <a16:creationId xmlns:a16="http://schemas.microsoft.com/office/drawing/2014/main" id="{876248C8-0720-48AB-91BA-5F530BB41E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22092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0DDC02D9-051D-3F25-7323-AAAC7DFA9C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1871" y="365760"/>
            <a:ext cx="9858383" cy="1325562"/>
          </a:xfrm>
        </p:spPr>
        <p:txBody>
          <a:bodyPr>
            <a:normAutofit/>
          </a:bodyPr>
          <a:lstStyle/>
          <a:p>
            <a:r>
              <a:rPr lang="pl-PL">
                <a:latin typeface="Consolas" panose="020B0609020204030204" pitchFamily="49" charset="0"/>
              </a:rPr>
              <a:t>Wnioski</a:t>
            </a:r>
          </a:p>
        </p:txBody>
      </p:sp>
      <p:sp>
        <p:nvSpPr>
          <p:cNvPr id="7" name="Rectangle 10">
            <a:extLst>
              <a:ext uri="{FF2B5EF4-FFF2-40B4-BE49-F238E27FC236}">
                <a16:creationId xmlns:a16="http://schemas.microsoft.com/office/drawing/2014/main" id="{523BEDA7-D0B8-4802-8168-92452653BC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pl-PL"/>
          </a:p>
        </p:txBody>
      </p:sp>
      <p:sp>
        <p:nvSpPr>
          <p:cNvPr id="8" name="Rectangle 12">
            <a:extLst>
              <a:ext uri="{FF2B5EF4-FFF2-40B4-BE49-F238E27FC236}">
                <a16:creationId xmlns:a16="http://schemas.microsoft.com/office/drawing/2014/main" id="{D2EFF34B-7B1A-4F9D-8CEE-A40962BC7C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763724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pl-PL"/>
          </a:p>
        </p:txBody>
      </p:sp>
      <p:graphicFrame>
        <p:nvGraphicFramePr>
          <p:cNvPr id="10" name="Symbol zastępczy zawartości 2">
            <a:extLst>
              <a:ext uri="{FF2B5EF4-FFF2-40B4-BE49-F238E27FC236}">
                <a16:creationId xmlns:a16="http://schemas.microsoft.com/office/drawing/2014/main" id="{3B1D269C-840E-CF13-1CD1-9C2982C1D39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63569581"/>
              </p:ext>
            </p:extLst>
          </p:nvPr>
        </p:nvGraphicFramePr>
        <p:xfrm>
          <a:off x="1262063" y="2013055"/>
          <a:ext cx="9858191" cy="42014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892425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20FEF44-9E67-F149-7585-ADC4E36050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22600" y="758952"/>
            <a:ext cx="5157591" cy="4041648"/>
          </a:xfrm>
        </p:spPr>
        <p:txBody>
          <a:bodyPr>
            <a:normAutofit/>
          </a:bodyPr>
          <a:lstStyle/>
          <a:p>
            <a:r>
              <a:rPr lang="pl-PL">
                <a:solidFill>
                  <a:srgbClr val="FFFFFF"/>
                </a:solidFill>
                <a:latin typeface="Consolas" panose="020B0609020204030204" pitchFamily="49" charset="0"/>
              </a:rPr>
              <a:t>Dziękujemy za uwagę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EAE2007F-FB73-4042-6D40-0CDEDB333B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22600" y="4800600"/>
            <a:ext cx="5157592" cy="1691640"/>
          </a:xfrm>
        </p:spPr>
        <p:txBody>
          <a:bodyPr>
            <a:normAutofit/>
          </a:bodyPr>
          <a:lstStyle/>
          <a:p>
            <a:endParaRPr lang="pl-PL">
              <a:solidFill>
                <a:srgbClr val="D9D9D9"/>
              </a:solidFill>
            </a:endParaRPr>
          </a:p>
        </p:txBody>
      </p:sp>
      <p:pic>
        <p:nvPicPr>
          <p:cNvPr id="7" name="Graphic 6" descr="Smiling Face with No Fill">
            <a:extLst>
              <a:ext uri="{FF2B5EF4-FFF2-40B4-BE49-F238E27FC236}">
                <a16:creationId xmlns:a16="http://schemas.microsoft.com/office/drawing/2014/main" id="{D7CDDEB4-9E51-E248-F644-F5E5D38985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02987" y="1566474"/>
            <a:ext cx="3718563" cy="3718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60453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View">
  <a:themeElements>
    <a:clrScheme name="View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6F6F74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215</Words>
  <Application>Microsoft Macintosh PowerPoint</Application>
  <PresentationFormat>Panoramiczny</PresentationFormat>
  <Paragraphs>107</Paragraphs>
  <Slides>8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8</vt:i4>
      </vt:variant>
    </vt:vector>
  </HeadingPairs>
  <TitlesOfParts>
    <vt:vector size="14" baseType="lpstr">
      <vt:lpstr>Arial</vt:lpstr>
      <vt:lpstr>Century Schoolbook</vt:lpstr>
      <vt:lpstr>Consolas</vt:lpstr>
      <vt:lpstr>Wingdings</vt:lpstr>
      <vt:lpstr>Wingdings 2</vt:lpstr>
      <vt:lpstr>View</vt:lpstr>
      <vt:lpstr>Narzędzie do podsumowywania tekstów</vt:lpstr>
      <vt:lpstr>Cel projektu</vt:lpstr>
      <vt:lpstr>Budowa aplikacji</vt:lpstr>
      <vt:lpstr>Użyte modele</vt:lpstr>
      <vt:lpstr>Przeprowadzenie testów</vt:lpstr>
      <vt:lpstr>Wyniki</vt:lpstr>
      <vt:lpstr>Wnioski</vt:lpstr>
      <vt:lpstr>Dziękujemy za uwagę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/>
  <cp:lastModifiedBy>Bartosz Fiejdasz</cp:lastModifiedBy>
  <cp:revision>2</cp:revision>
  <dcterms:created xsi:type="dcterms:W3CDTF">2023-12-20T15:55:46Z</dcterms:created>
  <dcterms:modified xsi:type="dcterms:W3CDTF">2024-01-04T07:01:43Z</dcterms:modified>
</cp:coreProperties>
</file>