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BF5FE4-784D-4533-B248-1D1BB6A96B37}" v="1418" dt="2023-12-12T17:09:14.362"/>
    <p1510:client id="{8441E2B8-89CB-4AF1-8CDA-011910B78327}" v="288" dt="2023-12-12T16:01:38.869"/>
    <p1510:client id="{AED5DC94-63FF-4BF5-8C2E-1905AC3DB3B9}" v="4" dt="2023-12-12T16:01:37.695"/>
    <p1510:client id="{B9BE78AD-B262-257A-D30F-DD14366CE552}" v="13" dt="2023-12-19T14:44:34.747"/>
    <p1510:client id="{DA66231A-CAA5-D263-4681-73FEBFCC180F}" v="32" dt="2023-12-18T19:39:45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756FB-E05E-443F-88A1-CFC906389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7" y="1597961"/>
            <a:ext cx="9144000" cy="316230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5DA97A-281B-4A77-9D2C-C5E6A860E6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7" y="4902488"/>
            <a:ext cx="9144000" cy="985075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D7BAE-E194-4223-BB4E-5E487863F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1F6C9-7279-4DF8-9462-3EFEFA03F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57072-0A38-49AD-8D0D-0E42DD488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91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89E81-5CFF-4A28-B9C8-5D54E51DF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8A4CC8-DCB0-4E94-98A7-236E3D1866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D1F802-21C2-44B2-A419-55469D82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DB709-08FF-4C4A-8670-4CCA9146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5375-1CC8-4950-8439-877451C4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8BDF0-A155-454D-B3E2-AD15D0905A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73242" y="827313"/>
            <a:ext cx="2280557" cy="50618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244E0D-96EC-4B35-BA5C-5DAFCC7281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27313"/>
            <a:ext cx="8115300" cy="50618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ADC4E-9FB1-439F-B0FB-47F47B34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E406-061A-4440-BA75-3B684FC84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D93CF-F5F3-4897-A51E-47D577FDD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78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98199-C6CF-4DFF-A750-435F06CC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2D5EB-F993-411F-9DBA-971321FC0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A5D216-27F9-4078-8349-ABC9F614A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4F8A8-FBA7-4F25-ADEA-AF346495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4609F8-5897-4724-8FA6-3EFDE8F2D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24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C0F0C-7BA8-490D-B4C9-CCE145DCD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1709738"/>
            <a:ext cx="9143999" cy="3050523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290E61-B837-4BE4-9BC7-6AF706BCCA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6" y="4902488"/>
            <a:ext cx="9143999" cy="9850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2E15F-E46D-44C6-9FB9-07B0BC545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F6955-3667-4857-B35A-9E12F7988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B309-D15E-4FA1-9B8D-8C1F3B56C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4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19AB-91F9-4F80-9B5D-2E6FE925F0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19F334-D0CF-4DFD-BAA9-3ECD639B1F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7362" y="2227809"/>
            <a:ext cx="4942438" cy="394915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5E0B5D-4613-4DA7-BA20-58B19BE8A4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227809"/>
            <a:ext cx="4855265" cy="39491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311AB-0603-424D-BC42-0CEAB3562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AA2AC-0C5F-4835-BE47-D780C2989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54C0-DFDA-4778-9EE8-5E5C30E05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273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3603-5B09-4916-8324-A6BDAB4E0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6" y="365125"/>
            <a:ext cx="9942739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74073C-C15B-4218-9B84-675895517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4725" y="1681163"/>
            <a:ext cx="49128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116D27-36F6-440B-A9BE-8B9499047C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4726" y="2505075"/>
            <a:ext cx="491284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2010D-7AC4-4A70-A211-6A29274119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85526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6AE85B5-3350-49A4-86A1-E5DAED4916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855265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73E874-D08B-4D81-B82D-5DF242E4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174067-0FFA-41C3-A3A6-E8907CC32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947985-FBC0-4118-8877-2E327F637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07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E0282-3DE7-4AB9-83AC-AFEDD22AF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A7436C-706A-443F-86CD-4444C828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53292-7EA5-45D0-957F-636A44FC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76F59D-34BB-462C-B506-040B9E98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89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E55245-AB52-41B4-9B28-55E6527D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73B8AE-58B0-4FDF-8430-9D8D3DD53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9E4D91-8619-43C1-841B-B5F47DE01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6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DA660-DF93-4947-B93F-BF118D3B5F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457200"/>
            <a:ext cx="368729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0292E-B3E1-4FD6-A7FA-C165BAC21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844277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FB0ECC-817B-4A71-AFB5-FC60A2BC3A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253343"/>
            <a:ext cx="3687298" cy="36156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88E0B-6135-4F59-A35A-2CA1A8BA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0DEF36-4037-4E6D-988F-CC8E3F11C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5C0D2D-D878-4723-A002-5A601EFB4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41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59D5-B8A1-4C9C-A61F-E082A443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727" y="720433"/>
            <a:ext cx="3687298" cy="15873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CB4F5F-E6E7-45C3-B35C-80F81FB1A5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8277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633AB7-4F8E-4A9F-AC15-89E6A6E003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84727" y="2449286"/>
            <a:ext cx="3687298" cy="3419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4B526-866D-4E11-A7F9-081BD4ED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A28C-4C6A-46EA-90C0-4EE0B89CC5C7}" type="datetimeFigureOut">
              <a:rPr lang="en-US" smtClean="0"/>
              <a:t>12/20/2023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58BF8-E962-4367-8495-62438FDD4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C20AE1-C97D-4E6C-9DB2-B2904C2CF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F7F31-0B8A-474A-B86C-91F381754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11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E192E3E-68A9-4F36-936C-1C8D0B9EF132}"/>
              </a:ext>
            </a:extLst>
          </p:cNvPr>
          <p:cNvSpPr/>
          <p:nvPr/>
        </p:nvSpPr>
        <p:spPr>
          <a:xfrm>
            <a:off x="8803792" y="3455896"/>
            <a:ext cx="3388208" cy="3406341"/>
          </a:xfrm>
          <a:custGeom>
            <a:avLst/>
            <a:gdLst>
              <a:gd name="connsiteX0" fmla="*/ 3388058 w 3388208"/>
              <a:gd name="connsiteY0" fmla="*/ 0 h 3406341"/>
              <a:gd name="connsiteX1" fmla="*/ 3388208 w 3388208"/>
              <a:gd name="connsiteY1" fmla="*/ 0 h 3406341"/>
              <a:gd name="connsiteX2" fmla="*/ 3388208 w 3388208"/>
              <a:gd name="connsiteY2" fmla="*/ 3406341 h 3406341"/>
              <a:gd name="connsiteX3" fmla="*/ 0 w 3388208"/>
              <a:gd name="connsiteY3" fmla="*/ 3406341 h 3406341"/>
              <a:gd name="connsiteX4" fmla="*/ 79006 w 3388208"/>
              <a:gd name="connsiteY4" fmla="*/ 3404386 h 3406341"/>
              <a:gd name="connsiteX5" fmla="*/ 3383947 w 3388208"/>
              <a:gd name="connsiteY5" fmla="*/ 164274 h 340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88208" h="3406341">
                <a:moveTo>
                  <a:pt x="3388058" y="0"/>
                </a:moveTo>
                <a:lnTo>
                  <a:pt x="3388208" y="0"/>
                </a:lnTo>
                <a:lnTo>
                  <a:pt x="3388208" y="3406341"/>
                </a:lnTo>
                <a:lnTo>
                  <a:pt x="0" y="3406341"/>
                </a:lnTo>
                <a:lnTo>
                  <a:pt x="79006" y="3404386"/>
                </a:lnTo>
                <a:cubicBezTo>
                  <a:pt x="1864742" y="3315784"/>
                  <a:pt x="3296223" y="1912901"/>
                  <a:pt x="3383947" y="16427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214EB0-7E6D-4536-9350-5CB688B5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15073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5455E-4725-4924-BF7D-2E1FC9E39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77362" y="2427316"/>
            <a:ext cx="9950103" cy="35135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CAD9D9-1A1D-4438-9F3D-E5E58FD72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3751" y="6356350"/>
            <a:ext cx="22966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8C28A28C-4C6A-46EA-90C0-4EE0B89CC5C7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80A827-D7BF-4CA4-8C29-5AE54ADA47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610380" y="1926575"/>
            <a:ext cx="38303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17188-1DE1-4DA5-8161-21179E4ADE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40355" y="6356350"/>
            <a:ext cx="410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5DEF7F31-0B8A-474A-B86C-91F381754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70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794" r:id="rId6"/>
    <p:sldLayoutId id="2147483790" r:id="rId7"/>
    <p:sldLayoutId id="2147483791" r:id="rId8"/>
    <p:sldLayoutId id="2147483792" r:id="rId9"/>
    <p:sldLayoutId id="2147483793" r:id="rId10"/>
    <p:sldLayoutId id="2147483795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20000"/>
        </a:lnSpc>
        <a:spcBef>
          <a:spcPts val="500"/>
        </a:spcBef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A02194C-5C32-4FF0-898E-D9B65F71BB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1C7F31-7605-39BB-0843-4E72A64D54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728" y="1597961"/>
            <a:ext cx="3176721" cy="3162300"/>
          </a:xfrm>
        </p:spPr>
        <p:txBody>
          <a:bodyPr anchor="t">
            <a:normAutofit/>
          </a:bodyPr>
          <a:lstStyle/>
          <a:p>
            <a:r>
              <a:rPr lang="pl-PL" sz="2500">
                <a:ea typeface="+mj-lt"/>
                <a:cs typeface="+mj-lt"/>
              </a:rPr>
              <a:t>Narzędzie do rozpoznawania języka oparte na bibliotece </a:t>
            </a:r>
            <a:r>
              <a:rPr lang="pl-PL" sz="2500" err="1">
                <a:ea typeface="+mj-lt"/>
                <a:cs typeface="+mj-lt"/>
              </a:rPr>
              <a:t>fastText</a:t>
            </a:r>
            <a:endParaRPr lang="en-US" sz="2500" err="1">
              <a:ea typeface="+mj-lt"/>
              <a:cs typeface="+mj-lt"/>
            </a:endParaRPr>
          </a:p>
          <a:p>
            <a:endParaRPr lang="en-US" sz="2500">
              <a:cs typeface="Sabon Next 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8EB566-FB89-D9BA-7CB7-8004FEE102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84728" y="4902489"/>
            <a:ext cx="3176721" cy="98507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Bartłomiej Milecki, Szymon Jura, Mariusz Gamrat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1776ED6-F0C9-44DC-8CB5-8EC765E62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097" y="0"/>
            <a:ext cx="6967702" cy="6858000"/>
          </a:xfrm>
          <a:custGeom>
            <a:avLst/>
            <a:gdLst>
              <a:gd name="connsiteX0" fmla="*/ 0 w 6967702"/>
              <a:gd name="connsiteY0" fmla="*/ 0 h 6858000"/>
              <a:gd name="connsiteX1" fmla="*/ 6967702 w 6967702"/>
              <a:gd name="connsiteY1" fmla="*/ 0 h 6858000"/>
              <a:gd name="connsiteX2" fmla="*/ 6609336 w 6967702"/>
              <a:gd name="connsiteY2" fmla="*/ 8919 h 6858000"/>
              <a:gd name="connsiteX3" fmla="*/ 0 w 696770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7702" h="6858000">
                <a:moveTo>
                  <a:pt x="0" y="0"/>
                </a:moveTo>
                <a:lnTo>
                  <a:pt x="6967702" y="0"/>
                </a:lnTo>
                <a:lnTo>
                  <a:pt x="6609336" y="8919"/>
                </a:lnTo>
                <a:cubicBezTo>
                  <a:pt x="2927707" y="192598"/>
                  <a:pt x="0" y="3188792"/>
                  <a:pt x="0" y="685800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2A354A-291B-081B-794A-536BE879F2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93" r="18637" b="-1"/>
          <a:stretch/>
        </p:blipFill>
        <p:spPr>
          <a:xfrm>
            <a:off x="5224099" y="2"/>
            <a:ext cx="6967903" cy="6858005"/>
          </a:xfrm>
          <a:custGeom>
            <a:avLst/>
            <a:gdLst/>
            <a:ahLst/>
            <a:cxnLst/>
            <a:rect l="l" t="t" r="r" b="b"/>
            <a:pathLst>
              <a:path w="6967903" h="6858005">
                <a:moveTo>
                  <a:pt x="6967903" y="0"/>
                </a:moveTo>
                <a:lnTo>
                  <a:pt x="6967903" y="6858005"/>
                </a:lnTo>
                <a:lnTo>
                  <a:pt x="0" y="6858005"/>
                </a:lnTo>
                <a:cubicBezTo>
                  <a:pt x="0" y="3070435"/>
                  <a:pt x="3119637" y="0"/>
                  <a:pt x="696790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40715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83AA9-4C98-A99B-A549-CA7A67493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/>
              <a:t>Bibliografia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E53575-EEC2-3685-24E3-ED29C4CAA6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400" b="1"/>
              <a:t>1. </a:t>
            </a:r>
            <a:r>
              <a:rPr lang="en-US" sz="2400" b="1" err="1"/>
              <a:t>Joulin</a:t>
            </a:r>
            <a:r>
              <a:rPr lang="en-US" sz="2400" b="1"/>
              <a:t>, A., Grave, E., Bojanowski, P., &amp; </a:t>
            </a:r>
            <a:r>
              <a:rPr lang="en-US" sz="2400" b="1" err="1"/>
              <a:t>Mikolov</a:t>
            </a:r>
            <a:r>
              <a:rPr lang="en-US" sz="2400" b="1"/>
              <a:t>, T. (2016). Bag of Tricks for Efficient Text Classification. </a:t>
            </a:r>
            <a:r>
              <a:rPr lang="en-US" sz="2400" b="1" err="1"/>
              <a:t>ArXiv</a:t>
            </a:r>
            <a:r>
              <a:rPr lang="en-US" sz="2400" b="1"/>
              <a:t>, abs/1607.01759. </a:t>
            </a:r>
          </a:p>
          <a:p>
            <a:r>
              <a:rPr lang="en-US" sz="2400" b="1"/>
              <a:t>2. </a:t>
            </a:r>
            <a:r>
              <a:rPr lang="en-US" sz="2400" b="1" err="1"/>
              <a:t>FastText</a:t>
            </a:r>
            <a:r>
              <a:rPr lang="en-US" sz="2400" b="1"/>
              <a:t> Documentation: https://fasttext.cc/docs/en/support.html </a:t>
            </a:r>
          </a:p>
          <a:p>
            <a:r>
              <a:rPr lang="en-US" sz="2400" b="1"/>
              <a:t>3. Python Documentation: https://docs.python.org/3/ </a:t>
            </a:r>
          </a:p>
          <a:p>
            <a:r>
              <a:rPr lang="en-US" sz="2400" b="1"/>
              <a:t>4. </a:t>
            </a:r>
            <a:r>
              <a:rPr lang="en-US" sz="2400" b="1" err="1"/>
              <a:t>iso_language_codes</a:t>
            </a:r>
            <a:r>
              <a:rPr lang="en-US" sz="2400" b="1"/>
              <a:t> Documentation: https://pypi.org/project/iso-language-codes/1.0.1/</a:t>
            </a:r>
            <a:r>
              <a:rPr lang="en-US"/>
              <a:t>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39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47ECD-4AF3-38CF-D140-9994788E2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" sz="6000" b="0">
                <a:latin typeface="Consolas"/>
              </a:rPr>
              <a:t>Abstrakt</a:t>
            </a:r>
            <a:endParaRPr lang="en-US" sz="6000">
              <a:latin typeface="Avenir Next LT Pro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863E2-F042-7387-6D4B-CC0A8D7EC4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/>
              <a:t>Celem </a:t>
            </a:r>
            <a:r>
              <a:rPr lang="en-US" sz="2400" err="1"/>
              <a:t>tej</a:t>
            </a:r>
            <a:r>
              <a:rPr lang="en-US" sz="2400"/>
              <a:t> </a:t>
            </a:r>
            <a:r>
              <a:rPr lang="en-US" sz="2400" err="1"/>
              <a:t>prezentacji</a:t>
            </a:r>
            <a:r>
              <a:rPr lang="en-US" sz="2400"/>
              <a:t> jest </a:t>
            </a:r>
            <a:r>
              <a:rPr lang="en-US" sz="2400" err="1"/>
              <a:t>opisanie</a:t>
            </a:r>
            <a:r>
              <a:rPr lang="en-US" sz="2400"/>
              <a:t> </a:t>
            </a:r>
            <a:r>
              <a:rPr lang="en-US" sz="2400" err="1"/>
              <a:t>oraz</a:t>
            </a:r>
            <a:r>
              <a:rPr lang="en-US" sz="2400"/>
              <a:t> </a:t>
            </a:r>
            <a:r>
              <a:rPr lang="en-US" sz="2400" err="1"/>
              <a:t>pokazanie</a:t>
            </a:r>
            <a:r>
              <a:rPr lang="en-US" sz="2400"/>
              <a:t> w </a:t>
            </a:r>
            <a:r>
              <a:rPr lang="en-US" sz="2400" err="1"/>
              <a:t>jaki</a:t>
            </a:r>
            <a:r>
              <a:rPr lang="en-US" sz="2400"/>
              <a:t> </a:t>
            </a:r>
            <a:r>
              <a:rPr lang="en-US" sz="2400" err="1"/>
              <a:t>sposób</a:t>
            </a:r>
            <a:r>
              <a:rPr lang="en-US" sz="2400"/>
              <a:t> </a:t>
            </a:r>
            <a:r>
              <a:rPr lang="en-US" sz="2400" err="1"/>
              <a:t>użyć</a:t>
            </a:r>
            <a:r>
              <a:rPr lang="en-US" sz="2400"/>
              <a:t> </a:t>
            </a:r>
            <a:r>
              <a:rPr lang="en-US" sz="2400" err="1"/>
              <a:t>biblioteki</a:t>
            </a:r>
            <a:r>
              <a:rPr lang="en-US" sz="2400"/>
              <a:t> </a:t>
            </a:r>
            <a:r>
              <a:rPr lang="en-US" sz="2400" err="1"/>
              <a:t>FastText</a:t>
            </a:r>
            <a:r>
              <a:rPr lang="en-US" sz="2400"/>
              <a:t> do </a:t>
            </a:r>
            <a:r>
              <a:rPr lang="en-US" sz="2400" err="1"/>
              <a:t>rozpoznawania</a:t>
            </a:r>
            <a:r>
              <a:rPr lang="en-US" sz="2400"/>
              <a:t> </a:t>
            </a:r>
            <a:r>
              <a:rPr lang="en-US" sz="2400" err="1"/>
              <a:t>języka</a:t>
            </a:r>
            <a:r>
              <a:rPr lang="en-US" sz="2400"/>
              <a:t>. </a:t>
            </a:r>
            <a:r>
              <a:rPr lang="en-US" sz="2400" err="1"/>
              <a:t>Omówione</a:t>
            </a:r>
            <a:r>
              <a:rPr lang="en-US" sz="2400"/>
              <a:t> </a:t>
            </a:r>
            <a:r>
              <a:rPr lang="en-US" sz="2400" err="1"/>
              <a:t>zostanie</a:t>
            </a:r>
            <a:r>
              <a:rPr lang="en-US" sz="2400"/>
              <a:t> jak </a:t>
            </a:r>
            <a:r>
              <a:rPr lang="en-US" sz="2400" err="1"/>
              <a:t>przygotować</a:t>
            </a:r>
            <a:r>
              <a:rPr lang="en-US" sz="2400"/>
              <a:t> </a:t>
            </a:r>
            <a:r>
              <a:rPr lang="en-US" sz="2400" err="1"/>
              <a:t>własne</a:t>
            </a:r>
            <a:r>
              <a:rPr lang="en-US" sz="2400"/>
              <a:t> </a:t>
            </a:r>
            <a:r>
              <a:rPr lang="en-US" sz="2400" err="1"/>
              <a:t>dane</a:t>
            </a:r>
            <a:r>
              <a:rPr lang="en-US" sz="2400"/>
              <a:t> </a:t>
            </a:r>
            <a:r>
              <a:rPr lang="en-US" sz="2400" err="1"/>
              <a:t>służące</a:t>
            </a:r>
            <a:r>
              <a:rPr lang="en-US" sz="2400"/>
              <a:t> do </a:t>
            </a:r>
            <a:r>
              <a:rPr lang="en-US" sz="2400" err="1"/>
              <a:t>analizy</a:t>
            </a:r>
            <a:r>
              <a:rPr lang="en-US" sz="2400"/>
              <a:t> </a:t>
            </a:r>
            <a:r>
              <a:rPr lang="en-US" sz="2400" err="1"/>
              <a:t>języka</a:t>
            </a:r>
            <a:r>
              <a:rPr lang="en-US" sz="2400"/>
              <a:t> </a:t>
            </a:r>
            <a:r>
              <a:rPr lang="en-US" sz="2400" err="1"/>
              <a:t>oraz</a:t>
            </a:r>
            <a:r>
              <a:rPr lang="en-US" sz="2400"/>
              <a:t> jak ich </a:t>
            </a:r>
            <a:r>
              <a:rPr lang="en-US" sz="2400" err="1"/>
              <a:t>użyć</a:t>
            </a:r>
            <a:r>
              <a:rPr lang="en-US" sz="2400"/>
              <a:t> do </a:t>
            </a:r>
            <a:r>
              <a:rPr lang="en-US" sz="2400" err="1"/>
              <a:t>analizy</a:t>
            </a:r>
            <a:r>
              <a:rPr lang="en-US" sz="2400"/>
              <a:t>, </a:t>
            </a:r>
            <a:r>
              <a:rPr lang="en-US" sz="2400" err="1"/>
              <a:t>oraz</a:t>
            </a:r>
            <a:r>
              <a:rPr lang="en-US" sz="2400"/>
              <a:t> jak </a:t>
            </a:r>
            <a:r>
              <a:rPr lang="en-US" sz="2400" err="1"/>
              <a:t>użyć</a:t>
            </a:r>
            <a:r>
              <a:rPr lang="en-US" sz="2400"/>
              <a:t> </a:t>
            </a:r>
            <a:r>
              <a:rPr lang="en-US" sz="2400" err="1"/>
              <a:t>już</a:t>
            </a:r>
            <a:r>
              <a:rPr lang="en-US" sz="2400"/>
              <a:t> </a:t>
            </a:r>
            <a:r>
              <a:rPr lang="en-US" sz="2400" err="1"/>
              <a:t>gotowego</a:t>
            </a:r>
            <a:r>
              <a:rPr lang="en-US" sz="2400"/>
              <a:t> </a:t>
            </a:r>
            <a:r>
              <a:rPr lang="en-US" sz="2400" err="1"/>
              <a:t>modelu</a:t>
            </a:r>
            <a:r>
              <a:rPr lang="en-US" sz="2400"/>
              <a:t> ze </a:t>
            </a:r>
            <a:r>
              <a:rPr lang="en-US" sz="2400" err="1"/>
              <a:t>strony</a:t>
            </a:r>
            <a:r>
              <a:rPr lang="en-US" sz="2400"/>
              <a:t> fasttext.cc, </a:t>
            </a:r>
            <a:r>
              <a:rPr lang="en-US" sz="2400" err="1"/>
              <a:t>który</a:t>
            </a:r>
            <a:r>
              <a:rPr lang="en-US" sz="2400"/>
              <a:t> </a:t>
            </a:r>
            <a:r>
              <a:rPr lang="en-US" sz="2400" err="1"/>
              <a:t>został</a:t>
            </a:r>
            <a:r>
              <a:rPr lang="en-US" sz="2400"/>
              <a:t> </a:t>
            </a:r>
            <a:r>
              <a:rPr lang="en-US" sz="2400" err="1"/>
              <a:t>trenowany</a:t>
            </a:r>
            <a:r>
              <a:rPr lang="en-US" sz="2400"/>
              <a:t> </a:t>
            </a:r>
            <a:r>
              <a:rPr lang="en-US" sz="2400" err="1"/>
              <a:t>na</a:t>
            </a:r>
            <a:r>
              <a:rPr lang="en-US" sz="2400"/>
              <a:t> </a:t>
            </a:r>
            <a:r>
              <a:rPr lang="en-US" sz="2400" err="1"/>
              <a:t>danych</a:t>
            </a:r>
            <a:r>
              <a:rPr lang="en-US" sz="2400"/>
              <a:t> z </a:t>
            </a:r>
            <a:r>
              <a:rPr lang="en-US" sz="2400" err="1">
                <a:ea typeface="+mn-lt"/>
                <a:cs typeface="+mn-lt"/>
              </a:rPr>
              <a:t>Wikipedii</a:t>
            </a:r>
            <a:r>
              <a:rPr lang="en-US" sz="2400">
                <a:ea typeface="+mn-lt"/>
                <a:cs typeface="+mn-lt"/>
              </a:rPr>
              <a:t>, </a:t>
            </a:r>
            <a:r>
              <a:rPr lang="en-US" sz="2400" err="1">
                <a:ea typeface="+mn-lt"/>
                <a:cs typeface="+mn-lt"/>
              </a:rPr>
              <a:t>Tatoeba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oraz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SETimes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i</a:t>
            </a:r>
            <a:r>
              <a:rPr lang="en-US" sz="2400">
                <a:ea typeface="+mn-lt"/>
                <a:cs typeface="+mn-lt"/>
              </a:rPr>
              <a:t> jest w </a:t>
            </a:r>
            <a:r>
              <a:rPr lang="en-US" sz="2400" err="1">
                <a:ea typeface="+mn-lt"/>
                <a:cs typeface="+mn-lt"/>
              </a:rPr>
              <a:t>stanie</a:t>
            </a:r>
            <a:r>
              <a:rPr lang="en-US" sz="2400">
                <a:ea typeface="+mn-lt"/>
                <a:cs typeface="+mn-lt"/>
              </a:rPr>
              <a:t> </a:t>
            </a:r>
            <a:r>
              <a:rPr lang="en-US" sz="2400" err="1">
                <a:ea typeface="+mn-lt"/>
                <a:cs typeface="+mn-lt"/>
              </a:rPr>
              <a:t>rozpoznać</a:t>
            </a:r>
            <a:r>
              <a:rPr lang="en-US" sz="2400">
                <a:ea typeface="+mn-lt"/>
                <a:cs typeface="+mn-lt"/>
              </a:rPr>
              <a:t> 176 </a:t>
            </a:r>
            <a:r>
              <a:rPr lang="en-US" sz="2400" err="1">
                <a:ea typeface="+mn-lt"/>
                <a:cs typeface="+mn-lt"/>
              </a:rPr>
              <a:t>języków</a:t>
            </a:r>
            <a:r>
              <a:rPr lang="en-US" sz="2400">
                <a:ea typeface="+mn-lt"/>
                <a:cs typeface="+mn-lt"/>
              </a:rPr>
              <a:t>.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246452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FA811-90C6-D4FD-4712-53D0A9269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/>
              <a:t>Wstęp</a:t>
            </a:r>
            <a:endParaRPr lang="en-US" b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6AFA4-B72B-B4FB-40B6-BC1767C6A7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Naszym</a:t>
            </a:r>
            <a:r>
              <a:rPr lang="en-US" sz="2400" dirty="0"/>
              <a:t> </a:t>
            </a:r>
            <a:r>
              <a:rPr lang="en-US" sz="2400" dirty="0" err="1"/>
              <a:t>celem</a:t>
            </a:r>
            <a:r>
              <a:rPr lang="en-US" sz="2400" dirty="0"/>
              <a:t> </a:t>
            </a:r>
            <a:r>
              <a:rPr lang="en-US" sz="2400" dirty="0" err="1"/>
              <a:t>było</a:t>
            </a:r>
            <a:r>
              <a:rPr lang="en-US" sz="2400" dirty="0"/>
              <a:t> </a:t>
            </a:r>
            <a:r>
              <a:rPr lang="en-US" sz="2400" dirty="0" err="1"/>
              <a:t>stworzenie</a:t>
            </a:r>
            <a:r>
              <a:rPr lang="en-US" sz="2400" dirty="0"/>
              <a:t> </a:t>
            </a:r>
            <a:r>
              <a:rPr lang="en-US" sz="2400" dirty="0" err="1"/>
              <a:t>programu</a:t>
            </a:r>
            <a:r>
              <a:rPr lang="en-US" sz="2400" dirty="0"/>
              <a:t>, </a:t>
            </a:r>
            <a:r>
              <a:rPr lang="en-US" sz="2400" dirty="0" err="1"/>
              <a:t>który</a:t>
            </a:r>
            <a:r>
              <a:rPr lang="en-US" sz="2400" dirty="0"/>
              <a:t> jest w </a:t>
            </a:r>
            <a:r>
              <a:rPr lang="en-US" sz="2400" dirty="0" err="1"/>
              <a:t>stanie</a:t>
            </a:r>
            <a:r>
              <a:rPr lang="en-US" sz="2400" dirty="0"/>
              <a:t> </a:t>
            </a:r>
            <a:r>
              <a:rPr lang="en-US" sz="2400" dirty="0" err="1"/>
              <a:t>rozpoznawać</a:t>
            </a:r>
            <a:r>
              <a:rPr lang="en-US" sz="2400" dirty="0"/>
              <a:t> </a:t>
            </a:r>
            <a:r>
              <a:rPr lang="en-US" sz="2400" dirty="0" err="1"/>
              <a:t>języki</a:t>
            </a:r>
            <a:r>
              <a:rPr lang="en-US" sz="2400" dirty="0"/>
              <a:t> </a:t>
            </a:r>
            <a:r>
              <a:rPr lang="en-US" sz="2400" dirty="0" err="1"/>
              <a:t>przy</a:t>
            </a:r>
            <a:r>
              <a:rPr lang="en-US" sz="2400" dirty="0"/>
              <a:t> </a:t>
            </a:r>
            <a:r>
              <a:rPr lang="en-US" sz="2400" dirty="0" err="1"/>
              <a:t>użyciu</a:t>
            </a:r>
            <a:r>
              <a:rPr lang="en-US" sz="2400" dirty="0"/>
              <a:t> </a:t>
            </a:r>
            <a:r>
              <a:rPr lang="en-US" sz="2400" dirty="0" err="1"/>
              <a:t>biblioteki</a:t>
            </a:r>
            <a:r>
              <a:rPr lang="en-US" sz="2400" dirty="0"/>
              <a:t> open-source </a:t>
            </a:r>
            <a:r>
              <a:rPr lang="en-US" sz="2400" dirty="0" err="1"/>
              <a:t>FastText</a:t>
            </a:r>
            <a:r>
              <a:rPr lang="en-US" sz="2400" dirty="0"/>
              <a:t>, </a:t>
            </a:r>
            <a:r>
              <a:rPr lang="en-US" sz="2400" dirty="0" err="1"/>
              <a:t>stworzoną</a:t>
            </a:r>
            <a:r>
              <a:rPr lang="en-US" sz="2400" dirty="0"/>
              <a:t> </a:t>
            </a:r>
            <a:r>
              <a:rPr lang="en-US" sz="2400" dirty="0" err="1"/>
              <a:t>przez</a:t>
            </a:r>
            <a:r>
              <a:rPr lang="en-US" sz="2400" dirty="0"/>
              <a:t> </a:t>
            </a:r>
            <a:r>
              <a:rPr lang="en-US" sz="2400" dirty="0" err="1"/>
              <a:t>firmę</a:t>
            </a:r>
            <a:r>
              <a:rPr lang="en-US" sz="2400" dirty="0"/>
              <a:t> Meta. Aby to </a:t>
            </a:r>
            <a:r>
              <a:rPr lang="en-US" sz="2400" dirty="0" err="1"/>
              <a:t>osiągnąć</a:t>
            </a:r>
            <a:r>
              <a:rPr lang="en-US" sz="2400" dirty="0"/>
              <a:t> </a:t>
            </a:r>
            <a:r>
              <a:rPr lang="en-US" sz="2400" dirty="0" err="1"/>
              <a:t>użyliśmy</a:t>
            </a:r>
            <a:r>
              <a:rPr lang="en-US" sz="2400" dirty="0"/>
              <a:t> </a:t>
            </a:r>
            <a:r>
              <a:rPr lang="en-US" sz="2400" dirty="0" err="1"/>
              <a:t>dwóch</a:t>
            </a:r>
            <a:r>
              <a:rPr lang="en-US" sz="2400" dirty="0"/>
              <a:t> </a:t>
            </a:r>
            <a:r>
              <a:rPr lang="en-US" sz="2400" dirty="0" err="1"/>
              <a:t>metod</a:t>
            </a:r>
            <a:r>
              <a:rPr lang="en-US" sz="2400" dirty="0"/>
              <a:t>, </a:t>
            </a:r>
            <a:r>
              <a:rPr lang="en-US" sz="2400" dirty="0" err="1"/>
              <a:t>zastosowanie</a:t>
            </a:r>
            <a:r>
              <a:rPr lang="en-US" sz="2400" dirty="0"/>
              <a:t> </a:t>
            </a:r>
            <a:r>
              <a:rPr lang="en-US" sz="2400" dirty="0" err="1"/>
              <a:t>gotowego</a:t>
            </a:r>
            <a:r>
              <a:rPr lang="en-US" sz="2400" dirty="0"/>
              <a:t> </a:t>
            </a:r>
            <a:r>
              <a:rPr lang="en-US" sz="2400" dirty="0" err="1"/>
              <a:t>modelu</a:t>
            </a:r>
            <a:r>
              <a:rPr lang="en-US" sz="2400" dirty="0"/>
              <a:t> ze </a:t>
            </a:r>
            <a:r>
              <a:rPr lang="en-US" sz="2400" dirty="0" err="1"/>
              <a:t>strony</a:t>
            </a:r>
            <a:r>
              <a:rPr lang="en-US" sz="2400" dirty="0"/>
              <a:t> </a:t>
            </a:r>
            <a:r>
              <a:rPr lang="en-US" sz="2400" dirty="0" err="1"/>
              <a:t>fasttext</a:t>
            </a:r>
            <a:r>
              <a:rPr lang="en-US" sz="2400" dirty="0"/>
              <a:t>, </a:t>
            </a:r>
            <a:r>
              <a:rPr lang="en-US" sz="2400" dirty="0" err="1"/>
              <a:t>oraz</a:t>
            </a:r>
            <a:r>
              <a:rPr lang="en-US" sz="2400" dirty="0"/>
              <a:t> </a:t>
            </a:r>
            <a:r>
              <a:rPr lang="en-US" sz="2400" dirty="0" err="1"/>
              <a:t>zastosowanie</a:t>
            </a:r>
            <a:r>
              <a:rPr lang="en-US" sz="2400" dirty="0"/>
              <a:t> </a:t>
            </a:r>
            <a:r>
              <a:rPr lang="en-US" sz="2400" dirty="0" err="1"/>
              <a:t>własnych</a:t>
            </a:r>
            <a:r>
              <a:rPr lang="en-US" sz="2400" dirty="0"/>
              <a:t> </a:t>
            </a:r>
            <a:r>
              <a:rPr lang="en-US" sz="2400" dirty="0" err="1"/>
              <a:t>danych</a:t>
            </a:r>
            <a:r>
              <a:rPr lang="en-US" sz="2400" dirty="0"/>
              <a:t> </a:t>
            </a:r>
            <a:r>
              <a:rPr lang="en-US" sz="2400" dirty="0" err="1"/>
              <a:t>treningowych</a:t>
            </a:r>
            <a:r>
              <a:rPr lang="en-US" sz="2400" dirty="0"/>
              <a:t>. Jeden </a:t>
            </a:r>
            <a:r>
              <a:rPr lang="en-US" sz="2400" dirty="0" err="1"/>
              <a:t>plik</a:t>
            </a:r>
            <a:r>
              <a:rPr lang="en-US" sz="2400" dirty="0"/>
              <a:t> </a:t>
            </a:r>
            <a:r>
              <a:rPr lang="en-US" sz="2400" dirty="0" err="1"/>
              <a:t>danych</a:t>
            </a:r>
            <a:r>
              <a:rPr lang="en-US" sz="2400" dirty="0"/>
              <a:t> </a:t>
            </a:r>
            <a:r>
              <a:rPr lang="en-US" sz="2400" dirty="0" err="1"/>
              <a:t>treningowych</a:t>
            </a:r>
            <a:r>
              <a:rPr lang="en-US" sz="2400" dirty="0"/>
              <a:t> </a:t>
            </a:r>
            <a:r>
              <a:rPr lang="en-US" sz="2400" dirty="0" err="1"/>
              <a:t>zawierający</a:t>
            </a:r>
            <a:r>
              <a:rPr lang="en-US" sz="2400" dirty="0"/>
              <a:t> 200 </a:t>
            </a:r>
            <a:r>
              <a:rPr lang="en-US" sz="2400" dirty="0" err="1"/>
              <a:t>losowych</a:t>
            </a:r>
            <a:r>
              <a:rPr lang="en-US" sz="2400" dirty="0"/>
              <a:t> </a:t>
            </a:r>
            <a:r>
              <a:rPr lang="en-US" sz="2400" dirty="0" err="1"/>
              <a:t>zdań</a:t>
            </a:r>
            <a:r>
              <a:rPr lang="en-US" sz="2400" dirty="0"/>
              <a:t>, a </a:t>
            </a:r>
            <a:r>
              <a:rPr lang="en-US" sz="2400" dirty="0" err="1"/>
              <a:t>drugi</a:t>
            </a:r>
            <a:r>
              <a:rPr lang="en-US" sz="2400" dirty="0"/>
              <a:t> </a:t>
            </a:r>
            <a:r>
              <a:rPr lang="en-US" sz="2400" dirty="0" err="1"/>
              <a:t>zawierający</a:t>
            </a:r>
            <a:r>
              <a:rPr lang="en-US" sz="2400" dirty="0"/>
              <a:t> </a:t>
            </a:r>
            <a:r>
              <a:rPr lang="en-US" sz="2400" dirty="0" err="1"/>
              <a:t>losowe</a:t>
            </a:r>
            <a:r>
              <a:rPr lang="en-US" sz="2400" dirty="0"/>
              <a:t> </a:t>
            </a:r>
            <a:r>
              <a:rPr lang="en-US" sz="2400" dirty="0" err="1"/>
              <a:t>zdania</a:t>
            </a:r>
            <a:r>
              <a:rPr lang="en-US" sz="2400" dirty="0"/>
              <a:t> z </a:t>
            </a:r>
            <a:r>
              <a:rPr lang="en-US" sz="2400" dirty="0" err="1"/>
              <a:t>książki</a:t>
            </a:r>
            <a:r>
              <a:rPr lang="en-US" sz="2400" dirty="0"/>
              <a:t> "Hobbit".</a:t>
            </a:r>
          </a:p>
        </p:txBody>
      </p:sp>
    </p:spTree>
    <p:extLst>
      <p:ext uri="{BB962C8B-B14F-4D97-AF65-F5344CB8AC3E}">
        <p14:creationId xmlns:p14="http://schemas.microsoft.com/office/powerpoint/2010/main" val="34654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7C783-C12F-CA54-3127-7E6B2E643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 err="1"/>
              <a:t>Przygotowanie</a:t>
            </a:r>
            <a:r>
              <a:rPr lang="en-US" sz="6000" b="0"/>
              <a:t> </a:t>
            </a:r>
            <a:r>
              <a:rPr lang="en-US" sz="6000" b="0" err="1"/>
              <a:t>danych</a:t>
            </a:r>
            <a:endParaRPr lang="en-US" sz="6000" err="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08A0D-3937-8B20-0FB6-74936875BE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/>
              <a:t>Dane </a:t>
            </a:r>
            <a:r>
              <a:rPr lang="en-US" err="1"/>
              <a:t>przygotowane</a:t>
            </a:r>
            <a:r>
              <a:rPr lang="en-US"/>
              <a:t> </a:t>
            </a:r>
            <a:r>
              <a:rPr lang="en-US" err="1"/>
              <a:t>zostały</a:t>
            </a:r>
            <a:r>
              <a:rPr lang="en-US"/>
              <a:t> w </a:t>
            </a:r>
            <a:r>
              <a:rPr lang="en-US" err="1"/>
              <a:t>następującym</a:t>
            </a:r>
            <a:r>
              <a:rPr lang="en-US"/>
              <a:t> </a:t>
            </a:r>
            <a:r>
              <a:rPr lang="en-US" err="1"/>
              <a:t>formacie</a:t>
            </a:r>
            <a:r>
              <a:rPr lang="en-US"/>
              <a:t>:</a:t>
            </a:r>
            <a:br>
              <a:rPr lang="en-US"/>
            </a:br>
            <a:r>
              <a:rPr lang="en-US">
                <a:ea typeface="+mn-lt"/>
                <a:cs typeface="+mn-lt"/>
              </a:rPr>
              <a:t>__</a:t>
            </a:r>
            <a:r>
              <a:rPr lang="en-US" err="1">
                <a:ea typeface="+mn-lt"/>
                <a:cs typeface="+mn-lt"/>
              </a:rPr>
              <a:t>label__polish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Siedzę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na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klatce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i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czekam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aż</a:t>
            </a:r>
            <a:r>
              <a:rPr lang="en-US">
                <a:ea typeface="+mn-lt"/>
                <a:cs typeface="+mn-lt"/>
              </a:rPr>
              <a:t> mama </a:t>
            </a:r>
            <a:r>
              <a:rPr lang="en-US" err="1">
                <a:ea typeface="+mn-lt"/>
                <a:cs typeface="+mn-lt"/>
              </a:rPr>
              <a:t>skończy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rozmawiać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przez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telefon</a:t>
            </a:r>
            <a:r>
              <a:rPr lang="en-US">
                <a:ea typeface="+mn-lt"/>
                <a:cs typeface="+mn-lt"/>
              </a:rPr>
              <a:t> __label__</a:t>
            </a:r>
            <a:r>
              <a:rPr lang="en-US" err="1">
                <a:ea typeface="+mn-lt"/>
                <a:cs typeface="+mn-lt"/>
              </a:rPr>
              <a:t>english</a:t>
            </a:r>
            <a:r>
              <a:rPr lang="en-US">
                <a:ea typeface="+mn-lt"/>
                <a:cs typeface="+mn-lt"/>
              </a:rPr>
              <a:t> I'm sitting on the stairs, waiting for my mom to finish talking on the phone. __label__</a:t>
            </a:r>
            <a:r>
              <a:rPr lang="en-US" err="1">
                <a:ea typeface="+mn-lt"/>
                <a:cs typeface="+mn-lt"/>
              </a:rPr>
              <a:t>german</a:t>
            </a:r>
            <a:r>
              <a:rPr lang="en-US">
                <a:ea typeface="+mn-lt"/>
                <a:cs typeface="+mn-lt"/>
              </a:rPr>
              <a:t> Ich </a:t>
            </a:r>
            <a:r>
              <a:rPr lang="en-US" err="1">
                <a:ea typeface="+mn-lt"/>
                <a:cs typeface="+mn-lt"/>
              </a:rPr>
              <a:t>sitze</a:t>
            </a:r>
            <a:r>
              <a:rPr lang="en-US">
                <a:ea typeface="+mn-lt"/>
                <a:cs typeface="+mn-lt"/>
              </a:rPr>
              <a:t> auf der </a:t>
            </a:r>
            <a:r>
              <a:rPr lang="en-US" err="1">
                <a:ea typeface="+mn-lt"/>
                <a:cs typeface="+mn-lt"/>
              </a:rPr>
              <a:t>Treppe</a:t>
            </a:r>
            <a:r>
              <a:rPr lang="en-US">
                <a:ea typeface="+mn-lt"/>
                <a:cs typeface="+mn-lt"/>
              </a:rPr>
              <a:t> und </a:t>
            </a:r>
            <a:r>
              <a:rPr lang="en-US" err="1">
                <a:ea typeface="+mn-lt"/>
                <a:cs typeface="+mn-lt"/>
              </a:rPr>
              <a:t>warte</a:t>
            </a:r>
            <a:r>
              <a:rPr lang="en-US">
                <a:ea typeface="+mn-lt"/>
                <a:cs typeface="+mn-lt"/>
              </a:rPr>
              <a:t>, bis </a:t>
            </a:r>
            <a:r>
              <a:rPr lang="en-US" err="1">
                <a:ea typeface="+mn-lt"/>
                <a:cs typeface="+mn-lt"/>
              </a:rPr>
              <a:t>meine</a:t>
            </a:r>
            <a:r>
              <a:rPr lang="en-US">
                <a:ea typeface="+mn-lt"/>
                <a:cs typeface="+mn-lt"/>
              </a:rPr>
              <a:t> Mutter </a:t>
            </a:r>
            <a:r>
              <a:rPr lang="en-US" err="1">
                <a:ea typeface="+mn-lt"/>
                <a:cs typeface="+mn-lt"/>
              </a:rPr>
              <a:t>mit</a:t>
            </a:r>
            <a:r>
              <a:rPr lang="en-US">
                <a:ea typeface="+mn-lt"/>
                <a:cs typeface="+mn-lt"/>
              </a:rPr>
              <a:t> dem </a:t>
            </a:r>
            <a:r>
              <a:rPr lang="en-US" err="1">
                <a:ea typeface="+mn-lt"/>
                <a:cs typeface="+mn-lt"/>
              </a:rPr>
              <a:t>Telefonieren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fertig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ist</a:t>
            </a:r>
            <a:r>
              <a:rPr lang="en-US">
                <a:ea typeface="+mn-lt"/>
                <a:cs typeface="+mn-lt"/>
              </a:rPr>
              <a:t>. </a:t>
            </a:r>
            <a:br>
              <a:rPr lang="en-US">
                <a:ea typeface="+mn-lt"/>
                <a:cs typeface="+mn-lt"/>
              </a:rPr>
            </a:br>
            <a:r>
              <a:rPr lang="en-US">
                <a:ea typeface="+mn-lt"/>
                <a:cs typeface="+mn-lt"/>
              </a:rPr>
              <a:t>__label__</a:t>
            </a:r>
            <a:r>
              <a:rPr lang="en-US" err="1">
                <a:ea typeface="+mn-lt"/>
                <a:cs typeface="+mn-lt"/>
              </a:rPr>
              <a:t>italian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Siedo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sulle</a:t>
            </a:r>
            <a:r>
              <a:rPr lang="en-US">
                <a:ea typeface="+mn-lt"/>
                <a:cs typeface="+mn-lt"/>
              </a:rPr>
              <a:t> scale e </a:t>
            </a:r>
            <a:r>
              <a:rPr lang="en-US" err="1">
                <a:ea typeface="+mn-lt"/>
                <a:cs typeface="+mn-lt"/>
              </a:rPr>
              <a:t>aspetto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che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mia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madre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finisca</a:t>
            </a:r>
            <a:r>
              <a:rPr lang="en-US">
                <a:ea typeface="+mn-lt"/>
                <a:cs typeface="+mn-lt"/>
              </a:rPr>
              <a:t> di </a:t>
            </a:r>
            <a:r>
              <a:rPr lang="en-US" err="1">
                <a:ea typeface="+mn-lt"/>
                <a:cs typeface="+mn-lt"/>
              </a:rPr>
              <a:t>parlare</a:t>
            </a:r>
            <a:r>
              <a:rPr lang="en-US">
                <a:ea typeface="+mn-lt"/>
                <a:cs typeface="+mn-lt"/>
              </a:rPr>
              <a:t> al </a:t>
            </a:r>
            <a:r>
              <a:rPr lang="en-US" err="1">
                <a:ea typeface="+mn-lt"/>
                <a:cs typeface="+mn-lt"/>
              </a:rPr>
              <a:t>telefono</a:t>
            </a:r>
            <a:r>
              <a:rPr lang="en-US">
                <a:ea typeface="+mn-lt"/>
                <a:cs typeface="+mn-lt"/>
              </a:rPr>
              <a:t>. __label__</a:t>
            </a:r>
            <a:r>
              <a:rPr lang="en-US" err="1">
                <a:ea typeface="+mn-lt"/>
                <a:cs typeface="+mn-lt"/>
              </a:rPr>
              <a:t>swedish</a:t>
            </a:r>
            <a:r>
              <a:rPr lang="en-US">
                <a:ea typeface="+mn-lt"/>
                <a:cs typeface="+mn-lt"/>
              </a:rPr>
              <a:t> Jag sitter </a:t>
            </a:r>
            <a:r>
              <a:rPr lang="en-US" err="1">
                <a:ea typeface="+mn-lt"/>
                <a:cs typeface="+mn-lt"/>
              </a:rPr>
              <a:t>på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trappan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och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väntar</a:t>
            </a:r>
            <a:r>
              <a:rPr lang="en-US">
                <a:ea typeface="+mn-lt"/>
                <a:cs typeface="+mn-lt"/>
              </a:rPr>
              <a:t> tills mamma </a:t>
            </a:r>
            <a:r>
              <a:rPr lang="en-US" err="1">
                <a:ea typeface="+mn-lt"/>
                <a:cs typeface="+mn-lt"/>
              </a:rPr>
              <a:t>är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klar</a:t>
            </a:r>
            <a:r>
              <a:rPr lang="en-US">
                <a:ea typeface="+mn-lt"/>
                <a:cs typeface="+mn-lt"/>
              </a:rPr>
              <a:t> med </a:t>
            </a:r>
            <a:r>
              <a:rPr lang="en-US" err="1">
                <a:ea typeface="+mn-lt"/>
                <a:cs typeface="+mn-lt"/>
              </a:rPr>
              <a:t>att</a:t>
            </a:r>
            <a:r>
              <a:rPr lang="en-US">
                <a:ea typeface="+mn-lt"/>
                <a:cs typeface="+mn-lt"/>
              </a:rPr>
              <a:t> prata </a:t>
            </a:r>
            <a:r>
              <a:rPr lang="en-US" err="1">
                <a:ea typeface="+mn-lt"/>
                <a:cs typeface="+mn-lt"/>
              </a:rPr>
              <a:t>i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telefon</a:t>
            </a:r>
            <a:r>
              <a:rPr lang="en-US">
                <a:ea typeface="+mn-lt"/>
                <a:cs typeface="+mn-lt"/>
              </a:rPr>
              <a:t>. __label__</a:t>
            </a:r>
            <a:r>
              <a:rPr lang="en-US" err="1">
                <a:ea typeface="+mn-lt"/>
                <a:cs typeface="+mn-lt"/>
              </a:rPr>
              <a:t>norwegian</a:t>
            </a:r>
            <a:r>
              <a:rPr lang="en-US">
                <a:ea typeface="+mn-lt"/>
                <a:cs typeface="+mn-lt"/>
              </a:rPr>
              <a:t> Jeg sitter </a:t>
            </a:r>
            <a:r>
              <a:rPr lang="en-US" err="1">
                <a:ea typeface="+mn-lt"/>
                <a:cs typeface="+mn-lt"/>
              </a:rPr>
              <a:t>på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trappen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og</a:t>
            </a:r>
            <a:r>
              <a:rPr lang="en-US">
                <a:ea typeface="+mn-lt"/>
                <a:cs typeface="+mn-lt"/>
              </a:rPr>
              <a:t> venter </a:t>
            </a:r>
            <a:r>
              <a:rPr lang="en-US" err="1">
                <a:ea typeface="+mn-lt"/>
                <a:cs typeface="+mn-lt"/>
              </a:rPr>
              <a:t>til</a:t>
            </a:r>
            <a:r>
              <a:rPr lang="en-US">
                <a:ea typeface="+mn-lt"/>
                <a:cs typeface="+mn-lt"/>
              </a:rPr>
              <a:t> mamma er </a:t>
            </a:r>
            <a:r>
              <a:rPr lang="en-US" err="1">
                <a:ea typeface="+mn-lt"/>
                <a:cs typeface="+mn-lt"/>
              </a:rPr>
              <a:t>ferdig</a:t>
            </a:r>
            <a:r>
              <a:rPr lang="en-US">
                <a:ea typeface="+mn-lt"/>
                <a:cs typeface="+mn-lt"/>
              </a:rPr>
              <a:t> med å prate </a:t>
            </a:r>
            <a:r>
              <a:rPr lang="en-US" err="1">
                <a:ea typeface="+mn-lt"/>
                <a:cs typeface="+mn-lt"/>
              </a:rPr>
              <a:t>i</a:t>
            </a:r>
            <a:r>
              <a:rPr lang="en-US">
                <a:ea typeface="+mn-lt"/>
                <a:cs typeface="+mn-lt"/>
              </a:rPr>
              <a:t> </a:t>
            </a:r>
            <a:r>
              <a:rPr lang="en-US" err="1">
                <a:ea typeface="+mn-lt"/>
                <a:cs typeface="+mn-lt"/>
              </a:rPr>
              <a:t>telefon</a:t>
            </a:r>
            <a:r>
              <a:rPr lang="en-US">
                <a:ea typeface="+mn-lt"/>
                <a:cs typeface="+mn-lt"/>
              </a:rPr>
              <a:t>.</a:t>
            </a:r>
            <a:endParaRPr lang="en-US"/>
          </a:p>
          <a:p>
            <a:pPr marL="0" indent="0">
              <a:buNone/>
            </a:pPr>
            <a:r>
              <a:rPr lang="en-US" err="1"/>
              <a:t>Przykładowe</a:t>
            </a:r>
            <a:r>
              <a:rPr lang="en-US"/>
              <a:t> </a:t>
            </a:r>
            <a:r>
              <a:rPr lang="en-US" err="1"/>
              <a:t>zdania</a:t>
            </a:r>
            <a:r>
              <a:rPr lang="en-US"/>
              <a:t> </a:t>
            </a:r>
            <a:r>
              <a:rPr lang="en-US" err="1"/>
              <a:t>poprzedzone</a:t>
            </a:r>
            <a:r>
              <a:rPr lang="en-US"/>
              <a:t> </a:t>
            </a:r>
            <a:r>
              <a:rPr lang="en-US" err="1"/>
              <a:t>etykietą</a:t>
            </a:r>
            <a:r>
              <a:rPr lang="en-US"/>
              <a:t> </a:t>
            </a:r>
            <a:r>
              <a:rPr lang="en-US" err="1"/>
              <a:t>mówiącą</a:t>
            </a:r>
            <a:r>
              <a:rPr lang="en-US"/>
              <a:t> </a:t>
            </a:r>
            <a:r>
              <a:rPr lang="en-US" err="1"/>
              <a:t>programowi</a:t>
            </a:r>
            <a:r>
              <a:rPr lang="en-US"/>
              <a:t> o do </a:t>
            </a:r>
            <a:r>
              <a:rPr lang="en-US" err="1"/>
              <a:t>jakiego</a:t>
            </a:r>
            <a:r>
              <a:rPr lang="en-US"/>
              <a:t> </a:t>
            </a:r>
            <a:r>
              <a:rPr lang="en-US" err="1"/>
              <a:t>języka</a:t>
            </a:r>
            <a:r>
              <a:rPr lang="en-US"/>
              <a:t> </a:t>
            </a:r>
            <a:r>
              <a:rPr lang="en-US" err="1"/>
              <a:t>powinno</a:t>
            </a:r>
            <a:r>
              <a:rPr lang="en-US"/>
              <a:t> </a:t>
            </a:r>
            <a:r>
              <a:rPr lang="en-US" err="1"/>
              <a:t>być</a:t>
            </a:r>
            <a:r>
              <a:rPr lang="en-US"/>
              <a:t> ono </a:t>
            </a:r>
            <a:r>
              <a:rPr lang="en-US" err="1"/>
              <a:t>zaliczane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64815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A580B-F24C-B5B2-2D4F-FF56C602E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/>
              <a:t>Analiza </a:t>
            </a:r>
            <a:r>
              <a:rPr lang="en-US" sz="6000" b="0" err="1"/>
              <a:t>języka</a:t>
            </a:r>
            <a:endParaRPr lang="en-US" err="1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68BDED7-072D-0748-63CE-E8EB6FBA15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27950" y="1063773"/>
            <a:ext cx="5169585" cy="416818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09FD1A-70E1-F574-E083-CD5AAE2A75AF}"/>
              </a:ext>
            </a:extLst>
          </p:cNvPr>
          <p:cNvSpPr txBox="1"/>
          <p:nvPr/>
        </p:nvSpPr>
        <p:spPr>
          <a:xfrm>
            <a:off x="456126" y="2294049"/>
            <a:ext cx="6318697" cy="304698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err="1"/>
              <a:t>Przy</a:t>
            </a:r>
            <a:r>
              <a:rPr lang="en-US" sz="2400"/>
              <a:t> </a:t>
            </a:r>
            <a:r>
              <a:rPr lang="en-US" sz="2400" err="1"/>
              <a:t>użyciu</a:t>
            </a:r>
            <a:r>
              <a:rPr lang="en-US" sz="2400"/>
              <a:t> </a:t>
            </a:r>
            <a:r>
              <a:rPr lang="en-US" sz="2400" err="1"/>
              <a:t>funkcji</a:t>
            </a:r>
            <a:r>
              <a:rPr lang="en-US" sz="2400"/>
              <a:t> "</a:t>
            </a:r>
            <a:r>
              <a:rPr lang="en-US" sz="2400" err="1"/>
              <a:t>load_model</a:t>
            </a:r>
            <a:r>
              <a:rPr lang="en-US" sz="2400"/>
              <a:t>" </a:t>
            </a:r>
            <a:r>
              <a:rPr lang="en-US" sz="2400" err="1"/>
              <a:t>jesteśmy</a:t>
            </a:r>
            <a:r>
              <a:rPr lang="en-US" sz="2400"/>
              <a:t> w </a:t>
            </a:r>
            <a:r>
              <a:rPr lang="en-US" sz="2400" err="1"/>
              <a:t>stanie</a:t>
            </a:r>
            <a:r>
              <a:rPr lang="en-US" sz="2400"/>
              <a:t> </a:t>
            </a:r>
            <a:r>
              <a:rPr lang="en-US" sz="2400" err="1"/>
              <a:t>użyć</a:t>
            </a:r>
            <a:r>
              <a:rPr lang="en-US" sz="2400"/>
              <a:t> </a:t>
            </a:r>
            <a:r>
              <a:rPr lang="en-US" sz="2400" err="1"/>
              <a:t>gotowego</a:t>
            </a:r>
            <a:r>
              <a:rPr lang="en-US" sz="2400"/>
              <a:t> </a:t>
            </a:r>
            <a:r>
              <a:rPr lang="en-US" sz="2400" err="1"/>
              <a:t>modelu</a:t>
            </a:r>
            <a:r>
              <a:rPr lang="en-US" sz="2400"/>
              <a:t> se </a:t>
            </a:r>
            <a:r>
              <a:rPr lang="en-US" sz="2400" err="1"/>
              <a:t>strony</a:t>
            </a:r>
            <a:r>
              <a:rPr lang="en-US" sz="2400"/>
              <a:t> </a:t>
            </a:r>
            <a:r>
              <a:rPr lang="en-US" sz="2400" err="1"/>
              <a:t>biblioteki</a:t>
            </a:r>
            <a:r>
              <a:rPr lang="en-US" sz="2400"/>
              <a:t> </a:t>
            </a:r>
            <a:r>
              <a:rPr lang="en-US" sz="2400" err="1"/>
              <a:t>FastText</a:t>
            </a:r>
            <a:r>
              <a:rPr lang="en-US" sz="2400"/>
              <a:t>, </a:t>
            </a:r>
            <a:r>
              <a:rPr lang="en-US" sz="2400" err="1"/>
              <a:t>natomiast</a:t>
            </a:r>
            <a:r>
              <a:rPr lang="en-US" sz="2400"/>
              <a:t> do </a:t>
            </a:r>
            <a:r>
              <a:rPr lang="en-US" sz="2400" err="1"/>
              <a:t>wytrenowania</a:t>
            </a:r>
            <a:r>
              <a:rPr lang="en-US" sz="2400"/>
              <a:t> </a:t>
            </a:r>
            <a:r>
              <a:rPr lang="en-US" sz="2400" err="1"/>
              <a:t>modelu</a:t>
            </a:r>
            <a:r>
              <a:rPr lang="en-US" sz="2400"/>
              <a:t> </a:t>
            </a:r>
            <a:r>
              <a:rPr lang="en-US" sz="2400" err="1"/>
              <a:t>przy</a:t>
            </a:r>
            <a:r>
              <a:rPr lang="en-US" sz="2400"/>
              <a:t> </a:t>
            </a:r>
            <a:r>
              <a:rPr lang="en-US" sz="2400" err="1"/>
              <a:t>użyciu</a:t>
            </a:r>
            <a:r>
              <a:rPr lang="en-US" sz="2400"/>
              <a:t> </a:t>
            </a:r>
            <a:r>
              <a:rPr lang="en-US" sz="2400" err="1"/>
              <a:t>własnych</a:t>
            </a:r>
            <a:r>
              <a:rPr lang="en-US" sz="2400"/>
              <a:t> </a:t>
            </a:r>
            <a:r>
              <a:rPr lang="en-US" sz="2400" err="1"/>
              <a:t>danych</a:t>
            </a:r>
            <a:r>
              <a:rPr lang="en-US" sz="2400"/>
              <a:t> </a:t>
            </a:r>
            <a:r>
              <a:rPr lang="en-US" sz="2400" err="1"/>
              <a:t>należy</a:t>
            </a:r>
            <a:r>
              <a:rPr lang="en-US" sz="2400"/>
              <a:t> </a:t>
            </a:r>
            <a:r>
              <a:rPr lang="en-US" sz="2400" err="1"/>
              <a:t>użyć</a:t>
            </a:r>
            <a:r>
              <a:rPr lang="en-US" sz="2400"/>
              <a:t> </a:t>
            </a:r>
            <a:r>
              <a:rPr lang="en-US" sz="2400" err="1"/>
              <a:t>funkcji</a:t>
            </a:r>
            <a:r>
              <a:rPr lang="en-US" sz="2400"/>
              <a:t> "</a:t>
            </a:r>
            <a:r>
              <a:rPr lang="en-US" sz="2400" err="1"/>
              <a:t>train_supervised</a:t>
            </a:r>
            <a:r>
              <a:rPr lang="en-US" sz="2400"/>
              <a:t>". </a:t>
            </a:r>
          </a:p>
          <a:p>
            <a:r>
              <a:rPr lang="en-US" sz="2400"/>
              <a:t>Do </a:t>
            </a:r>
            <a:r>
              <a:rPr lang="en-US" sz="2400" err="1"/>
              <a:t>dokonania</a:t>
            </a:r>
            <a:r>
              <a:rPr lang="en-US" sz="2400"/>
              <a:t> </a:t>
            </a:r>
            <a:r>
              <a:rPr lang="en-US" sz="2400" err="1"/>
              <a:t>predykcji</a:t>
            </a:r>
            <a:r>
              <a:rPr lang="en-US" sz="2400"/>
              <a:t> </a:t>
            </a:r>
            <a:r>
              <a:rPr lang="en-US" sz="2400" err="1"/>
              <a:t>wystarczy</a:t>
            </a:r>
            <a:r>
              <a:rPr lang="en-US" sz="2400"/>
              <a:t> </a:t>
            </a:r>
            <a:r>
              <a:rPr lang="en-US" sz="2400" err="1"/>
              <a:t>użyć</a:t>
            </a:r>
            <a:r>
              <a:rPr lang="en-US" sz="2400"/>
              <a:t> </a:t>
            </a:r>
            <a:r>
              <a:rPr lang="en-US" sz="2400" err="1"/>
              <a:t>funkcji</a:t>
            </a:r>
            <a:r>
              <a:rPr lang="en-US" sz="2400"/>
              <a:t> "predict".</a:t>
            </a:r>
          </a:p>
        </p:txBody>
      </p:sp>
    </p:spTree>
    <p:extLst>
      <p:ext uri="{BB962C8B-B14F-4D97-AF65-F5344CB8AC3E}">
        <p14:creationId xmlns:p14="http://schemas.microsoft.com/office/powerpoint/2010/main" val="134410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92E10-2581-1A8D-20CA-B416C1BC3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622112"/>
          </a:xfrm>
        </p:spPr>
        <p:txBody>
          <a:bodyPr/>
          <a:lstStyle/>
          <a:p>
            <a:r>
              <a:rPr lang="en-US" b="0" err="1"/>
              <a:t>Porównanie</a:t>
            </a:r>
            <a:r>
              <a:rPr lang="en-US" b="0"/>
              <a:t> </a:t>
            </a:r>
            <a:r>
              <a:rPr lang="en-US" b="0" err="1"/>
              <a:t>modeli</a:t>
            </a:r>
            <a:endParaRPr lang="en-US" b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44696AF-F4B9-9C71-0871-E287640004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4844" y="1923051"/>
            <a:ext cx="7618814" cy="4219484"/>
          </a:xfrm>
        </p:spPr>
      </p:pic>
    </p:spTree>
    <p:extLst>
      <p:ext uri="{BB962C8B-B14F-4D97-AF65-F5344CB8AC3E}">
        <p14:creationId xmlns:p14="http://schemas.microsoft.com/office/powerpoint/2010/main" val="366104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21051C-3F1E-C0FB-05C7-7BEB2980B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35351-E103-60DC-D7C2-4BD9B019C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622112"/>
          </a:xfrm>
        </p:spPr>
        <p:txBody>
          <a:bodyPr/>
          <a:lstStyle/>
          <a:p>
            <a:r>
              <a:rPr lang="en-US" b="0" err="1"/>
              <a:t>Porównanie</a:t>
            </a:r>
            <a:r>
              <a:rPr lang="en-US" b="0"/>
              <a:t> </a:t>
            </a:r>
            <a:r>
              <a:rPr lang="en-US" b="0" err="1"/>
              <a:t>modeli</a:t>
            </a:r>
            <a:endParaRPr lang="en-US" b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BFF3DFB-C102-E628-C17D-4D15E76D49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8074" y="1788581"/>
            <a:ext cx="8051503" cy="4219484"/>
          </a:xfrm>
        </p:spPr>
      </p:pic>
    </p:spTree>
    <p:extLst>
      <p:ext uri="{BB962C8B-B14F-4D97-AF65-F5344CB8AC3E}">
        <p14:creationId xmlns:p14="http://schemas.microsoft.com/office/powerpoint/2010/main" val="1715677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A19669-4D12-1010-7B35-08E7675CA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D48D2-EC08-F403-A992-F77A55245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362" y="720434"/>
            <a:ext cx="9950103" cy="622112"/>
          </a:xfrm>
        </p:spPr>
        <p:txBody>
          <a:bodyPr/>
          <a:lstStyle/>
          <a:p>
            <a:r>
              <a:rPr lang="en-US" b="0" err="1"/>
              <a:t>Porównanie</a:t>
            </a:r>
            <a:r>
              <a:rPr lang="en-US" b="0"/>
              <a:t> </a:t>
            </a:r>
            <a:r>
              <a:rPr lang="en-US" b="0" err="1"/>
              <a:t>modeli</a:t>
            </a:r>
            <a:endParaRPr lang="en-US" b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89D89E-3269-4660-2D2C-0A953F3FF4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07498" y="1351552"/>
            <a:ext cx="9476917" cy="5272836"/>
          </a:xfrm>
        </p:spPr>
      </p:pic>
    </p:spTree>
    <p:extLst>
      <p:ext uri="{BB962C8B-B14F-4D97-AF65-F5344CB8AC3E}">
        <p14:creationId xmlns:p14="http://schemas.microsoft.com/office/powerpoint/2010/main" val="2039947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6A8A8-146A-0DEA-E444-38F51C3A0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0"/>
              <a:t>Podsumowanie</a:t>
            </a:r>
            <a:endParaRPr lang="en-US" sz="6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9D4E0-9AF0-4208-C0DA-1FF2992A3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>
                <a:latin typeface="Avenir Next LT Pro Light"/>
                <a:cs typeface="Calibri"/>
              </a:rPr>
              <a:t>Celem </a:t>
            </a:r>
            <a:r>
              <a:rPr lang="en-US" b="1" err="1">
                <a:latin typeface="Avenir Next LT Pro Light"/>
                <a:cs typeface="Calibri"/>
              </a:rPr>
              <a:t>projektu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było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stworzenie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narzędzia</a:t>
            </a:r>
            <a:r>
              <a:rPr lang="en-US" b="1">
                <a:latin typeface="Avenir Next LT Pro Light"/>
                <a:cs typeface="Calibri"/>
              </a:rPr>
              <a:t> do </a:t>
            </a:r>
            <a:r>
              <a:rPr lang="en-US" b="1" err="1">
                <a:latin typeface="Avenir Next LT Pro Light"/>
                <a:cs typeface="Calibri"/>
              </a:rPr>
              <a:t>rozpoznawania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języka</a:t>
            </a:r>
            <a:r>
              <a:rPr lang="en-US" b="1">
                <a:latin typeface="Avenir Next LT Pro Light"/>
                <a:cs typeface="Calibri"/>
              </a:rPr>
              <a:t> za </a:t>
            </a:r>
            <a:r>
              <a:rPr lang="en-US" b="1" err="1">
                <a:latin typeface="Avenir Next LT Pro Light"/>
                <a:cs typeface="Calibri"/>
              </a:rPr>
              <a:t>pomocą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biblioteki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fastText</a:t>
            </a:r>
            <a:r>
              <a:rPr lang="en-US" b="1">
                <a:latin typeface="Avenir Next LT Pro Light"/>
                <a:cs typeface="Calibri"/>
              </a:rPr>
              <a:t>. </a:t>
            </a:r>
            <a:r>
              <a:rPr lang="en-US" b="1" err="1">
                <a:latin typeface="Avenir Next LT Pro Light"/>
                <a:cs typeface="Calibri"/>
              </a:rPr>
              <a:t>Cel</a:t>
            </a:r>
            <a:r>
              <a:rPr lang="en-US" b="1">
                <a:latin typeface="Avenir Next LT Pro Light"/>
                <a:cs typeface="Calibri"/>
              </a:rPr>
              <a:t> ten </a:t>
            </a:r>
            <a:r>
              <a:rPr lang="en-US" b="1" err="1">
                <a:latin typeface="Avenir Next LT Pro Light"/>
                <a:cs typeface="Calibri"/>
              </a:rPr>
              <a:t>został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osiągnięty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poprzez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implementację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dwóch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metod</a:t>
            </a:r>
            <a:r>
              <a:rPr lang="en-US" b="1">
                <a:latin typeface="Avenir Next LT Pro Light"/>
                <a:cs typeface="Calibri"/>
              </a:rPr>
              <a:t>: </a:t>
            </a:r>
            <a:r>
              <a:rPr lang="en-US" b="1" err="1">
                <a:latin typeface="Avenir Next LT Pro Light"/>
                <a:cs typeface="Calibri"/>
              </a:rPr>
              <a:t>jednej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korzystającej</a:t>
            </a:r>
            <a:r>
              <a:rPr lang="en-US" b="1">
                <a:latin typeface="Avenir Next LT Pro Light"/>
                <a:cs typeface="Calibri"/>
              </a:rPr>
              <a:t> z </a:t>
            </a:r>
            <a:r>
              <a:rPr lang="en-US" b="1" err="1">
                <a:latin typeface="Avenir Next LT Pro Light"/>
                <a:cs typeface="Calibri"/>
              </a:rPr>
              <a:t>predefiniowanego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modelu</a:t>
            </a:r>
            <a:r>
              <a:rPr lang="en-US" b="1">
                <a:latin typeface="Avenir Next LT Pro Light"/>
                <a:cs typeface="Calibri"/>
              </a:rPr>
              <a:t>, a </a:t>
            </a:r>
            <a:r>
              <a:rPr lang="en-US" b="1" err="1">
                <a:latin typeface="Avenir Next LT Pro Light"/>
                <a:cs typeface="Calibri"/>
              </a:rPr>
              <a:t>drugiej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korzystającej</a:t>
            </a:r>
            <a:r>
              <a:rPr lang="en-US" b="1">
                <a:latin typeface="Avenir Next LT Pro Light"/>
                <a:cs typeface="Calibri"/>
              </a:rPr>
              <a:t> z </a:t>
            </a:r>
            <a:r>
              <a:rPr lang="en-US" b="1" err="1">
                <a:latin typeface="Avenir Next LT Pro Light"/>
                <a:cs typeface="Calibri"/>
              </a:rPr>
              <a:t>modelu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wytrenowanego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na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dostarczonych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danych</a:t>
            </a:r>
            <a:r>
              <a:rPr lang="en-US" b="1">
                <a:latin typeface="Avenir Next LT Pro Light"/>
                <a:cs typeface="Calibri"/>
              </a:rPr>
              <a:t>. Oba </a:t>
            </a:r>
            <a:r>
              <a:rPr lang="en-US" b="1" err="1">
                <a:latin typeface="Avenir Next LT Pro Light"/>
                <a:cs typeface="Calibri"/>
              </a:rPr>
              <a:t>modele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okazały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się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skuteczne</a:t>
            </a:r>
            <a:r>
              <a:rPr lang="en-US" b="1">
                <a:latin typeface="Avenir Next LT Pro Light"/>
                <a:cs typeface="Calibri"/>
              </a:rPr>
              <a:t> w </a:t>
            </a:r>
            <a:r>
              <a:rPr lang="en-US" b="1" err="1">
                <a:latin typeface="Avenir Next LT Pro Light"/>
                <a:cs typeface="Calibri"/>
              </a:rPr>
              <a:t>swoich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specyficznych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zastosowaniach</a:t>
            </a:r>
            <a:r>
              <a:rPr lang="en-US" b="1">
                <a:latin typeface="Avenir Next LT Pro Light"/>
                <a:cs typeface="Calibri"/>
              </a:rPr>
              <a:t>, co </a:t>
            </a:r>
            <a:r>
              <a:rPr lang="en-US" b="1" err="1">
                <a:latin typeface="Avenir Next LT Pro Light"/>
                <a:cs typeface="Calibri"/>
              </a:rPr>
              <a:t>pokazuje</a:t>
            </a:r>
            <a:r>
              <a:rPr lang="en-US" b="1">
                <a:latin typeface="Avenir Next LT Pro Light"/>
                <a:cs typeface="Calibri"/>
              </a:rPr>
              <a:t>, </a:t>
            </a:r>
            <a:r>
              <a:rPr lang="en-US" b="1" err="1">
                <a:latin typeface="Avenir Next LT Pro Light"/>
                <a:cs typeface="Calibri"/>
              </a:rPr>
              <a:t>że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wybór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odpowiedniego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modelu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zależy</a:t>
            </a:r>
            <a:r>
              <a:rPr lang="en-US" b="1">
                <a:latin typeface="Avenir Next LT Pro Light"/>
                <a:cs typeface="Calibri"/>
              </a:rPr>
              <a:t> od </a:t>
            </a:r>
            <a:r>
              <a:rPr lang="en-US" b="1" err="1">
                <a:latin typeface="Avenir Next LT Pro Light"/>
                <a:cs typeface="Calibri"/>
              </a:rPr>
              <a:t>konkretnego</a:t>
            </a:r>
            <a:r>
              <a:rPr lang="en-US" b="1">
                <a:latin typeface="Avenir Next LT Pro Light"/>
                <a:cs typeface="Calibri"/>
              </a:rPr>
              <a:t> </a:t>
            </a:r>
            <a:r>
              <a:rPr lang="en-US" b="1" err="1">
                <a:latin typeface="Avenir Next LT Pro Light"/>
                <a:cs typeface="Calibri"/>
              </a:rPr>
              <a:t>zadania</a:t>
            </a:r>
            <a:r>
              <a:rPr lang="en-US" b="1">
                <a:latin typeface="Avenir Next LT Pro Light"/>
                <a:cs typeface="Calibri"/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3026262566"/>
      </p:ext>
    </p:extLst>
  </p:cSld>
  <p:clrMapOvr>
    <a:masterClrMapping/>
  </p:clrMapOvr>
</p:sld>
</file>

<file path=ppt/theme/theme1.xml><?xml version="1.0" encoding="utf-8"?>
<a:theme xmlns:a="http://schemas.openxmlformats.org/drawingml/2006/main" name="BlocksVTI">
  <a:themeElements>
    <a:clrScheme name="AnalogousFromRegularSeedLeftStep">
      <a:dk1>
        <a:srgbClr val="000000"/>
      </a:dk1>
      <a:lt1>
        <a:srgbClr val="FFFFFF"/>
      </a:lt1>
      <a:dk2>
        <a:srgbClr val="392028"/>
      </a:dk2>
      <a:lt2>
        <a:srgbClr val="E2E5E8"/>
      </a:lt2>
      <a:accent1>
        <a:srgbClr val="DD922F"/>
      </a:accent1>
      <a:accent2>
        <a:srgbClr val="CE391E"/>
      </a:accent2>
      <a:accent3>
        <a:srgbClr val="E0305E"/>
      </a:accent3>
      <a:accent4>
        <a:srgbClr val="CE1E95"/>
      </a:accent4>
      <a:accent5>
        <a:srgbClr val="D030E0"/>
      </a:accent5>
      <a:accent6>
        <a:srgbClr val="741ECE"/>
      </a:accent6>
      <a:hlink>
        <a:srgbClr val="3F76BF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sVTI" id="{31656FE6-20D8-4105-85EA-706EC9332BE9}" vid="{039DFFC9-9B25-4063-9235-B287A446F5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BlocksVTI</vt:lpstr>
      <vt:lpstr>Narzędzie do rozpoznawania języka oparte na bibliotece fastText </vt:lpstr>
      <vt:lpstr>Abstrakt</vt:lpstr>
      <vt:lpstr>Wstęp</vt:lpstr>
      <vt:lpstr>Przygotowanie danych</vt:lpstr>
      <vt:lpstr>Analiza języka</vt:lpstr>
      <vt:lpstr>Porównanie modeli</vt:lpstr>
      <vt:lpstr>Porównanie modeli</vt:lpstr>
      <vt:lpstr>Porównanie modeli</vt:lpstr>
      <vt:lpstr>Podsumowanie</vt:lpstr>
      <vt:lpstr>Bibliografia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revision>6</cp:revision>
  <dcterms:created xsi:type="dcterms:W3CDTF">2023-12-12T15:42:16Z</dcterms:created>
  <dcterms:modified xsi:type="dcterms:W3CDTF">2023-12-20T13:05:22Z</dcterms:modified>
</cp:coreProperties>
</file>