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7" r:id="rId5"/>
    <p:sldId id="273" r:id="rId6"/>
    <p:sldId id="270" r:id="rId7"/>
    <p:sldId id="271" r:id="rId8"/>
    <p:sldId id="268" r:id="rId9"/>
    <p:sldId id="269" r:id="rId10"/>
    <p:sldId id="272" r:id="rId11"/>
    <p:sldId id="263" r:id="rId1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9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12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D8C9EF6-3785-15E7-8373-77CA688407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45826E4-30C0-229E-718F-7E35C40265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83ED597-C374-0EBC-0E3B-50A71E2C5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4E31-2D44-4D8B-80E0-A270D15059CF}" type="datetimeFigureOut">
              <a:rPr lang="pl-PL" smtClean="0"/>
              <a:t>19.12.2023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93A4EFB-F4EE-56A3-201A-44D84B291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1061CF4-349D-77EF-4344-73C3ADC8A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88BD-7A06-41E0-BC19-29C3F98E6D2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477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90ED9E2-9BAF-397B-7FAA-2C009CA18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279943D7-9262-0D78-2200-F551EAE2C4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BBE431C-6861-89CC-56E1-F75997A9F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4E31-2D44-4D8B-80E0-A270D15059CF}" type="datetimeFigureOut">
              <a:rPr lang="pl-PL" smtClean="0"/>
              <a:t>19.12.2023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49C48A9-0AE3-92B7-E14C-2161E9741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4546624-2856-88FC-17D3-02307A2B3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88BD-7A06-41E0-BC19-29C3F98E6D2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7791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1BBA4C98-D074-71C2-D4C4-DB27E5D34D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506D9C3-A4DD-DB31-0ED0-E57C0C9884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0A8B4AD-B540-B0BB-54D3-BB4372047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4E31-2D44-4D8B-80E0-A270D15059CF}" type="datetimeFigureOut">
              <a:rPr lang="pl-PL" smtClean="0"/>
              <a:t>19.12.2023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8BD4D27-3901-75DD-A110-351472896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4D24544-53A7-9596-F8BF-09D9F426F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88BD-7A06-41E0-BC19-29C3F98E6D2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734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33C2BC9-7385-0174-5F53-A08832318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F25987F-1ADD-E2AB-87A1-ED8FC7D302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6A7BFDF-8D18-4DAA-BB02-1CEF6620D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4E31-2D44-4D8B-80E0-A270D15059CF}" type="datetimeFigureOut">
              <a:rPr lang="pl-PL" smtClean="0"/>
              <a:t>19.12.2023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47FDDDF-6953-D9A5-B6D3-7504C2847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518FD64-2EE0-2430-497C-E288025F7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88BD-7A06-41E0-BC19-29C3F98E6D2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9964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CF7FCB0-4174-07EC-26E0-6A35CEDF7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EE3459B-477F-5F1D-8A34-9EA1FE2D4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2581157-A79E-2B36-6989-8C88E774D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4E31-2D44-4D8B-80E0-A270D15059CF}" type="datetimeFigureOut">
              <a:rPr lang="pl-PL" smtClean="0"/>
              <a:t>19.12.2023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3DB84A0-745D-7207-5074-EB64A4C8F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8D984C2-9CC0-559F-6BC5-32ADA9EAA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88BD-7A06-41E0-BC19-29C3F98E6D2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26848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292BDA4-D96F-DBB6-1F44-563D16375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A66371F-63F0-9323-43CD-F09485B23D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DFDC15C-80DD-FDC2-36B3-C1A7366B16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21118415-8536-04BB-087C-FD80D996D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4E31-2D44-4D8B-80E0-A270D15059CF}" type="datetimeFigureOut">
              <a:rPr lang="pl-PL" smtClean="0"/>
              <a:t>19.12.2023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DBB6AD3-3CE2-4C37-63EA-F046DDFF8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4BEB63E-64A1-40D4-C2AF-4F8DB4A25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88BD-7A06-41E0-BC19-29C3F98E6D2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5424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2545B10-9A71-D181-791C-11223D96A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E46546A-153D-374F-9EC1-DD18E6A55B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04700A5-A37C-AED3-8641-4E1F415C38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49571EBB-74FC-9E8A-3FA2-DDB7BE3CD7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6B946F98-9E29-2514-5CD3-7841AD9B06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004C2DA2-A9AE-8522-CF5A-48409AC3C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4E31-2D44-4D8B-80E0-A270D15059CF}" type="datetimeFigureOut">
              <a:rPr lang="pl-PL" smtClean="0"/>
              <a:t>19.12.2023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2966D15A-6E7A-69B5-C822-E6552F7A8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DB29322E-1220-F0CB-9CD5-B16461FB6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88BD-7A06-41E0-BC19-29C3F98E6D2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22711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957FF06-18D6-852E-9775-C8F098A9D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137A04B-3A50-050C-BD1B-B02E1C22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4E31-2D44-4D8B-80E0-A270D15059CF}" type="datetimeFigureOut">
              <a:rPr lang="pl-PL" smtClean="0"/>
              <a:t>19.12.2023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FA759D1E-4325-8A06-CA63-07D194A1A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E3EDDCC-CEAE-2365-50D1-E96AAC9F2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88BD-7A06-41E0-BC19-29C3F98E6D2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09969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34AEB6EA-5D00-78A2-53B6-066FD4B9A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4E31-2D44-4D8B-80E0-A270D15059CF}" type="datetimeFigureOut">
              <a:rPr lang="pl-PL" smtClean="0"/>
              <a:t>19.12.2023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8D3EB02C-94BB-66F4-7034-9A2A430D7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3746F28-D2F9-F34D-BAD3-F7E743A2A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88BD-7A06-41E0-BC19-29C3F98E6D2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6840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4C81AB5-BBF1-CDCA-61FE-8DF30DF86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64A2C6E-47B2-3DA5-55EE-178BF72977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82C4C3AB-41BD-CBC3-C864-CADB28B527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C5EF4808-FC54-9E10-5376-6D6DA77B6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4E31-2D44-4D8B-80E0-A270D15059CF}" type="datetimeFigureOut">
              <a:rPr lang="pl-PL" smtClean="0"/>
              <a:t>19.12.2023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1C67BB1-19D0-0355-08F8-461F71C9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2F02C02-5DE5-7603-B7F0-CD1ADD6B1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88BD-7A06-41E0-BC19-29C3F98E6D2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38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B44DFC2-F69A-3E8D-3D53-1B1ECC1F9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0D4EA5EF-1221-A390-CB7C-6C095BFAA2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1B19D013-7991-F913-4CE7-E702323107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9938FE6D-F679-A81B-2995-CE5ADAA42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4E31-2D44-4D8B-80E0-A270D15059CF}" type="datetimeFigureOut">
              <a:rPr lang="pl-PL" smtClean="0"/>
              <a:t>19.12.2023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EF0C8AE-DC6A-4C65-1AC3-EFC3D53A4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1F557410-F12B-26FB-ADA1-9719EF3DA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88BD-7A06-41E0-BC19-29C3F98E6D2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9491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693FA534-1A23-B805-FC8E-47D3527A1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4182745-4FFD-566C-FD66-B759C4E88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2227BA8-F68C-A667-1001-0572542A5C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94E31-2D44-4D8B-80E0-A270D15059CF}" type="datetimeFigureOut">
              <a:rPr lang="pl-PL" smtClean="0"/>
              <a:t>19.12.2023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D5F8324-B204-3135-4856-0336E89C97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E98695F-0902-349B-E420-1BF0B3BA47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D88BD-7A06-41E0-BC19-29C3F98E6D2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32831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8C790BE2-4E4F-4AAF-81A2-4A6F4885E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00000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4"/>
            <a:ext cx="12192000" cy="6402581"/>
          </a:xfrm>
          <a:prstGeom prst="rect">
            <a:avLst/>
          </a:prstGeom>
          <a:gradFill>
            <a:gsLst>
              <a:gs pos="1000">
                <a:schemeClr val="accent1">
                  <a:lumMod val="75000"/>
                  <a:alpha val="59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12088DD-B1AD-40E0-8B86-1D87A2CCD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63054" y="-2653923"/>
            <a:ext cx="6858001" cy="12165846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rgbClr val="000000">
                  <a:alpha val="2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94763" y="0"/>
            <a:ext cx="6096001" cy="6858000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chemeClr val="accent1">
                  <a:lumMod val="75000"/>
                  <a:alpha val="50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C395952-4E26-45A2-8756-2ADFD6E53C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-3"/>
            <a:ext cx="12182871" cy="6871922"/>
          </a:xfrm>
          <a:prstGeom prst="rect">
            <a:avLst/>
          </a:prstGeom>
          <a:gradFill>
            <a:gsLst>
              <a:gs pos="13000">
                <a:srgbClr val="000000">
                  <a:alpha val="35000"/>
                </a:srgbClr>
              </a:gs>
              <a:gs pos="99000">
                <a:schemeClr val="accent1">
                  <a:lumMod val="75000"/>
                  <a:alpha val="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34BADF-9461-4621-B112-2D7BABEA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7713" y="4049"/>
            <a:ext cx="10216576" cy="4729040"/>
          </a:xfrm>
          <a:custGeom>
            <a:avLst/>
            <a:gdLst>
              <a:gd name="connsiteX0" fmla="*/ 0 w 10216576"/>
              <a:gd name="connsiteY0" fmla="*/ 0 h 4729040"/>
              <a:gd name="connsiteX1" fmla="*/ 10216576 w 10216576"/>
              <a:gd name="connsiteY1" fmla="*/ 0 h 4729040"/>
              <a:gd name="connsiteX2" fmla="*/ 10210268 w 10216576"/>
              <a:gd name="connsiteY2" fmla="*/ 124944 h 4729040"/>
              <a:gd name="connsiteX3" fmla="*/ 5108288 w 10216576"/>
              <a:gd name="connsiteY3" fmla="*/ 4729040 h 4729040"/>
              <a:gd name="connsiteX4" fmla="*/ 6309 w 10216576"/>
              <a:gd name="connsiteY4" fmla="*/ 124944 h 472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16576" h="4729040">
                <a:moveTo>
                  <a:pt x="0" y="0"/>
                </a:moveTo>
                <a:lnTo>
                  <a:pt x="10216576" y="0"/>
                </a:lnTo>
                <a:lnTo>
                  <a:pt x="10210268" y="124944"/>
                </a:lnTo>
                <a:cubicBezTo>
                  <a:pt x="9947637" y="2710997"/>
                  <a:pt x="7763635" y="4729040"/>
                  <a:pt x="5108288" y="4729040"/>
                </a:cubicBezTo>
                <a:cubicBezTo>
                  <a:pt x="2452942" y="4729040"/>
                  <a:pt x="268937" y="2710997"/>
                  <a:pt x="6309" y="124944"/>
                </a:cubicBezTo>
                <a:close/>
              </a:path>
            </a:pathLst>
          </a:custGeom>
          <a:gradFill>
            <a:gsLst>
              <a:gs pos="7000">
                <a:schemeClr val="accent1">
                  <a:lumMod val="50000"/>
                  <a:alpha val="4000"/>
                </a:schemeClr>
              </a:gs>
              <a:gs pos="99000">
                <a:schemeClr val="accent1">
                  <a:alpha val="2400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5B67BB95-2015-926D-20AC-ED28F52A03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4" y="490549"/>
            <a:ext cx="12201133" cy="3081242"/>
          </a:xfrm>
        </p:spPr>
        <p:txBody>
          <a:bodyPr anchor="ctr">
            <a:normAutofit/>
          </a:bodyPr>
          <a:lstStyle/>
          <a:p>
            <a:r>
              <a:rPr lang="pl-PL" sz="4400" b="1" dirty="0" err="1">
                <a:solidFill>
                  <a:srgbClr val="FFFFFF"/>
                </a:solidFill>
              </a:rPr>
              <a:t>Spellcorrector</a:t>
            </a:r>
            <a:endParaRPr lang="pl-PL" sz="4400" b="1" dirty="0">
              <a:solidFill>
                <a:srgbClr val="FFFFFF"/>
              </a:solidFill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1FAE6F2-F615-FA33-8F36-E90B42E441B9}"/>
              </a:ext>
            </a:extLst>
          </p:cNvPr>
          <p:cNvSpPr txBox="1"/>
          <p:nvPr/>
        </p:nvSpPr>
        <p:spPr>
          <a:xfrm>
            <a:off x="4689342" y="3836859"/>
            <a:ext cx="282243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800" b="1" dirty="0">
                <a:solidFill>
                  <a:schemeClr val="bg1"/>
                </a:solidFill>
                <a:latin typeface="+mj-lt"/>
              </a:rPr>
              <a:t>Kamil Naglik</a:t>
            </a:r>
          </a:p>
          <a:p>
            <a:pPr algn="ctr"/>
            <a:r>
              <a:rPr lang="pl-PL" sz="2800" b="1" dirty="0">
                <a:solidFill>
                  <a:schemeClr val="bg1"/>
                </a:solidFill>
                <a:latin typeface="+mj-lt"/>
              </a:rPr>
              <a:t>Maciej Rybiński</a:t>
            </a:r>
          </a:p>
          <a:p>
            <a:pPr algn="ctr"/>
            <a:r>
              <a:rPr lang="pl-PL" sz="2800" b="1" dirty="0">
                <a:solidFill>
                  <a:schemeClr val="bg1"/>
                </a:solidFill>
                <a:latin typeface="+mj-lt"/>
              </a:rPr>
              <a:t>Marcelina Stabryła</a:t>
            </a:r>
          </a:p>
        </p:txBody>
      </p:sp>
    </p:spTree>
    <p:extLst>
      <p:ext uri="{BB962C8B-B14F-4D97-AF65-F5344CB8AC3E}">
        <p14:creationId xmlns:p14="http://schemas.microsoft.com/office/powerpoint/2010/main" val="1179348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C790BE2-4E4F-4AAF-81A2-4A6F4885E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00000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4"/>
            <a:ext cx="12192000" cy="6402581"/>
          </a:xfrm>
          <a:prstGeom prst="rect">
            <a:avLst/>
          </a:prstGeom>
          <a:gradFill>
            <a:gsLst>
              <a:gs pos="1000">
                <a:schemeClr val="accent1">
                  <a:lumMod val="75000"/>
                  <a:alpha val="59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2088DD-B1AD-40E0-8B86-1D87A2CCD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63054" y="-2653923"/>
            <a:ext cx="6858001" cy="12165846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rgbClr val="000000">
                  <a:alpha val="2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94763" y="0"/>
            <a:ext cx="6096001" cy="6858000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chemeClr val="accent1">
                  <a:lumMod val="75000"/>
                  <a:alpha val="50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395952-4E26-45A2-8756-2ADFD6E53C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-3"/>
            <a:ext cx="12182871" cy="6871922"/>
          </a:xfrm>
          <a:prstGeom prst="rect">
            <a:avLst/>
          </a:prstGeom>
          <a:gradFill>
            <a:gsLst>
              <a:gs pos="13000">
                <a:srgbClr val="000000">
                  <a:alpha val="35000"/>
                </a:srgbClr>
              </a:gs>
              <a:gs pos="99000">
                <a:schemeClr val="accent1">
                  <a:lumMod val="75000"/>
                  <a:alpha val="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734BADF-9461-4621-B112-2D7BABEA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7713" y="4049"/>
            <a:ext cx="10216576" cy="4729040"/>
          </a:xfrm>
          <a:custGeom>
            <a:avLst/>
            <a:gdLst>
              <a:gd name="connsiteX0" fmla="*/ 0 w 10216576"/>
              <a:gd name="connsiteY0" fmla="*/ 0 h 4729040"/>
              <a:gd name="connsiteX1" fmla="*/ 10216576 w 10216576"/>
              <a:gd name="connsiteY1" fmla="*/ 0 h 4729040"/>
              <a:gd name="connsiteX2" fmla="*/ 10210268 w 10216576"/>
              <a:gd name="connsiteY2" fmla="*/ 124944 h 4729040"/>
              <a:gd name="connsiteX3" fmla="*/ 5108288 w 10216576"/>
              <a:gd name="connsiteY3" fmla="*/ 4729040 h 4729040"/>
              <a:gd name="connsiteX4" fmla="*/ 6309 w 10216576"/>
              <a:gd name="connsiteY4" fmla="*/ 124944 h 472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16576" h="4729040">
                <a:moveTo>
                  <a:pt x="0" y="0"/>
                </a:moveTo>
                <a:lnTo>
                  <a:pt x="10216576" y="0"/>
                </a:lnTo>
                <a:lnTo>
                  <a:pt x="10210268" y="124944"/>
                </a:lnTo>
                <a:cubicBezTo>
                  <a:pt x="9947637" y="2710997"/>
                  <a:pt x="7763635" y="4729040"/>
                  <a:pt x="5108288" y="4729040"/>
                </a:cubicBezTo>
                <a:cubicBezTo>
                  <a:pt x="2452942" y="4729040"/>
                  <a:pt x="268937" y="2710997"/>
                  <a:pt x="6309" y="124944"/>
                </a:cubicBezTo>
                <a:close/>
              </a:path>
            </a:pathLst>
          </a:custGeom>
          <a:gradFill>
            <a:gsLst>
              <a:gs pos="7000">
                <a:schemeClr val="accent1">
                  <a:lumMod val="50000"/>
                  <a:alpha val="4000"/>
                </a:schemeClr>
              </a:gs>
              <a:gs pos="99000">
                <a:schemeClr val="accent1">
                  <a:alpha val="2400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F1A2FE8E-A5F0-16A8-F650-C9854ECB1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22" y="0"/>
            <a:ext cx="12184107" cy="129941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pl-PL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Podsumowanie</a:t>
            </a:r>
            <a:endParaRPr lang="en-US" sz="4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14F30F6-D109-708A-FA8F-1047375C292C}"/>
              </a:ext>
            </a:extLst>
          </p:cNvPr>
          <p:cNvSpPr txBox="1"/>
          <p:nvPr/>
        </p:nvSpPr>
        <p:spPr>
          <a:xfrm>
            <a:off x="1917516" y="2690336"/>
            <a:ext cx="83831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Projekt </a:t>
            </a:r>
            <a:r>
              <a:rPr kumimoji="0" lang="pl-P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spell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pl-P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correctora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może być z łatwością dostosowany do różnych języków oraz korpusów tekstu. Optymalizacje, takie jak uwzględnienie kontekstu zdania czy wykorzystanie bardziej zaawansowanych metod uczenia maszynowego, mogą poprawić skuteczność korekty, zwłaszcza w przypadku specyficznych kontekstów czy rzadkich słów.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2781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8C790BE2-4E4F-4AAF-81A2-4A6F4885E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00000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4"/>
            <a:ext cx="12192000" cy="6402581"/>
          </a:xfrm>
          <a:prstGeom prst="rect">
            <a:avLst/>
          </a:prstGeom>
          <a:gradFill>
            <a:gsLst>
              <a:gs pos="1000">
                <a:schemeClr val="accent1">
                  <a:lumMod val="75000"/>
                  <a:alpha val="59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12088DD-B1AD-40E0-8B86-1D87A2CCD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63054" y="-2653923"/>
            <a:ext cx="6858001" cy="12165846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rgbClr val="000000">
                  <a:alpha val="2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94763" y="0"/>
            <a:ext cx="6096001" cy="6858000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chemeClr val="accent1">
                  <a:lumMod val="75000"/>
                  <a:alpha val="50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C395952-4E26-45A2-8756-2ADFD6E53C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-3"/>
            <a:ext cx="12182871" cy="6871922"/>
          </a:xfrm>
          <a:prstGeom prst="rect">
            <a:avLst/>
          </a:prstGeom>
          <a:gradFill>
            <a:gsLst>
              <a:gs pos="13000">
                <a:srgbClr val="000000">
                  <a:alpha val="35000"/>
                </a:srgbClr>
              </a:gs>
              <a:gs pos="99000">
                <a:schemeClr val="accent1">
                  <a:lumMod val="75000"/>
                  <a:alpha val="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34BADF-9461-4621-B112-2D7BABEA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7713" y="4049"/>
            <a:ext cx="10216576" cy="4729040"/>
          </a:xfrm>
          <a:custGeom>
            <a:avLst/>
            <a:gdLst>
              <a:gd name="connsiteX0" fmla="*/ 0 w 10216576"/>
              <a:gd name="connsiteY0" fmla="*/ 0 h 4729040"/>
              <a:gd name="connsiteX1" fmla="*/ 10216576 w 10216576"/>
              <a:gd name="connsiteY1" fmla="*/ 0 h 4729040"/>
              <a:gd name="connsiteX2" fmla="*/ 10210268 w 10216576"/>
              <a:gd name="connsiteY2" fmla="*/ 124944 h 4729040"/>
              <a:gd name="connsiteX3" fmla="*/ 5108288 w 10216576"/>
              <a:gd name="connsiteY3" fmla="*/ 4729040 h 4729040"/>
              <a:gd name="connsiteX4" fmla="*/ 6309 w 10216576"/>
              <a:gd name="connsiteY4" fmla="*/ 124944 h 472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16576" h="4729040">
                <a:moveTo>
                  <a:pt x="0" y="0"/>
                </a:moveTo>
                <a:lnTo>
                  <a:pt x="10216576" y="0"/>
                </a:lnTo>
                <a:lnTo>
                  <a:pt x="10210268" y="124944"/>
                </a:lnTo>
                <a:cubicBezTo>
                  <a:pt x="9947637" y="2710997"/>
                  <a:pt x="7763635" y="4729040"/>
                  <a:pt x="5108288" y="4729040"/>
                </a:cubicBezTo>
                <a:cubicBezTo>
                  <a:pt x="2452942" y="4729040"/>
                  <a:pt x="268937" y="2710997"/>
                  <a:pt x="6309" y="124944"/>
                </a:cubicBezTo>
                <a:close/>
              </a:path>
            </a:pathLst>
          </a:custGeom>
          <a:gradFill>
            <a:gsLst>
              <a:gs pos="7000">
                <a:schemeClr val="accent1">
                  <a:lumMod val="50000"/>
                  <a:alpha val="4000"/>
                </a:schemeClr>
              </a:gs>
              <a:gs pos="99000">
                <a:schemeClr val="accent1">
                  <a:alpha val="2400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5B67BB95-2015-926D-20AC-ED28F52A03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01502" y="1664511"/>
            <a:ext cx="12201133" cy="3081242"/>
          </a:xfrm>
        </p:spPr>
        <p:txBody>
          <a:bodyPr anchor="ctr">
            <a:normAutofit/>
          </a:bodyPr>
          <a:lstStyle/>
          <a:p>
            <a:r>
              <a:rPr lang="pl-PL" sz="4400" b="1" dirty="0">
                <a:solidFill>
                  <a:srgbClr val="FFFFFF"/>
                </a:solidFill>
              </a:rPr>
              <a:t>Dziękujemy za uwagę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57FFE197-5F44-5A2D-0391-890B16155D2C}"/>
              </a:ext>
            </a:extLst>
          </p:cNvPr>
          <p:cNvSpPr txBox="1"/>
          <p:nvPr/>
        </p:nvSpPr>
        <p:spPr>
          <a:xfrm>
            <a:off x="5999065" y="28884"/>
            <a:ext cx="184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1FAE6F2-F615-FA33-8F36-E90B42E441B9}"/>
              </a:ext>
            </a:extLst>
          </p:cNvPr>
          <p:cNvSpPr txBox="1"/>
          <p:nvPr/>
        </p:nvSpPr>
        <p:spPr>
          <a:xfrm>
            <a:off x="5101806" y="2905780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0ED97E25-205D-402F-C8BD-8A4A9B1EBE3F}"/>
              </a:ext>
            </a:extLst>
          </p:cNvPr>
          <p:cNvSpPr txBox="1"/>
          <p:nvPr/>
        </p:nvSpPr>
        <p:spPr>
          <a:xfrm>
            <a:off x="6008196" y="4435153"/>
            <a:ext cx="184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pl-PL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45C59AD-8770-C80D-FB48-9A30B50ED51B}"/>
              </a:ext>
            </a:extLst>
          </p:cNvPr>
          <p:cNvSpPr txBox="1"/>
          <p:nvPr/>
        </p:nvSpPr>
        <p:spPr>
          <a:xfrm>
            <a:off x="5390250" y="60332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595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C790BE2-4E4F-4AAF-81A2-4A6F4885E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00000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4"/>
            <a:ext cx="12192000" cy="6402581"/>
          </a:xfrm>
          <a:prstGeom prst="rect">
            <a:avLst/>
          </a:prstGeom>
          <a:gradFill>
            <a:gsLst>
              <a:gs pos="1000">
                <a:schemeClr val="accent1">
                  <a:lumMod val="75000"/>
                  <a:alpha val="59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2088DD-B1AD-40E0-8B86-1D87A2CCD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63054" y="-2653923"/>
            <a:ext cx="6858001" cy="12165846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rgbClr val="000000">
                  <a:alpha val="2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94763" y="0"/>
            <a:ext cx="6096001" cy="6858000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chemeClr val="accent1">
                  <a:lumMod val="75000"/>
                  <a:alpha val="50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395952-4E26-45A2-8756-2ADFD6E53C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-3"/>
            <a:ext cx="12182871" cy="6871922"/>
          </a:xfrm>
          <a:prstGeom prst="rect">
            <a:avLst/>
          </a:prstGeom>
          <a:gradFill>
            <a:gsLst>
              <a:gs pos="13000">
                <a:srgbClr val="000000">
                  <a:alpha val="35000"/>
                </a:srgbClr>
              </a:gs>
              <a:gs pos="99000">
                <a:schemeClr val="accent1">
                  <a:lumMod val="75000"/>
                  <a:alpha val="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734BADF-9461-4621-B112-2D7BABEA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7713" y="4049"/>
            <a:ext cx="10216576" cy="4729040"/>
          </a:xfrm>
          <a:custGeom>
            <a:avLst/>
            <a:gdLst>
              <a:gd name="connsiteX0" fmla="*/ 0 w 10216576"/>
              <a:gd name="connsiteY0" fmla="*/ 0 h 4729040"/>
              <a:gd name="connsiteX1" fmla="*/ 10216576 w 10216576"/>
              <a:gd name="connsiteY1" fmla="*/ 0 h 4729040"/>
              <a:gd name="connsiteX2" fmla="*/ 10210268 w 10216576"/>
              <a:gd name="connsiteY2" fmla="*/ 124944 h 4729040"/>
              <a:gd name="connsiteX3" fmla="*/ 5108288 w 10216576"/>
              <a:gd name="connsiteY3" fmla="*/ 4729040 h 4729040"/>
              <a:gd name="connsiteX4" fmla="*/ 6309 w 10216576"/>
              <a:gd name="connsiteY4" fmla="*/ 124944 h 472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16576" h="4729040">
                <a:moveTo>
                  <a:pt x="0" y="0"/>
                </a:moveTo>
                <a:lnTo>
                  <a:pt x="10216576" y="0"/>
                </a:lnTo>
                <a:lnTo>
                  <a:pt x="10210268" y="124944"/>
                </a:lnTo>
                <a:cubicBezTo>
                  <a:pt x="9947637" y="2710997"/>
                  <a:pt x="7763635" y="4729040"/>
                  <a:pt x="5108288" y="4729040"/>
                </a:cubicBezTo>
                <a:cubicBezTo>
                  <a:pt x="2452942" y="4729040"/>
                  <a:pt x="268937" y="2710997"/>
                  <a:pt x="6309" y="124944"/>
                </a:cubicBezTo>
                <a:close/>
              </a:path>
            </a:pathLst>
          </a:custGeom>
          <a:gradFill>
            <a:gsLst>
              <a:gs pos="7000">
                <a:schemeClr val="accent1">
                  <a:lumMod val="50000"/>
                  <a:alpha val="4000"/>
                </a:schemeClr>
              </a:gs>
              <a:gs pos="99000">
                <a:schemeClr val="accent1">
                  <a:alpha val="2400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F1A2FE8E-A5F0-16A8-F650-C9854ECB1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22" y="0"/>
            <a:ext cx="12184107" cy="129941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pl-PL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Cel </a:t>
            </a:r>
            <a:r>
              <a:rPr lang="pl-PL" sz="48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projetku</a:t>
            </a:r>
            <a:endParaRPr lang="en-US" sz="4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14F30F6-D109-708A-FA8F-1047375C292C}"/>
              </a:ext>
            </a:extLst>
          </p:cNvPr>
          <p:cNvSpPr txBox="1"/>
          <p:nvPr/>
        </p:nvSpPr>
        <p:spPr>
          <a:xfrm>
            <a:off x="1917516" y="2690336"/>
            <a:ext cx="83831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chemeClr val="bg1"/>
                </a:solidFill>
              </a:rPr>
              <a:t>Celem projektu jest stworzenie </a:t>
            </a:r>
            <a:r>
              <a:rPr lang="pl-PL" dirty="0" err="1">
                <a:solidFill>
                  <a:schemeClr val="bg1"/>
                </a:solidFill>
              </a:rPr>
              <a:t>spell</a:t>
            </a:r>
            <a:r>
              <a:rPr lang="pl-PL" dirty="0">
                <a:solidFill>
                  <a:schemeClr val="bg1"/>
                </a:solidFill>
              </a:rPr>
              <a:t> </a:t>
            </a:r>
            <a:r>
              <a:rPr lang="pl-PL" dirty="0" err="1">
                <a:solidFill>
                  <a:schemeClr val="bg1"/>
                </a:solidFill>
              </a:rPr>
              <a:t>correctora</a:t>
            </a:r>
            <a:r>
              <a:rPr lang="pl-PL" dirty="0">
                <a:solidFill>
                  <a:schemeClr val="bg1"/>
                </a:solidFill>
              </a:rPr>
              <a:t>, czyli narzędzia, które poprawia błędy ortograficzne w tekście. Spell </a:t>
            </a:r>
            <a:r>
              <a:rPr lang="pl-PL" dirty="0" err="1">
                <a:solidFill>
                  <a:schemeClr val="bg1"/>
                </a:solidFill>
              </a:rPr>
              <a:t>corrector</a:t>
            </a:r>
            <a:r>
              <a:rPr lang="pl-PL" dirty="0">
                <a:solidFill>
                  <a:schemeClr val="bg1"/>
                </a:solidFill>
              </a:rPr>
              <a:t> ma za zadanie identyfikować słowa napisane błędnie i proponować poprawne wersje na podstawie prawdopodobieństwa ich wystąpienia w danym języku.</a:t>
            </a:r>
          </a:p>
        </p:txBody>
      </p:sp>
    </p:spTree>
    <p:extLst>
      <p:ext uri="{BB962C8B-B14F-4D97-AF65-F5344CB8AC3E}">
        <p14:creationId xmlns:p14="http://schemas.microsoft.com/office/powerpoint/2010/main" val="2362000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C790BE2-4E4F-4AAF-81A2-4A6F4885E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00000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4"/>
            <a:ext cx="12192000" cy="6402581"/>
          </a:xfrm>
          <a:prstGeom prst="rect">
            <a:avLst/>
          </a:prstGeom>
          <a:gradFill>
            <a:gsLst>
              <a:gs pos="1000">
                <a:schemeClr val="accent1">
                  <a:lumMod val="75000"/>
                  <a:alpha val="59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2088DD-B1AD-40E0-8B86-1D87A2CCD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63054" y="-2653923"/>
            <a:ext cx="6858001" cy="12165846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rgbClr val="000000">
                  <a:alpha val="2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94763" y="0"/>
            <a:ext cx="6096001" cy="6858000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chemeClr val="accent1">
                  <a:lumMod val="75000"/>
                  <a:alpha val="50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395952-4E26-45A2-8756-2ADFD6E53C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-3"/>
            <a:ext cx="12182871" cy="6871922"/>
          </a:xfrm>
          <a:prstGeom prst="rect">
            <a:avLst/>
          </a:prstGeom>
          <a:gradFill>
            <a:gsLst>
              <a:gs pos="13000">
                <a:srgbClr val="000000">
                  <a:alpha val="35000"/>
                </a:srgbClr>
              </a:gs>
              <a:gs pos="99000">
                <a:schemeClr val="accent1">
                  <a:lumMod val="75000"/>
                  <a:alpha val="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734BADF-9461-4621-B112-2D7BABEA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7713" y="4049"/>
            <a:ext cx="10216576" cy="4729040"/>
          </a:xfrm>
          <a:custGeom>
            <a:avLst/>
            <a:gdLst>
              <a:gd name="connsiteX0" fmla="*/ 0 w 10216576"/>
              <a:gd name="connsiteY0" fmla="*/ 0 h 4729040"/>
              <a:gd name="connsiteX1" fmla="*/ 10216576 w 10216576"/>
              <a:gd name="connsiteY1" fmla="*/ 0 h 4729040"/>
              <a:gd name="connsiteX2" fmla="*/ 10210268 w 10216576"/>
              <a:gd name="connsiteY2" fmla="*/ 124944 h 4729040"/>
              <a:gd name="connsiteX3" fmla="*/ 5108288 w 10216576"/>
              <a:gd name="connsiteY3" fmla="*/ 4729040 h 4729040"/>
              <a:gd name="connsiteX4" fmla="*/ 6309 w 10216576"/>
              <a:gd name="connsiteY4" fmla="*/ 124944 h 472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16576" h="4729040">
                <a:moveTo>
                  <a:pt x="0" y="0"/>
                </a:moveTo>
                <a:lnTo>
                  <a:pt x="10216576" y="0"/>
                </a:lnTo>
                <a:lnTo>
                  <a:pt x="10210268" y="124944"/>
                </a:lnTo>
                <a:cubicBezTo>
                  <a:pt x="9947637" y="2710997"/>
                  <a:pt x="7763635" y="4729040"/>
                  <a:pt x="5108288" y="4729040"/>
                </a:cubicBezTo>
                <a:cubicBezTo>
                  <a:pt x="2452942" y="4729040"/>
                  <a:pt x="268937" y="2710997"/>
                  <a:pt x="6309" y="124944"/>
                </a:cubicBezTo>
                <a:close/>
              </a:path>
            </a:pathLst>
          </a:custGeom>
          <a:gradFill>
            <a:gsLst>
              <a:gs pos="7000">
                <a:schemeClr val="accent1">
                  <a:lumMod val="50000"/>
                  <a:alpha val="4000"/>
                </a:schemeClr>
              </a:gs>
              <a:gs pos="99000">
                <a:schemeClr val="accent1">
                  <a:alpha val="2400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F1A2FE8E-A5F0-16A8-F650-C9854ECB1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22" y="0"/>
            <a:ext cx="12184107" cy="129941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pl-PL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Teoria</a:t>
            </a:r>
            <a:endParaRPr lang="en-US" sz="4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14F30F6-D109-708A-FA8F-1047375C292C}"/>
              </a:ext>
            </a:extLst>
          </p:cNvPr>
          <p:cNvSpPr txBox="1"/>
          <p:nvPr/>
        </p:nvSpPr>
        <p:spPr>
          <a:xfrm>
            <a:off x="1917516" y="2690336"/>
            <a:ext cx="83831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Algorytm oparty jest na modelu probabilistycznym, gdzie słowa są rozpatrywane w kontekście ich prawdopodobieństwa wystąpienia w danym języku. Korzystając z koncepcji statystyki korpusowej, </a:t>
            </a:r>
            <a:r>
              <a:rPr kumimoji="0" lang="pl-P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spell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l-P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corrector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stara się maksymalizować prawdopodobieństwo poprawnej korekty.</a:t>
            </a:r>
          </a:p>
        </p:txBody>
      </p:sp>
    </p:spTree>
    <p:extLst>
      <p:ext uri="{BB962C8B-B14F-4D97-AF65-F5344CB8AC3E}">
        <p14:creationId xmlns:p14="http://schemas.microsoft.com/office/powerpoint/2010/main" val="880434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C790BE2-4E4F-4AAF-81A2-4A6F4885E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00000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4"/>
            <a:ext cx="12192000" cy="6402581"/>
          </a:xfrm>
          <a:prstGeom prst="rect">
            <a:avLst/>
          </a:prstGeom>
          <a:gradFill>
            <a:gsLst>
              <a:gs pos="1000">
                <a:schemeClr val="accent1">
                  <a:lumMod val="75000"/>
                  <a:alpha val="59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2088DD-B1AD-40E0-8B86-1D87A2CCD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63054" y="-2653923"/>
            <a:ext cx="6858001" cy="12165846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rgbClr val="000000">
                  <a:alpha val="2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94763" y="0"/>
            <a:ext cx="6096001" cy="6858000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chemeClr val="accent1">
                  <a:lumMod val="75000"/>
                  <a:alpha val="50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395952-4E26-45A2-8756-2ADFD6E53C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-3"/>
            <a:ext cx="12182871" cy="6871922"/>
          </a:xfrm>
          <a:prstGeom prst="rect">
            <a:avLst/>
          </a:prstGeom>
          <a:gradFill>
            <a:gsLst>
              <a:gs pos="13000">
                <a:srgbClr val="000000">
                  <a:alpha val="35000"/>
                </a:srgbClr>
              </a:gs>
              <a:gs pos="99000">
                <a:schemeClr val="accent1">
                  <a:lumMod val="75000"/>
                  <a:alpha val="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734BADF-9461-4621-B112-2D7BABEA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7713" y="4049"/>
            <a:ext cx="10216576" cy="4729040"/>
          </a:xfrm>
          <a:custGeom>
            <a:avLst/>
            <a:gdLst>
              <a:gd name="connsiteX0" fmla="*/ 0 w 10216576"/>
              <a:gd name="connsiteY0" fmla="*/ 0 h 4729040"/>
              <a:gd name="connsiteX1" fmla="*/ 10216576 w 10216576"/>
              <a:gd name="connsiteY1" fmla="*/ 0 h 4729040"/>
              <a:gd name="connsiteX2" fmla="*/ 10210268 w 10216576"/>
              <a:gd name="connsiteY2" fmla="*/ 124944 h 4729040"/>
              <a:gd name="connsiteX3" fmla="*/ 5108288 w 10216576"/>
              <a:gd name="connsiteY3" fmla="*/ 4729040 h 4729040"/>
              <a:gd name="connsiteX4" fmla="*/ 6309 w 10216576"/>
              <a:gd name="connsiteY4" fmla="*/ 124944 h 472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16576" h="4729040">
                <a:moveTo>
                  <a:pt x="0" y="0"/>
                </a:moveTo>
                <a:lnTo>
                  <a:pt x="10216576" y="0"/>
                </a:lnTo>
                <a:lnTo>
                  <a:pt x="10210268" y="124944"/>
                </a:lnTo>
                <a:cubicBezTo>
                  <a:pt x="9947637" y="2710997"/>
                  <a:pt x="7763635" y="4729040"/>
                  <a:pt x="5108288" y="4729040"/>
                </a:cubicBezTo>
                <a:cubicBezTo>
                  <a:pt x="2452942" y="4729040"/>
                  <a:pt x="268937" y="2710997"/>
                  <a:pt x="6309" y="124944"/>
                </a:cubicBezTo>
                <a:close/>
              </a:path>
            </a:pathLst>
          </a:custGeom>
          <a:gradFill>
            <a:gsLst>
              <a:gs pos="7000">
                <a:schemeClr val="accent1">
                  <a:lumMod val="50000"/>
                  <a:alpha val="4000"/>
                </a:schemeClr>
              </a:gs>
              <a:gs pos="99000">
                <a:schemeClr val="accent1">
                  <a:alpha val="2400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F1A2FE8E-A5F0-16A8-F650-C9854ECB1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22" y="0"/>
            <a:ext cx="12184107" cy="129941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pl-PL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Teoria</a:t>
            </a:r>
            <a:endParaRPr lang="en-US" sz="4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14F30F6-D109-708A-FA8F-1047375C292C}"/>
              </a:ext>
            </a:extLst>
          </p:cNvPr>
          <p:cNvSpPr txBox="1"/>
          <p:nvPr/>
        </p:nvSpPr>
        <p:spPr>
          <a:xfrm>
            <a:off x="1917516" y="2690336"/>
            <a:ext cx="83831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pl-PL" sz="18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Kluczową rolę odgrywa analiza prawdopodobieństwa, która opiera się na statystycznej ocenie, jak często poszczególne słowa występują w języku naturalnym. Dla każdego słowa obliczamy jego prawdopodobieństwo wystąpienia na podstawie danych uzyskanych z bazy tekstowej. Następnie na tej podstawie wybierane jest słowo najbardziej pasujące.</a:t>
            </a:r>
            <a:endParaRPr lang="pl-P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03667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C790BE2-4E4F-4AAF-81A2-4A6F4885E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00000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4"/>
            <a:ext cx="12192000" cy="6402581"/>
          </a:xfrm>
          <a:prstGeom prst="rect">
            <a:avLst/>
          </a:prstGeom>
          <a:gradFill>
            <a:gsLst>
              <a:gs pos="1000">
                <a:schemeClr val="accent1">
                  <a:lumMod val="75000"/>
                  <a:alpha val="59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2088DD-B1AD-40E0-8B86-1D87A2CCD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63054" y="-2653923"/>
            <a:ext cx="6858001" cy="12165846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rgbClr val="000000">
                  <a:alpha val="2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94763" y="0"/>
            <a:ext cx="6096001" cy="6858000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chemeClr val="accent1">
                  <a:lumMod val="75000"/>
                  <a:alpha val="50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395952-4E26-45A2-8756-2ADFD6E53C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-3"/>
            <a:ext cx="12182871" cy="6871922"/>
          </a:xfrm>
          <a:prstGeom prst="rect">
            <a:avLst/>
          </a:prstGeom>
          <a:gradFill>
            <a:gsLst>
              <a:gs pos="13000">
                <a:srgbClr val="000000">
                  <a:alpha val="35000"/>
                </a:srgbClr>
              </a:gs>
              <a:gs pos="99000">
                <a:schemeClr val="accent1">
                  <a:lumMod val="75000"/>
                  <a:alpha val="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734BADF-9461-4621-B112-2D7BABEA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7713" y="4049"/>
            <a:ext cx="10216576" cy="4729040"/>
          </a:xfrm>
          <a:custGeom>
            <a:avLst/>
            <a:gdLst>
              <a:gd name="connsiteX0" fmla="*/ 0 w 10216576"/>
              <a:gd name="connsiteY0" fmla="*/ 0 h 4729040"/>
              <a:gd name="connsiteX1" fmla="*/ 10216576 w 10216576"/>
              <a:gd name="connsiteY1" fmla="*/ 0 h 4729040"/>
              <a:gd name="connsiteX2" fmla="*/ 10210268 w 10216576"/>
              <a:gd name="connsiteY2" fmla="*/ 124944 h 4729040"/>
              <a:gd name="connsiteX3" fmla="*/ 5108288 w 10216576"/>
              <a:gd name="connsiteY3" fmla="*/ 4729040 h 4729040"/>
              <a:gd name="connsiteX4" fmla="*/ 6309 w 10216576"/>
              <a:gd name="connsiteY4" fmla="*/ 124944 h 472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16576" h="4729040">
                <a:moveTo>
                  <a:pt x="0" y="0"/>
                </a:moveTo>
                <a:lnTo>
                  <a:pt x="10216576" y="0"/>
                </a:lnTo>
                <a:lnTo>
                  <a:pt x="10210268" y="124944"/>
                </a:lnTo>
                <a:cubicBezTo>
                  <a:pt x="9947637" y="2710997"/>
                  <a:pt x="7763635" y="4729040"/>
                  <a:pt x="5108288" y="4729040"/>
                </a:cubicBezTo>
                <a:cubicBezTo>
                  <a:pt x="2452942" y="4729040"/>
                  <a:pt x="268937" y="2710997"/>
                  <a:pt x="6309" y="124944"/>
                </a:cubicBezTo>
                <a:close/>
              </a:path>
            </a:pathLst>
          </a:custGeom>
          <a:gradFill>
            <a:gsLst>
              <a:gs pos="7000">
                <a:schemeClr val="accent1">
                  <a:lumMod val="50000"/>
                  <a:alpha val="4000"/>
                </a:schemeClr>
              </a:gs>
              <a:gs pos="99000">
                <a:schemeClr val="accent1">
                  <a:alpha val="2400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F1A2FE8E-A5F0-16A8-F650-C9854ECB1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22" y="0"/>
            <a:ext cx="12184107" cy="1299411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pl-PL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Twierdzenie  Bayesa w algorytmie korekty</a:t>
            </a:r>
            <a:br>
              <a:rPr lang="pl-PL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4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14F30F6-D109-708A-FA8F-1047375C292C}"/>
              </a:ext>
            </a:extLst>
          </p:cNvPr>
          <p:cNvSpPr txBox="1"/>
          <p:nvPr/>
        </p:nvSpPr>
        <p:spPr>
          <a:xfrm>
            <a:off x="1917516" y="2690336"/>
            <a:ext cx="838311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Składniki Wyrażenia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Mechanizm Wyboru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</a:t>
            </a:r>
            <a:r>
              <a:rPr kumimoji="0" lang="pl-PL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argmax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- Mechanizm ten pozwala na wybór korekty, której kombinacja prawdopodobieństw jest najwyższa.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Model Kandydata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</a:t>
            </a:r>
            <a:r>
              <a:rPr kumimoji="0" lang="pl-PL" sz="1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∈</a:t>
            </a:r>
            <a:r>
              <a:rPr kumimoji="0" lang="pl-PL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candidates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- Określamy kandydatów na poprawki, biorąc pod uwagę możliwe edycje słowa.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Model Języka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</a:t>
            </a:r>
            <a:r>
              <a:rPr kumimoji="0" lang="pl-PL" sz="1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P(c)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- Opisuje prawdopodobieństwo, że kandydat c występuje jako słowo w języku angielskim.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Model Błędu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</a:t>
            </a:r>
            <a:r>
              <a:rPr kumimoji="0" lang="pl-PL" sz="1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P(</a:t>
            </a:r>
            <a:r>
              <a:rPr kumimoji="0" lang="pl-PL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w∣c</a:t>
            </a:r>
            <a:r>
              <a:rPr kumimoji="0" lang="pl-PL" sz="1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- Określa prawdopodobieństwo, że słowo  zostanie wpisane z błędem, gdy miało to być słowo c.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B247E52-86EB-06C3-AC06-800680AC85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499" y="1768494"/>
            <a:ext cx="310515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1243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C790BE2-4E4F-4AAF-81A2-4A6F4885E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00000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4"/>
            <a:ext cx="12192000" cy="6402581"/>
          </a:xfrm>
          <a:prstGeom prst="rect">
            <a:avLst/>
          </a:prstGeom>
          <a:gradFill>
            <a:gsLst>
              <a:gs pos="1000">
                <a:schemeClr val="accent1">
                  <a:lumMod val="75000"/>
                  <a:alpha val="59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2088DD-B1AD-40E0-8B86-1D87A2CCD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63054" y="-2653923"/>
            <a:ext cx="6858001" cy="12165846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rgbClr val="000000">
                  <a:alpha val="2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94763" y="0"/>
            <a:ext cx="6096001" cy="6858000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chemeClr val="accent1">
                  <a:lumMod val="75000"/>
                  <a:alpha val="50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395952-4E26-45A2-8756-2ADFD6E53C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-3"/>
            <a:ext cx="12182871" cy="6871922"/>
          </a:xfrm>
          <a:prstGeom prst="rect">
            <a:avLst/>
          </a:prstGeom>
          <a:gradFill>
            <a:gsLst>
              <a:gs pos="13000">
                <a:srgbClr val="000000">
                  <a:alpha val="35000"/>
                </a:srgbClr>
              </a:gs>
              <a:gs pos="99000">
                <a:schemeClr val="accent1">
                  <a:lumMod val="75000"/>
                  <a:alpha val="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734BADF-9461-4621-B112-2D7BABEA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7713" y="4049"/>
            <a:ext cx="10216576" cy="4729040"/>
          </a:xfrm>
          <a:custGeom>
            <a:avLst/>
            <a:gdLst>
              <a:gd name="connsiteX0" fmla="*/ 0 w 10216576"/>
              <a:gd name="connsiteY0" fmla="*/ 0 h 4729040"/>
              <a:gd name="connsiteX1" fmla="*/ 10216576 w 10216576"/>
              <a:gd name="connsiteY1" fmla="*/ 0 h 4729040"/>
              <a:gd name="connsiteX2" fmla="*/ 10210268 w 10216576"/>
              <a:gd name="connsiteY2" fmla="*/ 124944 h 4729040"/>
              <a:gd name="connsiteX3" fmla="*/ 5108288 w 10216576"/>
              <a:gd name="connsiteY3" fmla="*/ 4729040 h 4729040"/>
              <a:gd name="connsiteX4" fmla="*/ 6309 w 10216576"/>
              <a:gd name="connsiteY4" fmla="*/ 124944 h 472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16576" h="4729040">
                <a:moveTo>
                  <a:pt x="0" y="0"/>
                </a:moveTo>
                <a:lnTo>
                  <a:pt x="10216576" y="0"/>
                </a:lnTo>
                <a:lnTo>
                  <a:pt x="10210268" y="124944"/>
                </a:lnTo>
                <a:cubicBezTo>
                  <a:pt x="9947637" y="2710997"/>
                  <a:pt x="7763635" y="4729040"/>
                  <a:pt x="5108288" y="4729040"/>
                </a:cubicBezTo>
                <a:cubicBezTo>
                  <a:pt x="2452942" y="4729040"/>
                  <a:pt x="268937" y="2710997"/>
                  <a:pt x="6309" y="124944"/>
                </a:cubicBezTo>
                <a:close/>
              </a:path>
            </a:pathLst>
          </a:custGeom>
          <a:gradFill>
            <a:gsLst>
              <a:gs pos="7000">
                <a:schemeClr val="accent1">
                  <a:lumMod val="50000"/>
                  <a:alpha val="4000"/>
                </a:schemeClr>
              </a:gs>
              <a:gs pos="99000">
                <a:schemeClr val="accent1">
                  <a:alpha val="2400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F1A2FE8E-A5F0-16A8-F650-C9854ECB1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22" y="0"/>
            <a:ext cx="12184107" cy="129941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pl-PL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Działanie</a:t>
            </a:r>
            <a:endParaRPr lang="en-US" sz="4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3FE5DE78-D8BF-4652-88BA-4B24374B430E}"/>
              </a:ext>
            </a:extLst>
          </p:cNvPr>
          <p:cNvSpPr txBox="1"/>
          <p:nvPr/>
        </p:nvSpPr>
        <p:spPr>
          <a:xfrm>
            <a:off x="1894075" y="1150705"/>
            <a:ext cx="83831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 err="1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Dla</a:t>
            </a:r>
            <a:r>
              <a:rPr lang="en-US" sz="18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en-US" sz="1800" kern="1200" dirty="0" err="1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przyk</a:t>
            </a:r>
            <a:r>
              <a:rPr lang="pl-PL" sz="18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ładu korekcji poddane zostanie każde słowo z przykładowego zdania, w którym słowa mają zawierają błędy:</a:t>
            </a:r>
            <a:endParaRPr lang="pl-PL" sz="1800" i="1" kern="1200" dirty="0">
              <a:solidFill>
                <a:srgbClr val="FFFFFF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algn="ctr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pl-PL" i="1" dirty="0" err="1">
                <a:solidFill>
                  <a:srgbClr val="FFFFFF"/>
                </a:solidFill>
                <a:latin typeface="Calibri" panose="020F0502020204030204" pitchFamily="34" charset="0"/>
              </a:rPr>
              <a:t>This</a:t>
            </a:r>
            <a:r>
              <a:rPr lang="pl-PL" i="1" dirty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pl-PL" i="1" dirty="0" err="1">
                <a:solidFill>
                  <a:srgbClr val="FFFFFF"/>
                </a:solidFill>
                <a:latin typeface="Calibri" panose="020F0502020204030204" pitchFamily="34" charset="0"/>
              </a:rPr>
              <a:t>is</a:t>
            </a:r>
            <a:r>
              <a:rPr lang="pl-PL" i="1" dirty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pl-PL" i="1" dirty="0" err="1">
                <a:solidFill>
                  <a:srgbClr val="FFFFFF"/>
                </a:solidFill>
                <a:latin typeface="Calibri" panose="020F0502020204030204" pitchFamily="34" charset="0"/>
              </a:rPr>
              <a:t>misspelled</a:t>
            </a:r>
            <a:r>
              <a:rPr lang="pl-PL" i="1" dirty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pl-PL" i="1" dirty="0" err="1">
                <a:solidFill>
                  <a:srgbClr val="FFFFFF"/>
                </a:solidFill>
                <a:latin typeface="Calibri" panose="020F0502020204030204" pitchFamily="34" charset="0"/>
              </a:rPr>
              <a:t>sentence</a:t>
            </a:r>
            <a:r>
              <a:rPr lang="pl-PL" i="1" dirty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pl-PL" i="1" dirty="0" err="1">
                <a:solidFill>
                  <a:srgbClr val="FFFFFF"/>
                </a:solidFill>
                <a:latin typeface="Calibri" panose="020F0502020204030204" pitchFamily="34" charset="0"/>
              </a:rPr>
              <a:t>that</a:t>
            </a:r>
            <a:r>
              <a:rPr lang="pl-PL" i="1" dirty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pl-PL" i="1" dirty="0" err="1">
                <a:solidFill>
                  <a:srgbClr val="FFFFFF"/>
                </a:solidFill>
                <a:latin typeface="Calibri" panose="020F0502020204030204" pitchFamily="34" charset="0"/>
              </a:rPr>
              <a:t>will</a:t>
            </a:r>
            <a:r>
              <a:rPr lang="pl-PL" i="1" dirty="0">
                <a:solidFill>
                  <a:srgbClr val="FFFFFF"/>
                </a:solidFill>
                <a:latin typeface="Calibri" panose="020F0502020204030204" pitchFamily="34" charset="0"/>
              </a:rPr>
              <a:t> be </a:t>
            </a:r>
            <a:r>
              <a:rPr lang="pl-PL" i="1" dirty="0" err="1">
                <a:solidFill>
                  <a:srgbClr val="FFFFFF"/>
                </a:solidFill>
                <a:latin typeface="Calibri" panose="020F0502020204030204" pitchFamily="34" charset="0"/>
              </a:rPr>
              <a:t>corrected</a:t>
            </a:r>
            <a:endParaRPr lang="pl-PL" dirty="0">
              <a:effectLst/>
            </a:endParaRP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34113BD4-2B3D-0BB5-DFE5-D5598BD8FE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8102" y="2807027"/>
            <a:ext cx="3287690" cy="2103057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76D2F0B0-78E1-E32A-9F76-1E100ADA8C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9336" y="2807027"/>
            <a:ext cx="1354242" cy="210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307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C790BE2-4E4F-4AAF-81A2-4A6F4885E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00000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4"/>
            <a:ext cx="12192000" cy="6402581"/>
          </a:xfrm>
          <a:prstGeom prst="rect">
            <a:avLst/>
          </a:prstGeom>
          <a:gradFill>
            <a:gsLst>
              <a:gs pos="1000">
                <a:schemeClr val="accent1">
                  <a:lumMod val="75000"/>
                  <a:alpha val="59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2088DD-B1AD-40E0-8B86-1D87A2CCD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63054" y="-2653923"/>
            <a:ext cx="6858001" cy="12165846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rgbClr val="000000">
                  <a:alpha val="2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94763" y="0"/>
            <a:ext cx="6096001" cy="6858000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chemeClr val="accent1">
                  <a:lumMod val="75000"/>
                  <a:alpha val="50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395952-4E26-45A2-8756-2ADFD6E53C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-3"/>
            <a:ext cx="12182871" cy="6871922"/>
          </a:xfrm>
          <a:prstGeom prst="rect">
            <a:avLst/>
          </a:prstGeom>
          <a:gradFill>
            <a:gsLst>
              <a:gs pos="13000">
                <a:srgbClr val="000000">
                  <a:alpha val="35000"/>
                </a:srgbClr>
              </a:gs>
              <a:gs pos="99000">
                <a:schemeClr val="accent1">
                  <a:lumMod val="75000"/>
                  <a:alpha val="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734BADF-9461-4621-B112-2D7BABEA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7713" y="4049"/>
            <a:ext cx="10216576" cy="4729040"/>
          </a:xfrm>
          <a:custGeom>
            <a:avLst/>
            <a:gdLst>
              <a:gd name="connsiteX0" fmla="*/ 0 w 10216576"/>
              <a:gd name="connsiteY0" fmla="*/ 0 h 4729040"/>
              <a:gd name="connsiteX1" fmla="*/ 10216576 w 10216576"/>
              <a:gd name="connsiteY1" fmla="*/ 0 h 4729040"/>
              <a:gd name="connsiteX2" fmla="*/ 10210268 w 10216576"/>
              <a:gd name="connsiteY2" fmla="*/ 124944 h 4729040"/>
              <a:gd name="connsiteX3" fmla="*/ 5108288 w 10216576"/>
              <a:gd name="connsiteY3" fmla="*/ 4729040 h 4729040"/>
              <a:gd name="connsiteX4" fmla="*/ 6309 w 10216576"/>
              <a:gd name="connsiteY4" fmla="*/ 124944 h 472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16576" h="4729040">
                <a:moveTo>
                  <a:pt x="0" y="0"/>
                </a:moveTo>
                <a:lnTo>
                  <a:pt x="10216576" y="0"/>
                </a:lnTo>
                <a:lnTo>
                  <a:pt x="10210268" y="124944"/>
                </a:lnTo>
                <a:cubicBezTo>
                  <a:pt x="9947637" y="2710997"/>
                  <a:pt x="7763635" y="4729040"/>
                  <a:pt x="5108288" y="4729040"/>
                </a:cubicBezTo>
                <a:cubicBezTo>
                  <a:pt x="2452942" y="4729040"/>
                  <a:pt x="268937" y="2710997"/>
                  <a:pt x="6309" y="124944"/>
                </a:cubicBezTo>
                <a:close/>
              </a:path>
            </a:pathLst>
          </a:custGeom>
          <a:gradFill>
            <a:gsLst>
              <a:gs pos="7000">
                <a:schemeClr val="accent1">
                  <a:lumMod val="50000"/>
                  <a:alpha val="4000"/>
                </a:schemeClr>
              </a:gs>
              <a:gs pos="99000">
                <a:schemeClr val="accent1">
                  <a:alpha val="2400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F1A2FE8E-A5F0-16A8-F650-C9854ECB1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22" y="0"/>
            <a:ext cx="12184107" cy="129941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pl-PL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Działanie</a:t>
            </a:r>
            <a:endParaRPr lang="en-US" sz="4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3FE5DE78-D8BF-4652-88BA-4B24374B430E}"/>
              </a:ext>
            </a:extLst>
          </p:cNvPr>
          <p:cNvSpPr txBox="1"/>
          <p:nvPr/>
        </p:nvSpPr>
        <p:spPr>
          <a:xfrm>
            <a:off x="1894075" y="1150705"/>
            <a:ext cx="83831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Dla krótkich słów mamy wiele podobnych kandydatów, dlatego na przykład słowo </a:t>
            </a:r>
            <a:r>
              <a:rPr kumimoji="0" lang="pl-PL" sz="1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be </a:t>
            </a:r>
            <a:r>
              <a:rPr kumimoji="0" lang="pl-PL" sz="1800" b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ze zmienioną jedną literą często zostanie poprawione na inne słowo, wynika to z prawdopodobieństwa kandydatów. Dla przykładu </a:t>
            </a:r>
            <a:r>
              <a:rPr kumimoji="0" lang="pl-PL" sz="1800" b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jeżel</a:t>
            </a:r>
            <a:r>
              <a:rPr lang="pl-PL" dirty="0">
                <a:solidFill>
                  <a:srgbClr val="FFFFFF"/>
                </a:solidFill>
                <a:latin typeface="Calibri" panose="020F0502020204030204" pitchFamily="34" charset="0"/>
              </a:rPr>
              <a:t>i spróbujemy poprawić ciąg znaków </a:t>
            </a:r>
            <a:r>
              <a:rPr lang="pl-PL" i="1" dirty="0" err="1">
                <a:solidFill>
                  <a:srgbClr val="FFFFFF"/>
                </a:solidFill>
                <a:latin typeface="Calibri" panose="020F0502020204030204" pitchFamily="34" charset="0"/>
              </a:rPr>
              <a:t>br</a:t>
            </a:r>
            <a:r>
              <a:rPr lang="pl-PL" i="1" dirty="0">
                <a:solidFill>
                  <a:srgbClr val="FFFFFF"/>
                </a:solidFill>
                <a:latin typeface="Calibri" panose="020F0502020204030204" pitchFamily="34" charset="0"/>
              </a:rPr>
              <a:t>, </a:t>
            </a:r>
            <a:r>
              <a:rPr lang="pl-PL" dirty="0">
                <a:solidFill>
                  <a:srgbClr val="FFFFFF"/>
                </a:solidFill>
                <a:latin typeface="Calibri" panose="020F0502020204030204" pitchFamily="34" charset="0"/>
              </a:rPr>
              <a:t>prawdopodobieństwa ułożą się w sposób następujący (pięć kandydatów o najwyższych prawdopodobieństwach). </a:t>
            </a:r>
            <a:endParaRPr kumimoji="0" lang="pl-PL" sz="1800" b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07ADE6D5-0A8A-E681-B038-01050B67E8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703" y="2968890"/>
            <a:ext cx="8002117" cy="266737"/>
          </a:xfrm>
          <a:prstGeom prst="rect">
            <a:avLst/>
          </a:prstGeom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1B450887-D7C0-4C38-454A-F5BD578A1B6E}"/>
              </a:ext>
            </a:extLst>
          </p:cNvPr>
          <p:cNvSpPr txBox="1"/>
          <p:nvPr/>
        </p:nvSpPr>
        <p:spPr>
          <a:xfrm>
            <a:off x="1894074" y="3732434"/>
            <a:ext cx="83831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Przez podobieństwo słów, </a:t>
            </a:r>
            <a:r>
              <a:rPr lang="pl-PL" dirty="0">
                <a:solidFill>
                  <a:srgbClr val="FFFFFF"/>
                </a:solidFill>
                <a:latin typeface="Calibri" panose="020F0502020204030204" pitchFamily="34" charset="0"/>
              </a:rPr>
              <a:t>oraz częstotliwość występowania w języku naturalnym, 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słowo </a:t>
            </a:r>
            <a:r>
              <a:rPr kumimoji="0" lang="pl-PL" sz="1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by </a:t>
            </a:r>
            <a:r>
              <a:rPr kumimoji="0" lang="pl-PL" sz="1800" b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osiąga wyższe prawdopodobieństwo i jest wybierane jako najlepszy kandydat. By temu zapobiec, należałoby również przy korekcie odnosić się na przykład do słów poprzedzających.</a:t>
            </a:r>
            <a:endParaRPr kumimoji="0" lang="pl-PL" sz="1800" b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7135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C790BE2-4E4F-4AAF-81A2-4A6F4885E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00000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4"/>
            <a:ext cx="12192000" cy="6402581"/>
          </a:xfrm>
          <a:prstGeom prst="rect">
            <a:avLst/>
          </a:prstGeom>
          <a:gradFill>
            <a:gsLst>
              <a:gs pos="1000">
                <a:schemeClr val="accent1">
                  <a:lumMod val="75000"/>
                  <a:alpha val="59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2088DD-B1AD-40E0-8B86-1D87A2CCD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63054" y="-2653923"/>
            <a:ext cx="6858001" cy="12165846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rgbClr val="000000">
                  <a:alpha val="2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94763" y="0"/>
            <a:ext cx="6096001" cy="6858000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chemeClr val="accent1">
                  <a:lumMod val="75000"/>
                  <a:alpha val="50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395952-4E26-45A2-8756-2ADFD6E53C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-3"/>
            <a:ext cx="12182871" cy="6871922"/>
          </a:xfrm>
          <a:prstGeom prst="rect">
            <a:avLst/>
          </a:prstGeom>
          <a:gradFill>
            <a:gsLst>
              <a:gs pos="13000">
                <a:srgbClr val="000000">
                  <a:alpha val="35000"/>
                </a:srgbClr>
              </a:gs>
              <a:gs pos="99000">
                <a:schemeClr val="accent1">
                  <a:lumMod val="75000"/>
                  <a:alpha val="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734BADF-9461-4621-B112-2D7BABEA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7713" y="4049"/>
            <a:ext cx="10216576" cy="4729040"/>
          </a:xfrm>
          <a:custGeom>
            <a:avLst/>
            <a:gdLst>
              <a:gd name="connsiteX0" fmla="*/ 0 w 10216576"/>
              <a:gd name="connsiteY0" fmla="*/ 0 h 4729040"/>
              <a:gd name="connsiteX1" fmla="*/ 10216576 w 10216576"/>
              <a:gd name="connsiteY1" fmla="*/ 0 h 4729040"/>
              <a:gd name="connsiteX2" fmla="*/ 10210268 w 10216576"/>
              <a:gd name="connsiteY2" fmla="*/ 124944 h 4729040"/>
              <a:gd name="connsiteX3" fmla="*/ 5108288 w 10216576"/>
              <a:gd name="connsiteY3" fmla="*/ 4729040 h 4729040"/>
              <a:gd name="connsiteX4" fmla="*/ 6309 w 10216576"/>
              <a:gd name="connsiteY4" fmla="*/ 124944 h 472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16576" h="4729040">
                <a:moveTo>
                  <a:pt x="0" y="0"/>
                </a:moveTo>
                <a:lnTo>
                  <a:pt x="10216576" y="0"/>
                </a:lnTo>
                <a:lnTo>
                  <a:pt x="10210268" y="124944"/>
                </a:lnTo>
                <a:cubicBezTo>
                  <a:pt x="9947637" y="2710997"/>
                  <a:pt x="7763635" y="4729040"/>
                  <a:pt x="5108288" y="4729040"/>
                </a:cubicBezTo>
                <a:cubicBezTo>
                  <a:pt x="2452942" y="4729040"/>
                  <a:pt x="268937" y="2710997"/>
                  <a:pt x="6309" y="124944"/>
                </a:cubicBezTo>
                <a:close/>
              </a:path>
            </a:pathLst>
          </a:custGeom>
          <a:gradFill>
            <a:gsLst>
              <a:gs pos="7000">
                <a:schemeClr val="accent1">
                  <a:lumMod val="50000"/>
                  <a:alpha val="4000"/>
                </a:schemeClr>
              </a:gs>
              <a:gs pos="99000">
                <a:schemeClr val="accent1">
                  <a:alpha val="2400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F1A2FE8E-A5F0-16A8-F650-C9854ECB1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22" y="0"/>
            <a:ext cx="12184107" cy="129941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pl-PL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Analiza</a:t>
            </a:r>
            <a:endParaRPr lang="en-US" sz="4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14F30F6-D109-708A-FA8F-1047375C292C}"/>
              </a:ext>
            </a:extLst>
          </p:cNvPr>
          <p:cNvSpPr txBox="1"/>
          <p:nvPr/>
        </p:nvSpPr>
        <p:spPr>
          <a:xfrm>
            <a:off x="1900495" y="1296187"/>
            <a:ext cx="83831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Do algorytmu przekazane zostało 30 razy słowo </a:t>
            </a:r>
            <a:r>
              <a:rPr kumimoji="0" lang="pl-PL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this</a:t>
            </a:r>
            <a:r>
              <a:rPr kumimoji="0" lang="pl-PL" sz="1800" b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z różnymi celowo umieszczonym</a:t>
            </a:r>
            <a:r>
              <a:rPr lang="pl-PL" dirty="0">
                <a:solidFill>
                  <a:srgbClr val="FFFFFF"/>
                </a:solidFill>
                <a:latin typeface="Calibri" panose="020F0502020204030204" pitchFamily="34" charset="0"/>
              </a:rPr>
              <a:t>i błędami. Wykres przedstawia popularność poszczególnych kandydatów na korektę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FE6ABF74-93C3-3577-8C58-0931EC877A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1" y="2101138"/>
            <a:ext cx="5468984" cy="4224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873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C790BE2-4E4F-4AAF-81A2-4A6F4885E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00000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4"/>
            <a:ext cx="12192000" cy="6402581"/>
          </a:xfrm>
          <a:prstGeom prst="rect">
            <a:avLst/>
          </a:prstGeom>
          <a:gradFill>
            <a:gsLst>
              <a:gs pos="1000">
                <a:schemeClr val="accent1">
                  <a:lumMod val="75000"/>
                  <a:alpha val="59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2088DD-B1AD-40E0-8B86-1D87A2CCD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63054" y="-2653923"/>
            <a:ext cx="6858001" cy="12165846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rgbClr val="000000">
                  <a:alpha val="2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94763" y="0"/>
            <a:ext cx="6096001" cy="6858000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chemeClr val="accent1">
                  <a:lumMod val="75000"/>
                  <a:alpha val="50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395952-4E26-45A2-8756-2ADFD6E53C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-3"/>
            <a:ext cx="12182871" cy="6871922"/>
          </a:xfrm>
          <a:prstGeom prst="rect">
            <a:avLst/>
          </a:prstGeom>
          <a:gradFill>
            <a:gsLst>
              <a:gs pos="13000">
                <a:srgbClr val="000000">
                  <a:alpha val="35000"/>
                </a:srgbClr>
              </a:gs>
              <a:gs pos="99000">
                <a:schemeClr val="accent1">
                  <a:lumMod val="75000"/>
                  <a:alpha val="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734BADF-9461-4621-B112-2D7BABEA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7713" y="4049"/>
            <a:ext cx="10216576" cy="4729040"/>
          </a:xfrm>
          <a:custGeom>
            <a:avLst/>
            <a:gdLst>
              <a:gd name="connsiteX0" fmla="*/ 0 w 10216576"/>
              <a:gd name="connsiteY0" fmla="*/ 0 h 4729040"/>
              <a:gd name="connsiteX1" fmla="*/ 10216576 w 10216576"/>
              <a:gd name="connsiteY1" fmla="*/ 0 h 4729040"/>
              <a:gd name="connsiteX2" fmla="*/ 10210268 w 10216576"/>
              <a:gd name="connsiteY2" fmla="*/ 124944 h 4729040"/>
              <a:gd name="connsiteX3" fmla="*/ 5108288 w 10216576"/>
              <a:gd name="connsiteY3" fmla="*/ 4729040 h 4729040"/>
              <a:gd name="connsiteX4" fmla="*/ 6309 w 10216576"/>
              <a:gd name="connsiteY4" fmla="*/ 124944 h 472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16576" h="4729040">
                <a:moveTo>
                  <a:pt x="0" y="0"/>
                </a:moveTo>
                <a:lnTo>
                  <a:pt x="10216576" y="0"/>
                </a:lnTo>
                <a:lnTo>
                  <a:pt x="10210268" y="124944"/>
                </a:lnTo>
                <a:cubicBezTo>
                  <a:pt x="9947637" y="2710997"/>
                  <a:pt x="7763635" y="4729040"/>
                  <a:pt x="5108288" y="4729040"/>
                </a:cubicBezTo>
                <a:cubicBezTo>
                  <a:pt x="2452942" y="4729040"/>
                  <a:pt x="268937" y="2710997"/>
                  <a:pt x="6309" y="124944"/>
                </a:cubicBezTo>
                <a:close/>
              </a:path>
            </a:pathLst>
          </a:custGeom>
          <a:gradFill>
            <a:gsLst>
              <a:gs pos="7000">
                <a:schemeClr val="accent1">
                  <a:lumMod val="50000"/>
                  <a:alpha val="4000"/>
                </a:schemeClr>
              </a:gs>
              <a:gs pos="99000">
                <a:schemeClr val="accent1">
                  <a:alpha val="2400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F1A2FE8E-A5F0-16A8-F650-C9854ECB1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22" y="0"/>
            <a:ext cx="12184107" cy="129941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pl-PL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Analiza</a:t>
            </a:r>
            <a:endParaRPr lang="en-US" sz="4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14F30F6-D109-708A-FA8F-1047375C292C}"/>
              </a:ext>
            </a:extLst>
          </p:cNvPr>
          <p:cNvSpPr txBox="1"/>
          <p:nvPr/>
        </p:nvSpPr>
        <p:spPr>
          <a:xfrm>
            <a:off x="1917516" y="1299411"/>
            <a:ext cx="83831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Przy dłuższym słowie, takim jak </a:t>
            </a:r>
            <a:r>
              <a:rPr kumimoji="0" lang="pl-PL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architecture</a:t>
            </a:r>
            <a:r>
              <a:rPr kumimoji="0" lang="pl-PL" sz="1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pl-PL" sz="1800" b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wykres zawiera mniej różnych kandydatów, oraz większą skuteczność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4D38DB5-EDA1-19CA-7760-B68C2ADB74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709" y="2141614"/>
            <a:ext cx="5419849" cy="413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979801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431</Words>
  <Application>Microsoft Office PowerPoint</Application>
  <PresentationFormat>Panoramiczny</PresentationFormat>
  <Paragraphs>29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Motyw pakietu Office</vt:lpstr>
      <vt:lpstr>Spellcorrector</vt:lpstr>
      <vt:lpstr>Cel projetku</vt:lpstr>
      <vt:lpstr>Teoria</vt:lpstr>
      <vt:lpstr>Teoria</vt:lpstr>
      <vt:lpstr>Twierdzenie  Bayesa w algorytmie korekty </vt:lpstr>
      <vt:lpstr>Działanie</vt:lpstr>
      <vt:lpstr>Działanie</vt:lpstr>
      <vt:lpstr>Analiza</vt:lpstr>
      <vt:lpstr>Analiza</vt:lpstr>
      <vt:lpstr>Podsumowanie</vt:lpstr>
      <vt:lpstr>Dziękujemy za uwagę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rekomendacji przepisów kulinarnych</dc:title>
  <dc:creator>Kamil Naglik</dc:creator>
  <cp:lastModifiedBy>Kamil Naglik</cp:lastModifiedBy>
  <cp:revision>6</cp:revision>
  <dcterms:created xsi:type="dcterms:W3CDTF">2023-11-16T10:19:09Z</dcterms:created>
  <dcterms:modified xsi:type="dcterms:W3CDTF">2023-12-19T20:50:36Z</dcterms:modified>
</cp:coreProperties>
</file>